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2"/>
  </p:sldMasterIdLst>
  <p:notesMasterIdLst>
    <p:notesMasterId r:id="rId27"/>
  </p:notesMasterIdLst>
  <p:sldIdLst>
    <p:sldId id="256" r:id="rId3"/>
    <p:sldId id="257" r:id="rId4"/>
    <p:sldId id="259" r:id="rId5"/>
    <p:sldId id="258"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82" r:id="rId23"/>
    <p:sldId id="279" r:id="rId24"/>
    <p:sldId id="280" r:id="rId25"/>
    <p:sldId id="281" r:id="rId26"/>
  </p:sldIdLst>
  <p:sldSz cx="12192000" cy="6858000"/>
  <p:notesSz cx="6858000" cy="12192000"/>
  <p:embeddedFontLst>
    <p:embeddedFont>
      <p:font typeface="Noto Sans SC" panose="020B0604020202020204" charset="-128"/>
      <p:regular r:id="rId28"/>
    </p:embeddedFont>
    <p:embeddedFont>
      <p:font typeface="Hedvig Letters Sans" panose="020B0604020202020204" charset="0"/>
      <p:regular r:id="rId29"/>
    </p:embeddedFont>
    <p:embeddedFont>
      <p:font typeface="Microsoft YaHei" panose="020B0503020204020204" pitchFamily="34" charset="-122"/>
      <p:regular r:id="rId30"/>
      <p:bold r:id="rId31"/>
    </p:embeddedFont>
    <p:embeddedFont>
      <p:font typeface="Quattrocento Sans" panose="020B0502050000020003" pitchFamily="34" charset="0"/>
      <p:regular r:id="rId32"/>
    </p:embeddedFont>
    <p:embeddedFont>
      <p:font typeface="Sorts Mill Goudy" panose="020B0604020202020204" charset="0"/>
      <p:regular r:id="rId3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10"/>
  </p:normalViewPr>
  <p:slideViewPr>
    <p:cSldViewPr snapToGrid="0" snapToObjects="1">
      <p:cViewPr>
        <p:scale>
          <a:sx n="60" d="100"/>
          <a:sy n="60" d="100"/>
        </p:scale>
        <p:origin x="720" y="356"/>
      </p:cViewPr>
      <p:guideLst/>
    </p:cSldViewPr>
  </p:slideViewPr>
  <p:notesTextViewPr>
    <p:cViewPr>
      <p:scale>
        <a:sx n="1" d="1"/>
        <a:sy n="1" d="1"/>
      </p:scale>
      <p:origin x="0" y="0"/>
    </p:cViewPr>
  </p:notesTextViewPr>
  <p:sorterViewPr>
    <p:cViewPr>
      <p:scale>
        <a:sx n="100" d="100"/>
        <a:sy n="100" d="100"/>
      </p:scale>
      <p:origin x="0" y="-7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7797CE-BFE6-C69C-234A-EB379640882B}"/>
              </a:ext>
            </a:extLst>
          </p:cNvPr>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D25823-89E6-E265-B415-638BB01F0972}"/>
              </a:ext>
            </a:extLst>
          </p:cNvPr>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CB1C2C9F-DE59-46B1-AB3B-B106ED665C39}" type="datetimeFigureOut">
              <a:rPr lang="en-US" smtClean="0"/>
              <a:t>4/21/2026</a:t>
            </a:fld>
            <a:endParaRPr lang="en-US"/>
          </a:p>
        </p:txBody>
      </p:sp>
      <p:sp>
        <p:nvSpPr>
          <p:cNvPr id="4" name="Slide Image Placeholder 3">
            <a:extLst>
              <a:ext uri="{FF2B5EF4-FFF2-40B4-BE49-F238E27FC236}">
                <a16:creationId xmlns:a16="http://schemas.microsoft.com/office/drawing/2014/main" id="{3EBC2039-9BD7-CA65-FFC8-AB6414D475C0}"/>
              </a:ext>
            </a:extLst>
          </p:cNvPr>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2C6CD52F-9378-A8FB-9143-63216CFA3633}"/>
              </a:ext>
            </a:extLst>
          </p:cNvPr>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22AAC0B-0382-A7DC-D216-DE6D349A2E25}"/>
              </a:ext>
            </a:extLst>
          </p:cNvPr>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AA4BCE0-ABA5-7190-55C6-2C57658200D1}"/>
              </a:ext>
            </a:extLst>
          </p:cNvPr>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9CD71F97-DA30-4C71-A437-C4E2D706ED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a488ff82c_0_74:notes"/>
          <p:cNvSpPr>
            <a:spLocks noGrp="1" noRot="1" noChangeAspect="1"/>
          </p:cNvSpPr>
          <p:nvPr>
            <p:ph type="sldImg" idx="2"/>
          </p:nvPr>
        </p:nvSpPr>
        <p:spPr>
          <a:xfrm>
            <a:off x="403225" y="1247775"/>
            <a:ext cx="5988050" cy="3368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a488ff82c_0_74:notes"/>
          <p:cNvSpPr txBox="1">
            <a:spLocks noGrp="1"/>
          </p:cNvSpPr>
          <p:nvPr>
            <p:ph type="body" idx="1"/>
          </p:nvPr>
        </p:nvSpPr>
        <p:spPr>
          <a:xfrm>
            <a:off x="679450" y="4803775"/>
            <a:ext cx="5435700" cy="393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ba488ff82c_0_74:notes"/>
          <p:cNvSpPr txBox="1">
            <a:spLocks noGrp="1"/>
          </p:cNvSpPr>
          <p:nvPr>
            <p:ph type="sldNum" idx="12"/>
          </p:nvPr>
        </p:nvSpPr>
        <p:spPr>
          <a:xfrm>
            <a:off x="3848100" y="9482138"/>
            <a:ext cx="2944800" cy="500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it-IT"/>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Titolo e contenuto">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74529" y="977448"/>
            <a:ext cx="10515600" cy="673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600"/>
              <a:buFont typeface="Calibri" panose="020F0502020204030204"/>
              <a:buNone/>
              <a:defRPr sz="3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25" name="Google Shape;25;p3"/>
          <p:cNvSpPr txBox="1">
            <a:spLocks noGrp="1"/>
          </p:cNvSpPr>
          <p:nvPr>
            <p:ph type="dt" idx="10"/>
          </p:nvPr>
        </p:nvSpPr>
        <p:spPr>
          <a:xfrm>
            <a:off x="838200" y="5975350"/>
            <a:ext cx="27432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R="0" lvl="1"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26" name="Google Shape;26;p3"/>
          <p:cNvSpPr txBox="1">
            <a:spLocks noGrp="1"/>
          </p:cNvSpPr>
          <p:nvPr>
            <p:ph type="ftr" idx="11"/>
          </p:nvPr>
        </p:nvSpPr>
        <p:spPr>
          <a:xfrm>
            <a:off x="4038600" y="5975350"/>
            <a:ext cx="41148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panose="020F0502020204030204"/>
                <a:ea typeface="Calibri" panose="020F0502020204030204"/>
                <a:cs typeface="Calibri" panose="020F0502020204030204"/>
                <a:sym typeface="Calibri" panose="020F0502020204030204"/>
              </a:defRPr>
            </a:lvl1pPr>
            <a:lvl2pPr marR="0" lvl="1"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a:lnSpc>
                <a:spcPct val="100000"/>
              </a:lnSpc>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27" name="Google Shape;27;p3"/>
          <p:cNvSpPr txBox="1">
            <a:spLocks noGrp="1"/>
          </p:cNvSpPr>
          <p:nvPr>
            <p:ph type="sldNum" idx="12"/>
          </p:nvPr>
        </p:nvSpPr>
        <p:spPr>
          <a:xfrm>
            <a:off x="9220200" y="5975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it-IT"/>
              <a:t>‹#›</a:t>
            </a:fld>
            <a:endParaRPr lang="it-IT"/>
          </a:p>
        </p:txBody>
      </p:sp>
    </p:spTree>
    <p:extLst>
      <p:ext uri="{BB962C8B-B14F-4D97-AF65-F5344CB8AC3E}">
        <p14:creationId xmlns:p14="http://schemas.microsoft.com/office/powerpoint/2010/main" val="157490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over_semantic_web.png"/>
          <p:cNvPicPr>
            <a:picLocks noChangeAspect="1"/>
          </p:cNvPicPr>
          <p:nvPr/>
        </p:nvPicPr>
        <p:blipFill>
          <a:blip r:embed="rId3">
            <a:alphaModFix amt="6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5000"/>
                </a:srgbClr>
              </a:gs>
              <a:gs pos="50000">
                <a:srgbClr val="1A1D24">
                  <a:alpha val="85000"/>
                </a:srgbClr>
              </a:gs>
              <a:gs pos="100000">
                <a:srgbClr val="000000">
                  <a:alpha val="0"/>
                </a:srgbClr>
              </a:gs>
            </a:gsLst>
            <a:lin ang="2700000" scaled="1"/>
          </a:gradFill>
        </p:spPr>
        <p:txBody>
          <a:bodyPr/>
          <a:lstStyle/>
          <a:p>
            <a:endParaRPr lang="en-US"/>
          </a:p>
        </p:txBody>
      </p:sp>
      <p:sp>
        <p:nvSpPr>
          <p:cNvPr id="4" name="Shape 1"/>
          <p:cNvSpPr/>
          <p:nvPr/>
        </p:nvSpPr>
        <p:spPr>
          <a:xfrm>
            <a:off x="384175" y="1123156"/>
            <a:ext cx="2006600" cy="425450"/>
          </a:xfrm>
          <a:custGeom>
            <a:avLst/>
            <a:gdLst/>
            <a:ahLst/>
            <a:cxnLst/>
            <a:rect l="l" t="t" r="r" b="b"/>
            <a:pathLst>
              <a:path w="2006600" h="425450">
                <a:moveTo>
                  <a:pt x="57151" y="0"/>
                </a:moveTo>
                <a:lnTo>
                  <a:pt x="1949449" y="0"/>
                </a:lnTo>
                <a:cubicBezTo>
                  <a:pt x="1981013" y="0"/>
                  <a:pt x="2006600" y="25587"/>
                  <a:pt x="2006600" y="57151"/>
                </a:cubicBezTo>
                <a:lnTo>
                  <a:pt x="2006600" y="368299"/>
                </a:lnTo>
                <a:cubicBezTo>
                  <a:pt x="2006600" y="399863"/>
                  <a:pt x="1981013" y="425450"/>
                  <a:pt x="1949449" y="425450"/>
                </a:cubicBezTo>
                <a:lnTo>
                  <a:pt x="57151" y="425450"/>
                </a:lnTo>
                <a:cubicBezTo>
                  <a:pt x="25587" y="425450"/>
                  <a:pt x="0" y="399863"/>
                  <a:pt x="0" y="368299"/>
                </a:cubicBezTo>
                <a:lnTo>
                  <a:pt x="0" y="57151"/>
                </a:lnTo>
                <a:cubicBezTo>
                  <a:pt x="0" y="25608"/>
                  <a:pt x="25608" y="0"/>
                  <a:pt x="57151" y="0"/>
                </a:cubicBezTo>
                <a:close/>
              </a:path>
            </a:pathLst>
          </a:custGeom>
          <a:solidFill>
            <a:srgbClr val="D8A252">
              <a:alpha val="20000"/>
            </a:srgbClr>
          </a:solidFill>
          <a:ln w="8467">
            <a:solidFill>
              <a:srgbClr val="D8A252"/>
            </a:solidFill>
            <a:prstDash val="solid"/>
          </a:ln>
        </p:spPr>
        <p:txBody>
          <a:bodyPr/>
          <a:lstStyle/>
          <a:p>
            <a:endParaRPr lang="en-US"/>
          </a:p>
        </p:txBody>
      </p:sp>
      <p:sp>
        <p:nvSpPr>
          <p:cNvPr id="5" name="Text 2"/>
          <p:cNvSpPr/>
          <p:nvPr/>
        </p:nvSpPr>
        <p:spPr>
          <a:xfrm>
            <a:off x="539750" y="1240631"/>
            <a:ext cx="1783656" cy="190500"/>
          </a:xfrm>
          <a:prstGeom prst="rect">
            <a:avLst/>
          </a:prstGeom>
          <a:noFill/>
        </p:spPr>
        <p:txBody>
          <a:bodyPr wrap="square" lIns="0" tIns="0" rIns="0" bIns="0" rtlCol="0" anchor="ctr"/>
          <a:lstStyle/>
          <a:p>
            <a:pPr>
              <a:lnSpc>
                <a:spcPct val="130000"/>
              </a:lnSpc>
            </a:pPr>
            <a:r>
              <a:rPr lang="en-US" sz="1350" b="1" kern="0" spc="135"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DRTC, ISI, 2026</a:t>
            </a:r>
            <a:endParaRPr lang="en-US" sz="1600" dirty="0"/>
          </a:p>
        </p:txBody>
      </p:sp>
      <p:sp>
        <p:nvSpPr>
          <p:cNvPr id="6" name="Text 3"/>
          <p:cNvSpPr/>
          <p:nvPr/>
        </p:nvSpPr>
        <p:spPr>
          <a:xfrm>
            <a:off x="381000" y="1780381"/>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Missing Long Tail</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 (   of the Semantic Web)    </a:t>
            </a:r>
            <a:endParaRPr lang="en-US" sz="1600" dirty="0"/>
          </a:p>
        </p:txBody>
      </p:sp>
      <p:sp>
        <p:nvSpPr>
          <p:cNvPr id="7" name="Shape 4"/>
          <p:cNvSpPr/>
          <p:nvPr/>
        </p:nvSpPr>
        <p:spPr>
          <a:xfrm>
            <a:off x="381000" y="3723481"/>
            <a:ext cx="1524000" cy="38100"/>
          </a:xfrm>
          <a:custGeom>
            <a:avLst/>
            <a:gdLst/>
            <a:ahLst/>
            <a:cxnLst/>
            <a:rect l="l" t="t" r="r" b="b"/>
            <a:pathLst>
              <a:path w="1524000" h="38100">
                <a:moveTo>
                  <a:pt x="0" y="0"/>
                </a:moveTo>
                <a:lnTo>
                  <a:pt x="1524000" y="0"/>
                </a:lnTo>
                <a:lnTo>
                  <a:pt x="15240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3990181"/>
            <a:ext cx="7458075" cy="933450"/>
          </a:xfrm>
          <a:prstGeom prst="rect">
            <a:avLst/>
          </a:prstGeom>
          <a:noFill/>
        </p:spPr>
        <p:txBody>
          <a:bodyPr wrap="square" lIns="0" tIns="0" rIns="0" bIns="0" rtlCol="0" anchor="ctr"/>
          <a:lstStyle/>
          <a:p>
            <a:pPr>
              <a:lnSpc>
                <a:spcPct val="140000"/>
              </a:lnSpc>
            </a:pPr>
            <a:r>
              <a:rPr lang="en-US" sz="2000" u="sng" dirty="0">
                <a:solidFill>
                  <a:srgbClr val="788A9C"/>
                </a:solidFill>
                <a:uFill>
                  <a:solidFill>
                    <a:srgbClr val="788A9C"/>
                  </a:solidFill>
                </a:uFill>
                <a:latin typeface="Sorts Mill Goudy" panose="02000503000000000000" pitchFamily="34" charset="0"/>
                <a:ea typeface="Sorts Mill Goudy" panose="02000503000000000000" pitchFamily="34" charset="-122"/>
                <a:cs typeface="Sorts Mill Goudy" panose="02000503000000000000" pitchFamily="34" charset="-120"/>
              </a:rPr>
              <a:t>Professor Fausto Giunchiglia,  DISI, University of Trento, Italy. </a:t>
            </a:r>
            <a:endParaRPr lang="en-US" sz="1600" dirty="0"/>
          </a:p>
          <a:p>
            <a:pPr>
              <a:lnSpc>
                <a:spcPct val="140000"/>
              </a:lnSpc>
            </a:pPr>
            <a:r>
              <a:rPr lang="en-US" sz="2000" u="sng" dirty="0">
                <a:solidFill>
                  <a:srgbClr val="788A9C"/>
                </a:solidFill>
                <a:uFill>
                  <a:solidFill>
                    <a:srgbClr val="788A9C"/>
                  </a:solidFill>
                </a:uFill>
                <a:latin typeface="Sorts Mill Goudy" panose="02000503000000000000" pitchFamily="34" charset="0"/>
                <a:ea typeface="Sorts Mill Goudy" panose="02000503000000000000" pitchFamily="34" charset="-122"/>
                <a:cs typeface="Sorts Mill Goudy" panose="02000503000000000000" pitchFamily="34" charset="-120"/>
              </a:rPr>
              <a:t>Reach me</a:t>
            </a:r>
            <a:r>
              <a:rPr lang="en-US" sz="200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 fausto.giunchiglia@unitn.it </a:t>
            </a:r>
            <a:endParaRPr lang="en-US" sz="1600" dirty="0"/>
          </a:p>
        </p:txBody>
      </p:sp>
      <p:sp>
        <p:nvSpPr>
          <p:cNvPr id="9" name="Shape 6"/>
          <p:cNvSpPr/>
          <p:nvPr/>
        </p:nvSpPr>
        <p:spPr>
          <a:xfrm>
            <a:off x="400050" y="5657850"/>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0" name="Shape 7"/>
          <p:cNvSpPr/>
          <p:nvPr/>
        </p:nvSpPr>
        <p:spPr>
          <a:xfrm>
            <a:off x="400050" y="5657850"/>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1" name="Text 8"/>
          <p:cNvSpPr/>
          <p:nvPr/>
        </p:nvSpPr>
        <p:spPr>
          <a:xfrm>
            <a:off x="571500" y="5810250"/>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Research Focus</a:t>
            </a:r>
            <a:endParaRPr lang="en-US" sz="1600" dirty="0"/>
          </a:p>
        </p:txBody>
      </p:sp>
      <p:sp>
        <p:nvSpPr>
          <p:cNvPr id="12" name="Text 9"/>
          <p:cNvSpPr/>
          <p:nvPr/>
        </p:nvSpPr>
        <p:spPr>
          <a:xfrm>
            <a:off x="571500" y="6115050"/>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Knowledge Graphs &amp; Ontologies</a:t>
            </a:r>
            <a:endParaRPr lang="en-US" sz="1600" dirty="0"/>
          </a:p>
        </p:txBody>
      </p:sp>
      <p:sp>
        <p:nvSpPr>
          <p:cNvPr id="13" name="Shape 10"/>
          <p:cNvSpPr/>
          <p:nvPr/>
        </p:nvSpPr>
        <p:spPr>
          <a:xfrm>
            <a:off x="4286250" y="5657850"/>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4" name="Shape 11"/>
          <p:cNvSpPr/>
          <p:nvPr/>
        </p:nvSpPr>
        <p:spPr>
          <a:xfrm>
            <a:off x="4286250" y="5657850"/>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5" name="Text 12"/>
          <p:cNvSpPr/>
          <p:nvPr/>
        </p:nvSpPr>
        <p:spPr>
          <a:xfrm>
            <a:off x="4457700" y="5810250"/>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Key Finding</a:t>
            </a:r>
            <a:endParaRPr lang="en-US" sz="1600" dirty="0"/>
          </a:p>
        </p:txBody>
      </p:sp>
      <p:sp>
        <p:nvSpPr>
          <p:cNvPr id="16" name="Text 13"/>
          <p:cNvSpPr/>
          <p:nvPr/>
        </p:nvSpPr>
        <p:spPr>
          <a:xfrm>
            <a:off x="4457700" y="6115050"/>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Systemic Reuse Failure</a:t>
            </a:r>
            <a:endParaRPr lang="en-US" sz="1600" dirty="0"/>
          </a:p>
        </p:txBody>
      </p:sp>
      <p:sp>
        <p:nvSpPr>
          <p:cNvPr id="17" name="Shape 14"/>
          <p:cNvSpPr/>
          <p:nvPr/>
        </p:nvSpPr>
        <p:spPr>
          <a:xfrm>
            <a:off x="8172450" y="5657850"/>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8" name="Shape 15"/>
          <p:cNvSpPr/>
          <p:nvPr/>
        </p:nvSpPr>
        <p:spPr>
          <a:xfrm>
            <a:off x="8172450" y="5657850"/>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9" name="Text 16"/>
          <p:cNvSpPr/>
          <p:nvPr/>
        </p:nvSpPr>
        <p:spPr>
          <a:xfrm>
            <a:off x="8343900" y="5810250"/>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Solution</a:t>
            </a:r>
            <a:endParaRPr lang="en-US" sz="1600" dirty="0"/>
          </a:p>
        </p:txBody>
      </p:sp>
      <p:sp>
        <p:nvSpPr>
          <p:cNvPr id="20" name="Text 17"/>
          <p:cNvSpPr/>
          <p:nvPr/>
        </p:nvSpPr>
        <p:spPr>
          <a:xfrm>
            <a:off x="8343900" y="6115050"/>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Reuse via Compositionality</a:t>
            </a:r>
            <a:endParaRPr lang="en-US" sz="1600" dirty="0"/>
          </a:p>
        </p:txBody>
      </p:sp>
      <p:pic>
        <p:nvPicPr>
          <p:cNvPr id="21" name="Image 1" descr="https://kimi-img.moonshot.cn/pub/slides/26-02-23-20:59:51-d6e4uho5jtduf4eqs6c0.png"/>
          <p:cNvPicPr>
            <a:picLocks noChangeAspect="1"/>
          </p:cNvPicPr>
          <p:nvPr/>
        </p:nvPicPr>
        <p:blipFill>
          <a:blip r:embed="rId4"/>
          <a:stretch>
            <a:fillRect/>
          </a:stretch>
        </p:blipFill>
        <p:spPr>
          <a:xfrm>
            <a:off x="7585070" y="3990181"/>
            <a:ext cx="2781293" cy="939798"/>
          </a:xfrm>
          <a:prstGeom prst="rect">
            <a:avLst/>
          </a:prstGeom>
        </p:spPr>
      </p:pic>
      <p:sp>
        <p:nvSpPr>
          <p:cNvPr id="22" name="CasellaDiTesto 21">
            <a:extLst>
              <a:ext uri="{FF2B5EF4-FFF2-40B4-BE49-F238E27FC236}">
                <a16:creationId xmlns:a16="http://schemas.microsoft.com/office/drawing/2014/main" id="{52867121-FCE4-4CBA-8BC7-FA0FB4F78361}"/>
              </a:ext>
            </a:extLst>
          </p:cNvPr>
          <p:cNvSpPr txBox="1"/>
          <p:nvPr/>
        </p:nvSpPr>
        <p:spPr>
          <a:xfrm>
            <a:off x="7699849" y="738842"/>
            <a:ext cx="4034951" cy="523220"/>
          </a:xfrm>
          <a:prstGeom prst="rect">
            <a:avLst/>
          </a:prstGeom>
          <a:noFill/>
        </p:spPr>
        <p:txBody>
          <a:bodyPr wrap="none" rtlCol="0">
            <a:spAutoFit/>
          </a:bodyPr>
          <a:lstStyle/>
          <a:p>
            <a:r>
              <a:rPr lang="it-IT" sz="2800" b="1" i="1" dirty="0">
                <a:solidFill>
                  <a:srgbClr val="FFC000"/>
                </a:solidFill>
              </a:rPr>
              <a:t>Joint with Mayukh Bagchi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hapter3_evidence.png"/>
          <p:cNvPicPr>
            <a:picLocks noChangeAspect="1"/>
          </p:cNvPicPr>
          <p:nvPr/>
        </p:nvPicPr>
        <p:blipFill>
          <a:blip r:embed="rId3">
            <a:alphaModFix amt="5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8000"/>
                </a:srgbClr>
              </a:gs>
              <a:gs pos="50000">
                <a:srgbClr val="1A1D24">
                  <a:alpha val="90000"/>
                </a:srgbClr>
              </a:gs>
              <a:gs pos="100000">
                <a:srgbClr val="1A1D24">
                  <a:alpha val="70000"/>
                </a:srgbClr>
              </a:gs>
            </a:gsLst>
            <a:lin ang="0" scaled="1"/>
          </a:gradFill>
        </p:spPr>
        <p:txBody>
          <a:bodyPr/>
          <a:lstStyle/>
          <a:p>
            <a:endParaRPr lang="en-US"/>
          </a:p>
        </p:txBody>
      </p:sp>
      <p:sp>
        <p:nvSpPr>
          <p:cNvPr id="4" name="Shape 1"/>
          <p:cNvSpPr/>
          <p:nvPr/>
        </p:nvSpPr>
        <p:spPr>
          <a:xfrm>
            <a:off x="390525" y="1431131"/>
            <a:ext cx="2047875" cy="552450"/>
          </a:xfrm>
          <a:custGeom>
            <a:avLst/>
            <a:gdLst/>
            <a:ahLst/>
            <a:cxnLst/>
            <a:rect l="l" t="t" r="r" b="b"/>
            <a:pathLst>
              <a:path w="2047875" h="552450">
                <a:moveTo>
                  <a:pt x="76199" y="0"/>
                </a:moveTo>
                <a:lnTo>
                  <a:pt x="1971676" y="0"/>
                </a:lnTo>
                <a:cubicBezTo>
                  <a:pt x="2013759" y="0"/>
                  <a:pt x="2047875" y="34116"/>
                  <a:pt x="2047875" y="76199"/>
                </a:cubicBezTo>
                <a:lnTo>
                  <a:pt x="2047875" y="476251"/>
                </a:lnTo>
                <a:cubicBezTo>
                  <a:pt x="2047875" y="518334"/>
                  <a:pt x="2013759" y="552450"/>
                  <a:pt x="1971676" y="552450"/>
                </a:cubicBezTo>
                <a:lnTo>
                  <a:pt x="76199" y="552450"/>
                </a:lnTo>
                <a:cubicBezTo>
                  <a:pt x="34116" y="552450"/>
                  <a:pt x="0" y="518334"/>
                  <a:pt x="0" y="476251"/>
                </a:cubicBezTo>
                <a:lnTo>
                  <a:pt x="0" y="76199"/>
                </a:lnTo>
                <a:cubicBezTo>
                  <a:pt x="0" y="34116"/>
                  <a:pt x="34116" y="0"/>
                  <a:pt x="76199"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5" name="Text 2"/>
          <p:cNvSpPr/>
          <p:nvPr/>
        </p:nvSpPr>
        <p:spPr>
          <a:xfrm>
            <a:off x="590550" y="1574006"/>
            <a:ext cx="1765697" cy="260350"/>
          </a:xfrm>
          <a:prstGeom prst="rect">
            <a:avLst/>
          </a:prstGeom>
          <a:noFill/>
        </p:spPr>
        <p:txBody>
          <a:bodyPr wrap="square" lIns="0" tIns="0" rIns="0" bIns="0" rtlCol="0" anchor="ctr"/>
          <a:lstStyle/>
          <a:p>
            <a:pPr>
              <a:lnSpc>
                <a:spcPct val="110000"/>
              </a:lnSpc>
            </a:pPr>
            <a:r>
              <a:rPr lang="en-US" sz="1800" b="1" kern="0" spc="18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CHAPTER 03</a:t>
            </a:r>
            <a:endParaRPr lang="en-US" sz="1600" dirty="0"/>
          </a:p>
        </p:txBody>
      </p:sp>
      <p:sp>
        <p:nvSpPr>
          <p:cNvPr id="6" name="Text 3"/>
          <p:cNvSpPr/>
          <p:nvPr/>
        </p:nvSpPr>
        <p:spPr>
          <a:xfrm>
            <a:off x="381000" y="2221706"/>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Missing Long</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Tail Evidence</a:t>
            </a:r>
            <a:endParaRPr lang="en-US" sz="1600" dirty="0"/>
          </a:p>
        </p:txBody>
      </p:sp>
      <p:sp>
        <p:nvSpPr>
          <p:cNvPr id="7" name="Shape 4"/>
          <p:cNvSpPr/>
          <p:nvPr/>
        </p:nvSpPr>
        <p:spPr>
          <a:xfrm>
            <a:off x="381000" y="4164806"/>
            <a:ext cx="1828800" cy="38100"/>
          </a:xfrm>
          <a:custGeom>
            <a:avLst/>
            <a:gdLst/>
            <a:ahLst/>
            <a:cxnLst/>
            <a:rect l="l" t="t" r="r" b="b"/>
            <a:pathLst>
              <a:path w="1828800" h="38100">
                <a:moveTo>
                  <a:pt x="0" y="0"/>
                </a:moveTo>
                <a:lnTo>
                  <a:pt x="1828800" y="0"/>
                </a:lnTo>
                <a:lnTo>
                  <a:pt x="18288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4507706"/>
            <a:ext cx="7458075" cy="933450"/>
          </a:xfrm>
          <a:prstGeom prst="rect">
            <a:avLst/>
          </a:prstGeom>
          <a:noFill/>
        </p:spPr>
        <p:txBody>
          <a:bodyPr wrap="square" lIns="0" tIns="0" rIns="0" bIns="0" rtlCol="0" anchor="ctr"/>
          <a:lstStyle/>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Empirical Analysis of Ontology</a:t>
            </a:r>
            <a:endParaRPr lang="en-US" sz="1600" dirty="0"/>
          </a:p>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Reuse Patterns</a:t>
            </a: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60977" y="360977"/>
            <a:ext cx="11542241" cy="216586"/>
          </a:xfrm>
          <a:prstGeom prst="rect">
            <a:avLst/>
          </a:prstGeom>
          <a:noFill/>
        </p:spPr>
        <p:txBody>
          <a:bodyPr wrap="square" lIns="0" tIns="0" rIns="0" bIns="0" rtlCol="0" anchor="ctr"/>
          <a:lstStyle/>
          <a:p>
            <a:pPr>
              <a:lnSpc>
                <a:spcPct val="130000"/>
              </a:lnSpc>
            </a:pPr>
            <a:r>
              <a:rPr lang="en-US" sz="1135" b="1" kern="0" spc="114"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EMPIRICAL FINDING</a:t>
            </a:r>
            <a:endParaRPr lang="en-US" sz="1600" dirty="0"/>
          </a:p>
        </p:txBody>
      </p:sp>
      <p:sp>
        <p:nvSpPr>
          <p:cNvPr id="3" name="Text 1"/>
          <p:cNvSpPr/>
          <p:nvPr/>
        </p:nvSpPr>
        <p:spPr>
          <a:xfrm>
            <a:off x="360977" y="649759"/>
            <a:ext cx="11632486" cy="360977"/>
          </a:xfrm>
          <a:prstGeom prst="rect">
            <a:avLst/>
          </a:prstGeom>
          <a:noFill/>
        </p:spPr>
        <p:txBody>
          <a:bodyPr wrap="square" lIns="0" tIns="0" rIns="0" bIns="0" rtlCol="0" anchor="ctr"/>
          <a:lstStyle/>
          <a:p>
            <a:pPr>
              <a:lnSpc>
                <a:spcPct val="90000"/>
              </a:lnSpc>
            </a:pPr>
            <a:r>
              <a:rPr lang="en-US" sz="256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Statistical Anomaly in the Semantic Web</a:t>
            </a:r>
            <a:endParaRPr lang="en-US" sz="1600" dirty="0"/>
          </a:p>
        </p:txBody>
      </p:sp>
      <p:sp>
        <p:nvSpPr>
          <p:cNvPr id="4" name="Shape 2"/>
          <p:cNvSpPr/>
          <p:nvPr/>
        </p:nvSpPr>
        <p:spPr>
          <a:xfrm>
            <a:off x="360977" y="1119029"/>
            <a:ext cx="866345" cy="36098"/>
          </a:xfrm>
          <a:custGeom>
            <a:avLst/>
            <a:gdLst/>
            <a:ahLst/>
            <a:cxnLst/>
            <a:rect l="l" t="t" r="r" b="b"/>
            <a:pathLst>
              <a:path w="866345" h="36098">
                <a:moveTo>
                  <a:pt x="0" y="0"/>
                </a:moveTo>
                <a:lnTo>
                  <a:pt x="866345" y="0"/>
                </a:lnTo>
                <a:lnTo>
                  <a:pt x="866345" y="36098"/>
                </a:lnTo>
                <a:lnTo>
                  <a:pt x="0" y="36098"/>
                </a:lnTo>
                <a:lnTo>
                  <a:pt x="0" y="0"/>
                </a:lnTo>
                <a:close/>
              </a:path>
            </a:pathLst>
          </a:custGeom>
          <a:solidFill>
            <a:srgbClr val="D8A252"/>
          </a:solidFill>
        </p:spPr>
        <p:txBody>
          <a:bodyPr/>
          <a:lstStyle/>
          <a:p>
            <a:endParaRPr lang="en-US"/>
          </a:p>
        </p:txBody>
      </p:sp>
      <p:sp>
        <p:nvSpPr>
          <p:cNvPr id="5" name="Shape 3"/>
          <p:cNvSpPr/>
          <p:nvPr/>
        </p:nvSpPr>
        <p:spPr>
          <a:xfrm>
            <a:off x="370001" y="1344640"/>
            <a:ext cx="5613193" cy="1443908"/>
          </a:xfrm>
          <a:custGeom>
            <a:avLst/>
            <a:gdLst/>
            <a:ahLst/>
            <a:cxnLst/>
            <a:rect l="l" t="t" r="r" b="b"/>
            <a:pathLst>
              <a:path w="5613193" h="1443908">
                <a:moveTo>
                  <a:pt x="72195" y="0"/>
                </a:moveTo>
                <a:lnTo>
                  <a:pt x="5540998" y="0"/>
                </a:lnTo>
                <a:cubicBezTo>
                  <a:pt x="5580870" y="0"/>
                  <a:pt x="5613193" y="32323"/>
                  <a:pt x="5613193" y="72195"/>
                </a:cubicBezTo>
                <a:lnTo>
                  <a:pt x="5613193" y="1371713"/>
                </a:lnTo>
                <a:cubicBezTo>
                  <a:pt x="5613193" y="1411585"/>
                  <a:pt x="5580870" y="1443908"/>
                  <a:pt x="5540998" y="1443908"/>
                </a:cubicBezTo>
                <a:lnTo>
                  <a:pt x="72195" y="1443908"/>
                </a:lnTo>
                <a:cubicBezTo>
                  <a:pt x="32323" y="1443908"/>
                  <a:pt x="0" y="1411585"/>
                  <a:pt x="0" y="1371713"/>
                </a:cubicBezTo>
                <a:lnTo>
                  <a:pt x="0" y="72195"/>
                </a:lnTo>
                <a:cubicBezTo>
                  <a:pt x="0" y="32323"/>
                  <a:pt x="32323" y="0"/>
                  <a:pt x="72195" y="0"/>
                </a:cubicBezTo>
                <a:close/>
              </a:path>
            </a:pathLst>
          </a:custGeom>
          <a:solidFill>
            <a:srgbClr val="82181A">
              <a:alpha val="20000"/>
            </a:srgbClr>
          </a:solidFill>
          <a:ln w="25400">
            <a:solidFill>
              <a:srgbClr val="FB2C36">
                <a:alpha val="50196"/>
              </a:srgbClr>
            </a:solidFill>
            <a:prstDash val="solid"/>
          </a:ln>
        </p:spPr>
        <p:txBody>
          <a:bodyPr/>
          <a:lstStyle/>
          <a:p>
            <a:endParaRPr lang="en-US"/>
          </a:p>
        </p:txBody>
      </p:sp>
      <p:sp>
        <p:nvSpPr>
          <p:cNvPr id="6" name="Shape 4"/>
          <p:cNvSpPr/>
          <p:nvPr/>
        </p:nvSpPr>
        <p:spPr>
          <a:xfrm>
            <a:off x="586588" y="1552201"/>
            <a:ext cx="216586" cy="216586"/>
          </a:xfrm>
          <a:custGeom>
            <a:avLst/>
            <a:gdLst/>
            <a:ahLst/>
            <a:cxnLst/>
            <a:rect l="l" t="t" r="r" b="b"/>
            <a:pathLst>
              <a:path w="216586" h="216586">
                <a:moveTo>
                  <a:pt x="108293" y="216586"/>
                </a:moveTo>
                <a:cubicBezTo>
                  <a:pt x="168062" y="216586"/>
                  <a:pt x="216586" y="168062"/>
                  <a:pt x="216586" y="108293"/>
                </a:cubicBezTo>
                <a:cubicBezTo>
                  <a:pt x="216586" y="48525"/>
                  <a:pt x="168062" y="0"/>
                  <a:pt x="108293" y="0"/>
                </a:cubicBezTo>
                <a:cubicBezTo>
                  <a:pt x="48525" y="0"/>
                  <a:pt x="0" y="48525"/>
                  <a:pt x="0" y="108293"/>
                </a:cubicBezTo>
                <a:cubicBezTo>
                  <a:pt x="0" y="168062"/>
                  <a:pt x="48525" y="216586"/>
                  <a:pt x="108293" y="216586"/>
                </a:cubicBezTo>
                <a:close/>
                <a:moveTo>
                  <a:pt x="108293" y="57531"/>
                </a:moveTo>
                <a:cubicBezTo>
                  <a:pt x="113919" y="57531"/>
                  <a:pt x="118446" y="62057"/>
                  <a:pt x="118446" y="67683"/>
                </a:cubicBezTo>
                <a:lnTo>
                  <a:pt x="118446" y="115061"/>
                </a:lnTo>
                <a:cubicBezTo>
                  <a:pt x="118446" y="120688"/>
                  <a:pt x="113919" y="125214"/>
                  <a:pt x="108293" y="125214"/>
                </a:cubicBezTo>
                <a:cubicBezTo>
                  <a:pt x="102667" y="125214"/>
                  <a:pt x="98141" y="120688"/>
                  <a:pt x="98141" y="115061"/>
                </a:cubicBezTo>
                <a:lnTo>
                  <a:pt x="98141" y="67683"/>
                </a:lnTo>
                <a:cubicBezTo>
                  <a:pt x="98141" y="62057"/>
                  <a:pt x="102667" y="57531"/>
                  <a:pt x="108293" y="57531"/>
                </a:cubicBezTo>
                <a:close/>
                <a:moveTo>
                  <a:pt x="96998" y="148903"/>
                </a:moveTo>
                <a:cubicBezTo>
                  <a:pt x="96742" y="144711"/>
                  <a:pt x="98832" y="140722"/>
                  <a:pt x="102426" y="138548"/>
                </a:cubicBezTo>
                <a:cubicBezTo>
                  <a:pt x="106020" y="136374"/>
                  <a:pt x="110524" y="136374"/>
                  <a:pt x="114118" y="138548"/>
                </a:cubicBezTo>
                <a:cubicBezTo>
                  <a:pt x="117712" y="140722"/>
                  <a:pt x="119802" y="144711"/>
                  <a:pt x="119545" y="148903"/>
                </a:cubicBezTo>
                <a:cubicBezTo>
                  <a:pt x="119802" y="153095"/>
                  <a:pt x="117712" y="157084"/>
                  <a:pt x="114118" y="159258"/>
                </a:cubicBezTo>
                <a:cubicBezTo>
                  <a:pt x="110524" y="161432"/>
                  <a:pt x="106020" y="161432"/>
                  <a:pt x="102426" y="159258"/>
                </a:cubicBezTo>
                <a:cubicBezTo>
                  <a:pt x="98832" y="157084"/>
                  <a:pt x="96742" y="153095"/>
                  <a:pt x="96998" y="148903"/>
                </a:cubicBezTo>
                <a:close/>
              </a:path>
            </a:pathLst>
          </a:custGeom>
          <a:solidFill>
            <a:srgbClr val="FF6467"/>
          </a:solidFill>
        </p:spPr>
        <p:txBody>
          <a:bodyPr/>
          <a:lstStyle/>
          <a:p>
            <a:endParaRPr lang="en-US"/>
          </a:p>
        </p:txBody>
      </p:sp>
      <p:sp>
        <p:nvSpPr>
          <p:cNvPr id="7" name="Text 5"/>
          <p:cNvSpPr/>
          <p:nvPr/>
        </p:nvSpPr>
        <p:spPr>
          <a:xfrm>
            <a:off x="938540" y="1534152"/>
            <a:ext cx="1570250" cy="252684"/>
          </a:xfrm>
          <a:prstGeom prst="rect">
            <a:avLst/>
          </a:prstGeom>
          <a:noFill/>
        </p:spPr>
        <p:txBody>
          <a:bodyPr wrap="square" lIns="0" tIns="0" rIns="0" bIns="0" rtlCol="0" anchor="ctr"/>
          <a:lstStyle/>
          <a:p>
            <a:pPr>
              <a:lnSpc>
                <a:spcPct val="120000"/>
              </a:lnSpc>
            </a:pPr>
            <a:r>
              <a:rPr lang="en-US" sz="1420" b="1" dirty="0">
                <a:solidFill>
                  <a:srgbClr val="FF6467"/>
                </a:solidFill>
                <a:latin typeface="Hedvig Letters Sans" pitchFamily="34" charset="0"/>
                <a:ea typeface="Hedvig Letters Sans" pitchFamily="34" charset="-122"/>
                <a:cs typeface="Hedvig Letters Sans" pitchFamily="34" charset="-120"/>
              </a:rPr>
              <a:t>The Core Finding</a:t>
            </a:r>
            <a:endParaRPr lang="en-US" sz="1600" dirty="0"/>
          </a:p>
        </p:txBody>
      </p:sp>
      <p:sp>
        <p:nvSpPr>
          <p:cNvPr id="8" name="Text 6"/>
          <p:cNvSpPr/>
          <p:nvPr/>
        </p:nvSpPr>
        <p:spPr>
          <a:xfrm>
            <a:off x="559514" y="1895130"/>
            <a:ext cx="5306363" cy="703905"/>
          </a:xfrm>
          <a:prstGeom prst="rect">
            <a:avLst/>
          </a:prstGeom>
          <a:noFill/>
        </p:spPr>
        <p:txBody>
          <a:bodyPr wrap="square" lIns="0" tIns="0" rIns="0" bIns="0" rtlCol="0" anchor="ctr"/>
          <a:lstStyle/>
          <a:p>
            <a:pPr>
              <a:lnSpc>
                <a:spcPct val="14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The Semantic Web presents a </a:t>
            </a:r>
            <a:r>
              <a:rPr lang="en-US" sz="1135"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statistical anomaly </a:t>
            </a: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when examined through the lens of long-tail distribution. Unlike healthy ecosystems, it exhibits what we term the </a:t>
            </a: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"missing long tail."</a:t>
            </a:r>
            <a:endParaRPr lang="en-US" sz="1600" dirty="0"/>
          </a:p>
        </p:txBody>
      </p:sp>
      <p:sp>
        <p:nvSpPr>
          <p:cNvPr id="9" name="Shape 7"/>
          <p:cNvSpPr/>
          <p:nvPr/>
        </p:nvSpPr>
        <p:spPr>
          <a:xfrm>
            <a:off x="379026" y="2941963"/>
            <a:ext cx="5613193" cy="3916601"/>
          </a:xfrm>
          <a:custGeom>
            <a:avLst/>
            <a:gdLst/>
            <a:ahLst/>
            <a:cxnLst/>
            <a:rect l="l" t="t" r="r" b="b"/>
            <a:pathLst>
              <a:path w="5613193" h="3916601">
                <a:moveTo>
                  <a:pt x="36098" y="0"/>
                </a:moveTo>
                <a:lnTo>
                  <a:pt x="5541010" y="0"/>
                </a:lnTo>
                <a:cubicBezTo>
                  <a:pt x="5580876" y="0"/>
                  <a:pt x="5613193" y="32317"/>
                  <a:pt x="5613193" y="72183"/>
                </a:cubicBezTo>
                <a:lnTo>
                  <a:pt x="5613193" y="3844418"/>
                </a:lnTo>
                <a:cubicBezTo>
                  <a:pt x="5613193" y="3884284"/>
                  <a:pt x="5580876" y="3916601"/>
                  <a:pt x="5541010" y="3916601"/>
                </a:cubicBezTo>
                <a:lnTo>
                  <a:pt x="36098" y="3916601"/>
                </a:lnTo>
                <a:cubicBezTo>
                  <a:pt x="16161" y="3916601"/>
                  <a:pt x="0" y="3900440"/>
                  <a:pt x="0" y="3880503"/>
                </a:cubicBezTo>
                <a:lnTo>
                  <a:pt x="0" y="36098"/>
                </a:lnTo>
                <a:cubicBezTo>
                  <a:pt x="0" y="16161"/>
                  <a:pt x="16161" y="0"/>
                  <a:pt x="36098" y="0"/>
                </a:cubicBezTo>
                <a:close/>
              </a:path>
            </a:pathLst>
          </a:custGeom>
          <a:solidFill>
            <a:srgbClr val="4A6D8C">
              <a:alpha val="14902"/>
            </a:srgbClr>
          </a:solidFill>
        </p:spPr>
        <p:txBody>
          <a:bodyPr/>
          <a:lstStyle/>
          <a:p>
            <a:endParaRPr lang="en-US"/>
          </a:p>
        </p:txBody>
      </p:sp>
      <p:sp>
        <p:nvSpPr>
          <p:cNvPr id="10" name="Shape 8"/>
          <p:cNvSpPr/>
          <p:nvPr/>
        </p:nvSpPr>
        <p:spPr>
          <a:xfrm>
            <a:off x="379026" y="2941963"/>
            <a:ext cx="36098" cy="3916601"/>
          </a:xfrm>
          <a:custGeom>
            <a:avLst/>
            <a:gdLst/>
            <a:ahLst/>
            <a:cxnLst/>
            <a:rect l="l" t="t" r="r" b="b"/>
            <a:pathLst>
              <a:path w="36098" h="3916601">
                <a:moveTo>
                  <a:pt x="36098" y="0"/>
                </a:moveTo>
                <a:lnTo>
                  <a:pt x="36098" y="0"/>
                </a:lnTo>
                <a:lnTo>
                  <a:pt x="36098" y="3916601"/>
                </a:lnTo>
                <a:lnTo>
                  <a:pt x="36098" y="3916601"/>
                </a:lnTo>
                <a:cubicBezTo>
                  <a:pt x="16161" y="3916601"/>
                  <a:pt x="0" y="3900440"/>
                  <a:pt x="0" y="3880503"/>
                </a:cubicBezTo>
                <a:lnTo>
                  <a:pt x="0" y="36098"/>
                </a:lnTo>
                <a:cubicBezTo>
                  <a:pt x="0" y="16161"/>
                  <a:pt x="16161" y="0"/>
                  <a:pt x="36098" y="0"/>
                </a:cubicBezTo>
                <a:close/>
              </a:path>
            </a:pathLst>
          </a:custGeom>
          <a:solidFill>
            <a:srgbClr val="4A6D8C"/>
          </a:solidFill>
        </p:spPr>
        <p:txBody>
          <a:bodyPr/>
          <a:lstStyle/>
          <a:p>
            <a:endParaRPr lang="en-US"/>
          </a:p>
        </p:txBody>
      </p:sp>
      <p:sp>
        <p:nvSpPr>
          <p:cNvPr id="11" name="Text 9"/>
          <p:cNvSpPr/>
          <p:nvPr/>
        </p:nvSpPr>
        <p:spPr>
          <a:xfrm>
            <a:off x="577563" y="3317984"/>
            <a:ext cx="5324412" cy="252684"/>
          </a:xfrm>
          <a:prstGeom prst="rect">
            <a:avLst/>
          </a:prstGeom>
          <a:noFill/>
        </p:spPr>
        <p:txBody>
          <a:bodyPr wrap="square" lIns="0" tIns="0" rIns="0" bIns="0" rtlCol="0" anchor="ctr"/>
          <a:lstStyle/>
          <a:p>
            <a:pPr>
              <a:lnSpc>
                <a:spcPct val="120000"/>
              </a:lnSpc>
            </a:pPr>
            <a:r>
              <a:rPr lang="en-US" sz="1420" b="1" dirty="0">
                <a:solidFill>
                  <a:srgbClr val="E8E8E8"/>
                </a:solidFill>
                <a:latin typeface="Hedvig Letters Sans" pitchFamily="34" charset="0"/>
                <a:ea typeface="Hedvig Letters Sans" pitchFamily="34" charset="-122"/>
                <a:cs typeface="Hedvig Letters Sans" pitchFamily="34" charset="-120"/>
              </a:rPr>
              <a:t>The Distribution Reality</a:t>
            </a:r>
            <a:endParaRPr lang="en-US" sz="1600" dirty="0"/>
          </a:p>
        </p:txBody>
      </p:sp>
      <p:sp>
        <p:nvSpPr>
          <p:cNvPr id="12" name="Shape 10"/>
          <p:cNvSpPr/>
          <p:nvPr/>
        </p:nvSpPr>
        <p:spPr>
          <a:xfrm>
            <a:off x="580571" y="3718067"/>
            <a:ext cx="5222135" cy="1486022"/>
          </a:xfrm>
          <a:custGeom>
            <a:avLst/>
            <a:gdLst/>
            <a:ahLst/>
            <a:cxnLst/>
            <a:rect l="l" t="t" r="r" b="b"/>
            <a:pathLst>
              <a:path w="5222135" h="1486022">
                <a:moveTo>
                  <a:pt x="72191" y="0"/>
                </a:moveTo>
                <a:lnTo>
                  <a:pt x="5149944" y="0"/>
                </a:lnTo>
                <a:cubicBezTo>
                  <a:pt x="5189814" y="0"/>
                  <a:pt x="5222135" y="32321"/>
                  <a:pt x="5222135" y="72191"/>
                </a:cubicBezTo>
                <a:lnTo>
                  <a:pt x="5222135" y="1413831"/>
                </a:lnTo>
                <a:cubicBezTo>
                  <a:pt x="5222135" y="1453701"/>
                  <a:pt x="5189814" y="1486022"/>
                  <a:pt x="5149944" y="1486022"/>
                </a:cubicBezTo>
                <a:lnTo>
                  <a:pt x="72191" y="1486022"/>
                </a:lnTo>
                <a:cubicBezTo>
                  <a:pt x="32321" y="1486022"/>
                  <a:pt x="0" y="1453701"/>
                  <a:pt x="0" y="1413831"/>
                </a:cubicBezTo>
                <a:lnTo>
                  <a:pt x="0" y="72191"/>
                </a:lnTo>
                <a:cubicBezTo>
                  <a:pt x="0" y="32348"/>
                  <a:pt x="32348" y="0"/>
                  <a:pt x="72191"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13" name="Text 11"/>
          <p:cNvSpPr/>
          <p:nvPr/>
        </p:nvSpPr>
        <p:spPr>
          <a:xfrm>
            <a:off x="727970" y="3901566"/>
            <a:ext cx="992687" cy="216586"/>
          </a:xfrm>
          <a:prstGeom prst="rect">
            <a:avLst/>
          </a:prstGeom>
          <a:noFill/>
        </p:spPr>
        <p:txBody>
          <a:bodyPr wrap="square" lIns="0" tIns="0" rIns="0" bIns="0" rtlCol="0" anchor="ctr"/>
          <a:lstStyle/>
          <a:p>
            <a:pPr>
              <a:lnSpc>
                <a:spcPct val="130000"/>
              </a:lnSpc>
            </a:pPr>
            <a:r>
              <a:rPr lang="en-US" sz="113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The Big Head</a:t>
            </a:r>
            <a:endParaRPr lang="en-US" sz="1600" dirty="0"/>
          </a:p>
        </p:txBody>
      </p:sp>
      <p:sp>
        <p:nvSpPr>
          <p:cNvPr id="14" name="Text 12"/>
          <p:cNvSpPr/>
          <p:nvPr/>
        </p:nvSpPr>
        <p:spPr>
          <a:xfrm>
            <a:off x="5217717" y="3865468"/>
            <a:ext cx="550490" cy="288782"/>
          </a:xfrm>
          <a:prstGeom prst="rect">
            <a:avLst/>
          </a:prstGeom>
          <a:noFill/>
        </p:spPr>
        <p:txBody>
          <a:bodyPr wrap="square" lIns="0" tIns="0" rIns="0" bIns="0" rtlCol="0" anchor="ctr"/>
          <a:lstStyle/>
          <a:p>
            <a:pPr>
              <a:lnSpc>
                <a:spcPct val="110000"/>
              </a:lnSpc>
            </a:pPr>
            <a:r>
              <a:rPr lang="en-US" sz="170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&lt;5%</a:t>
            </a:r>
            <a:endParaRPr lang="en-US" sz="1600" dirty="0"/>
          </a:p>
        </p:txBody>
      </p:sp>
      <p:sp>
        <p:nvSpPr>
          <p:cNvPr id="15" name="Text 13"/>
          <p:cNvSpPr/>
          <p:nvPr/>
        </p:nvSpPr>
        <p:spPr>
          <a:xfrm>
            <a:off x="727970" y="4226446"/>
            <a:ext cx="4999532" cy="216586"/>
          </a:xfrm>
          <a:prstGeom prst="rect">
            <a:avLst/>
          </a:prstGeom>
          <a:noFill/>
        </p:spPr>
        <p:txBody>
          <a:bodyPr wrap="square" lIns="0" tIns="0" rIns="0" bIns="0" rtlCol="0" anchor="ctr"/>
          <a:lstStyle/>
          <a:p>
            <a:pPr>
              <a:lnSpc>
                <a:spcPct val="13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of all registered ontologies account for </a:t>
            </a:r>
            <a:r>
              <a:rPr lang="en-US" sz="113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&gt;90% of actual reuse</a:t>
            </a:r>
            <a:endParaRPr lang="en-US" sz="1600" dirty="0"/>
          </a:p>
        </p:txBody>
      </p:sp>
      <p:sp>
        <p:nvSpPr>
          <p:cNvPr id="16" name="Text 14"/>
          <p:cNvSpPr/>
          <p:nvPr/>
        </p:nvSpPr>
        <p:spPr>
          <a:xfrm>
            <a:off x="727970" y="4515227"/>
            <a:ext cx="4990508" cy="180489"/>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FOAF (Friend Of A Friend)</a:t>
            </a:r>
            <a:endParaRPr lang="en-US" sz="1600" dirty="0"/>
          </a:p>
        </p:txBody>
      </p:sp>
      <p:sp>
        <p:nvSpPr>
          <p:cNvPr id="17" name="Text 15"/>
          <p:cNvSpPr/>
          <p:nvPr/>
        </p:nvSpPr>
        <p:spPr>
          <a:xfrm>
            <a:off x="727970" y="4695716"/>
            <a:ext cx="4990508" cy="180489"/>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Dublin Core terms</a:t>
            </a:r>
            <a:endParaRPr lang="en-US" sz="1600" dirty="0"/>
          </a:p>
        </p:txBody>
      </p:sp>
      <p:sp>
        <p:nvSpPr>
          <p:cNvPr id="18" name="Text 16"/>
          <p:cNvSpPr/>
          <p:nvPr/>
        </p:nvSpPr>
        <p:spPr>
          <a:xfrm>
            <a:off x="727970" y="4876204"/>
            <a:ext cx="4990508" cy="180489"/>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schema.org</a:t>
            </a:r>
            <a:endParaRPr lang="en-US" sz="1600" dirty="0"/>
          </a:p>
        </p:txBody>
      </p:sp>
      <p:sp>
        <p:nvSpPr>
          <p:cNvPr id="19" name="Shape 17"/>
          <p:cNvSpPr/>
          <p:nvPr/>
        </p:nvSpPr>
        <p:spPr>
          <a:xfrm>
            <a:off x="580571" y="5354493"/>
            <a:ext cx="5222135" cy="1125045"/>
          </a:xfrm>
          <a:custGeom>
            <a:avLst/>
            <a:gdLst/>
            <a:ahLst/>
            <a:cxnLst/>
            <a:rect l="l" t="t" r="r" b="b"/>
            <a:pathLst>
              <a:path w="5222135" h="1125045">
                <a:moveTo>
                  <a:pt x="72194" y="0"/>
                </a:moveTo>
                <a:lnTo>
                  <a:pt x="5149941" y="0"/>
                </a:lnTo>
                <a:cubicBezTo>
                  <a:pt x="5189812" y="0"/>
                  <a:pt x="5222135" y="32322"/>
                  <a:pt x="5222135" y="72194"/>
                </a:cubicBezTo>
                <a:lnTo>
                  <a:pt x="5222135" y="1052851"/>
                </a:lnTo>
                <a:cubicBezTo>
                  <a:pt x="5222135" y="1092723"/>
                  <a:pt x="5189812" y="1125045"/>
                  <a:pt x="5149941" y="1125045"/>
                </a:cubicBezTo>
                <a:lnTo>
                  <a:pt x="72194" y="1125045"/>
                </a:lnTo>
                <a:cubicBezTo>
                  <a:pt x="32322" y="1125045"/>
                  <a:pt x="0" y="1092723"/>
                  <a:pt x="0" y="1052851"/>
                </a:cubicBezTo>
                <a:lnTo>
                  <a:pt x="0" y="72194"/>
                </a:lnTo>
                <a:cubicBezTo>
                  <a:pt x="0" y="32349"/>
                  <a:pt x="32349" y="0"/>
                  <a:pt x="72194" y="0"/>
                </a:cubicBezTo>
                <a:close/>
              </a:path>
            </a:pathLst>
          </a:custGeom>
          <a:solidFill>
            <a:srgbClr val="788A9C">
              <a:alpha val="20000"/>
            </a:srgbClr>
          </a:solidFill>
          <a:ln w="8467">
            <a:solidFill>
              <a:srgbClr val="788A9C">
                <a:alpha val="50196"/>
              </a:srgbClr>
            </a:solidFill>
            <a:prstDash val="solid"/>
          </a:ln>
        </p:spPr>
        <p:txBody>
          <a:bodyPr/>
          <a:lstStyle/>
          <a:p>
            <a:endParaRPr lang="en-US"/>
          </a:p>
        </p:txBody>
      </p:sp>
      <p:sp>
        <p:nvSpPr>
          <p:cNvPr id="20" name="Text 18"/>
          <p:cNvSpPr/>
          <p:nvPr/>
        </p:nvSpPr>
        <p:spPr>
          <a:xfrm>
            <a:off x="727970" y="5537993"/>
            <a:ext cx="1191224" cy="216586"/>
          </a:xfrm>
          <a:prstGeom prst="rect">
            <a:avLst/>
          </a:prstGeom>
          <a:noFill/>
        </p:spPr>
        <p:txBody>
          <a:bodyPr wrap="square" lIns="0" tIns="0" rIns="0" bIns="0" rtlCol="0" anchor="ctr"/>
          <a:lstStyle/>
          <a:p>
            <a:pPr>
              <a:lnSpc>
                <a:spcPct val="130000"/>
              </a:lnSpc>
            </a:pPr>
            <a:r>
              <a:rPr lang="en-US" sz="1135" b="1"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Missing Tail</a:t>
            </a:r>
            <a:endParaRPr lang="en-US" sz="1600" dirty="0"/>
          </a:p>
        </p:txBody>
      </p:sp>
      <p:sp>
        <p:nvSpPr>
          <p:cNvPr id="21" name="Text 19"/>
          <p:cNvSpPr/>
          <p:nvPr/>
        </p:nvSpPr>
        <p:spPr>
          <a:xfrm>
            <a:off x="5097297" y="5501895"/>
            <a:ext cx="667808" cy="288782"/>
          </a:xfrm>
          <a:prstGeom prst="rect">
            <a:avLst/>
          </a:prstGeom>
          <a:noFill/>
        </p:spPr>
        <p:txBody>
          <a:bodyPr wrap="square" lIns="0" tIns="0" rIns="0" bIns="0" rtlCol="0" anchor="ctr"/>
          <a:lstStyle/>
          <a:p>
            <a:pPr>
              <a:lnSpc>
                <a:spcPct val="110000"/>
              </a:lnSpc>
            </a:pPr>
            <a:r>
              <a:rPr lang="en-US" sz="1705" b="1"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&gt;95%</a:t>
            </a:r>
            <a:endParaRPr lang="en-US" sz="1600" dirty="0"/>
          </a:p>
        </p:txBody>
      </p:sp>
      <p:sp>
        <p:nvSpPr>
          <p:cNvPr id="22" name="Text 20"/>
          <p:cNvSpPr/>
          <p:nvPr/>
        </p:nvSpPr>
        <p:spPr>
          <a:xfrm>
            <a:off x="727970" y="5862872"/>
            <a:ext cx="4999532" cy="216586"/>
          </a:xfrm>
          <a:prstGeom prst="rect">
            <a:avLst/>
          </a:prstGeom>
          <a:noFill/>
        </p:spPr>
        <p:txBody>
          <a:bodyPr wrap="square" lIns="0" tIns="0" rIns="0" bIns="0" rtlCol="0" anchor="ctr"/>
          <a:lstStyle/>
          <a:p>
            <a:pPr>
              <a:lnSpc>
                <a:spcPct val="13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of ontologies show </a:t>
            </a:r>
            <a:r>
              <a:rPr lang="en-US" sz="1135" b="1"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no recorded reuse</a:t>
            </a:r>
            <a:endParaRPr lang="en-US" sz="1600" dirty="0"/>
          </a:p>
        </p:txBody>
      </p:sp>
      <p:sp>
        <p:nvSpPr>
          <p:cNvPr id="23" name="Text 21"/>
          <p:cNvSpPr/>
          <p:nvPr/>
        </p:nvSpPr>
        <p:spPr>
          <a:xfrm>
            <a:off x="727970" y="6151654"/>
            <a:ext cx="4990508" cy="180489"/>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Exist as published and initially used but fail to function as continually reused resources</a:t>
            </a:r>
            <a:endParaRPr lang="en-US" sz="1600" dirty="0"/>
          </a:p>
        </p:txBody>
      </p:sp>
      <p:sp>
        <p:nvSpPr>
          <p:cNvPr id="24" name="Shape 22"/>
          <p:cNvSpPr/>
          <p:nvPr/>
        </p:nvSpPr>
        <p:spPr>
          <a:xfrm>
            <a:off x="6213788" y="1344640"/>
            <a:ext cx="5613193" cy="3266842"/>
          </a:xfrm>
          <a:custGeom>
            <a:avLst/>
            <a:gdLst/>
            <a:ahLst/>
            <a:cxnLst/>
            <a:rect l="l" t="t" r="r" b="b"/>
            <a:pathLst>
              <a:path w="5613193" h="3266842">
                <a:moveTo>
                  <a:pt x="72197" y="0"/>
                </a:moveTo>
                <a:lnTo>
                  <a:pt x="5540996" y="0"/>
                </a:lnTo>
                <a:cubicBezTo>
                  <a:pt x="5580869" y="0"/>
                  <a:pt x="5613193" y="32324"/>
                  <a:pt x="5613193" y="72197"/>
                </a:cubicBezTo>
                <a:lnTo>
                  <a:pt x="5613193" y="3194645"/>
                </a:lnTo>
                <a:cubicBezTo>
                  <a:pt x="5613193" y="3234519"/>
                  <a:pt x="5580869" y="3266842"/>
                  <a:pt x="5540996" y="3266842"/>
                </a:cubicBezTo>
                <a:lnTo>
                  <a:pt x="72197" y="3266842"/>
                </a:lnTo>
                <a:cubicBezTo>
                  <a:pt x="32324" y="3266842"/>
                  <a:pt x="0" y="3234519"/>
                  <a:pt x="0" y="3194645"/>
                </a:cubicBezTo>
                <a:lnTo>
                  <a:pt x="0" y="72197"/>
                </a:lnTo>
                <a:cubicBezTo>
                  <a:pt x="0" y="32350"/>
                  <a:pt x="32350" y="0"/>
                  <a:pt x="72197"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25" name="Text 23"/>
          <p:cNvSpPr/>
          <p:nvPr/>
        </p:nvSpPr>
        <p:spPr>
          <a:xfrm>
            <a:off x="6362691" y="1534152"/>
            <a:ext cx="5315387" cy="252684"/>
          </a:xfrm>
          <a:prstGeom prst="rect">
            <a:avLst/>
          </a:prstGeom>
          <a:noFill/>
        </p:spPr>
        <p:txBody>
          <a:bodyPr wrap="square" lIns="0" tIns="0" rIns="0" bIns="0" rtlCol="0" anchor="ctr"/>
          <a:lstStyle/>
          <a:p>
            <a:pPr algn="ctr">
              <a:lnSpc>
                <a:spcPct val="130000"/>
              </a:lnSpc>
            </a:pPr>
            <a:r>
              <a:rPr lang="en-US" sz="1280" b="1" dirty="0">
                <a:solidFill>
                  <a:srgbClr val="E8E8E8"/>
                </a:solidFill>
                <a:latin typeface="Hedvig Letters Sans" pitchFamily="34" charset="0"/>
                <a:ea typeface="Hedvig Letters Sans" pitchFamily="34" charset="-122"/>
                <a:cs typeface="Hedvig Letters Sans" pitchFamily="34" charset="-120"/>
              </a:rPr>
              <a:t>Ontology Reuse Distribution</a:t>
            </a:r>
            <a:endParaRPr lang="en-US" sz="1600" dirty="0"/>
          </a:p>
        </p:txBody>
      </p:sp>
      <p:pic>
        <p:nvPicPr>
          <p:cNvPr id="26" name="Image 0" descr="https://kimi-img.moonshot.cn/pub/slides/26-02-23-20:48:44-d6e4pb6qvl7cd0g3okpg.png"/>
          <p:cNvPicPr>
            <a:picLocks noChangeAspect="1"/>
          </p:cNvPicPr>
          <p:nvPr/>
        </p:nvPicPr>
        <p:blipFill>
          <a:blip r:embed="rId3"/>
          <a:srcRect/>
          <a:stretch>
            <a:fillRect/>
          </a:stretch>
        </p:blipFill>
        <p:spPr>
          <a:xfrm>
            <a:off x="6403301" y="1895130"/>
            <a:ext cx="4909288" cy="2526839"/>
          </a:xfrm>
          <a:prstGeom prst="roundRect">
            <a:avLst>
              <a:gd name="adj" fmla="val 0"/>
            </a:avLst>
          </a:prstGeom>
        </p:spPr>
      </p:pic>
      <p:sp>
        <p:nvSpPr>
          <p:cNvPr id="27" name="Shape 24"/>
          <p:cNvSpPr/>
          <p:nvPr/>
        </p:nvSpPr>
        <p:spPr>
          <a:xfrm>
            <a:off x="6222812" y="4764897"/>
            <a:ext cx="5613193" cy="2093667"/>
          </a:xfrm>
          <a:custGeom>
            <a:avLst/>
            <a:gdLst/>
            <a:ahLst/>
            <a:cxnLst/>
            <a:rect l="l" t="t" r="r" b="b"/>
            <a:pathLst>
              <a:path w="5613193" h="2093667">
                <a:moveTo>
                  <a:pt x="36098" y="0"/>
                </a:moveTo>
                <a:lnTo>
                  <a:pt x="5541004" y="0"/>
                </a:lnTo>
                <a:cubicBezTo>
                  <a:pt x="5580873" y="0"/>
                  <a:pt x="5613193" y="32320"/>
                  <a:pt x="5613193" y="72190"/>
                </a:cubicBezTo>
                <a:lnTo>
                  <a:pt x="5613193" y="2021477"/>
                </a:lnTo>
                <a:cubicBezTo>
                  <a:pt x="5613193" y="2061347"/>
                  <a:pt x="5580873" y="2093667"/>
                  <a:pt x="5541004" y="2093667"/>
                </a:cubicBezTo>
                <a:lnTo>
                  <a:pt x="36098" y="2093667"/>
                </a:lnTo>
                <a:cubicBezTo>
                  <a:pt x="16161" y="2093667"/>
                  <a:pt x="0" y="2077505"/>
                  <a:pt x="0" y="2057569"/>
                </a:cubicBezTo>
                <a:lnTo>
                  <a:pt x="0" y="36098"/>
                </a:lnTo>
                <a:cubicBezTo>
                  <a:pt x="0" y="16161"/>
                  <a:pt x="16161" y="0"/>
                  <a:pt x="36098" y="0"/>
                </a:cubicBezTo>
                <a:close/>
              </a:path>
            </a:pathLst>
          </a:custGeom>
          <a:solidFill>
            <a:srgbClr val="D8A252">
              <a:alpha val="14902"/>
            </a:srgbClr>
          </a:solidFill>
        </p:spPr>
        <p:txBody>
          <a:bodyPr/>
          <a:lstStyle/>
          <a:p>
            <a:endParaRPr lang="en-US"/>
          </a:p>
        </p:txBody>
      </p:sp>
      <p:sp>
        <p:nvSpPr>
          <p:cNvPr id="28" name="Shape 25"/>
          <p:cNvSpPr/>
          <p:nvPr/>
        </p:nvSpPr>
        <p:spPr>
          <a:xfrm>
            <a:off x="6222812" y="4764897"/>
            <a:ext cx="36098" cy="2093667"/>
          </a:xfrm>
          <a:custGeom>
            <a:avLst/>
            <a:gdLst/>
            <a:ahLst/>
            <a:cxnLst/>
            <a:rect l="l" t="t" r="r" b="b"/>
            <a:pathLst>
              <a:path w="36098" h="2093667">
                <a:moveTo>
                  <a:pt x="36098" y="0"/>
                </a:moveTo>
                <a:lnTo>
                  <a:pt x="36098" y="0"/>
                </a:lnTo>
                <a:lnTo>
                  <a:pt x="36098" y="2093667"/>
                </a:lnTo>
                <a:lnTo>
                  <a:pt x="36098" y="2093667"/>
                </a:lnTo>
                <a:cubicBezTo>
                  <a:pt x="16161" y="2093667"/>
                  <a:pt x="0" y="2077505"/>
                  <a:pt x="0" y="2057569"/>
                </a:cubicBezTo>
                <a:lnTo>
                  <a:pt x="0" y="36098"/>
                </a:lnTo>
                <a:cubicBezTo>
                  <a:pt x="0" y="16161"/>
                  <a:pt x="16161" y="0"/>
                  <a:pt x="36098" y="0"/>
                </a:cubicBezTo>
                <a:close/>
              </a:path>
            </a:pathLst>
          </a:custGeom>
          <a:solidFill>
            <a:srgbClr val="D8A252"/>
          </a:solidFill>
        </p:spPr>
        <p:txBody>
          <a:bodyPr/>
          <a:lstStyle/>
          <a:p>
            <a:endParaRPr lang="en-US"/>
          </a:p>
        </p:txBody>
      </p:sp>
      <p:sp>
        <p:nvSpPr>
          <p:cNvPr id="29" name="Text 26"/>
          <p:cNvSpPr/>
          <p:nvPr/>
        </p:nvSpPr>
        <p:spPr>
          <a:xfrm>
            <a:off x="6421350" y="4945386"/>
            <a:ext cx="5315387" cy="252684"/>
          </a:xfrm>
          <a:prstGeom prst="rect">
            <a:avLst/>
          </a:prstGeom>
          <a:noFill/>
        </p:spPr>
        <p:txBody>
          <a:bodyPr wrap="square" lIns="0" tIns="0" rIns="0" bIns="0" rtlCol="0" anchor="ctr"/>
          <a:lstStyle/>
          <a:p>
            <a:pPr>
              <a:lnSpc>
                <a:spcPct val="130000"/>
              </a:lnSpc>
            </a:pPr>
            <a:r>
              <a:rPr lang="en-US" sz="1280" b="1" dirty="0">
                <a:solidFill>
                  <a:srgbClr val="E8E8E8"/>
                </a:solidFill>
                <a:latin typeface="Hedvig Letters Sans" pitchFamily="34" charset="0"/>
                <a:ea typeface="Hedvig Letters Sans" pitchFamily="34" charset="-122"/>
                <a:cs typeface="Hedvig Letters Sans" pitchFamily="34" charset="-120"/>
              </a:rPr>
              <a:t>What This Absence Signifies</a:t>
            </a:r>
            <a:endParaRPr lang="en-US" sz="1600" dirty="0"/>
          </a:p>
        </p:txBody>
      </p:sp>
      <p:sp>
        <p:nvSpPr>
          <p:cNvPr id="30" name="Text 27"/>
          <p:cNvSpPr/>
          <p:nvPr/>
        </p:nvSpPr>
        <p:spPr>
          <a:xfrm>
            <a:off x="6421350" y="5306363"/>
            <a:ext cx="5306363" cy="469270"/>
          </a:xfrm>
          <a:prstGeom prst="rect">
            <a:avLst/>
          </a:prstGeom>
          <a:noFill/>
        </p:spPr>
        <p:txBody>
          <a:bodyPr wrap="square" lIns="0" tIns="0" rIns="0" bIns="0" rtlCol="0" anchor="ctr"/>
          <a:lstStyle/>
          <a:p>
            <a:pPr>
              <a:lnSpc>
                <a:spcPct val="140000"/>
              </a:lnSpc>
            </a:pP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absence is </a:t>
            </a: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not a minor statistical deviation</a:t>
            </a: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but a fundamental characteristic that reveals:</a:t>
            </a:r>
            <a:endParaRPr lang="en-US" sz="1600" dirty="0"/>
          </a:p>
        </p:txBody>
      </p:sp>
      <p:sp>
        <p:nvSpPr>
          <p:cNvPr id="31" name="Shape 28"/>
          <p:cNvSpPr/>
          <p:nvPr/>
        </p:nvSpPr>
        <p:spPr>
          <a:xfrm>
            <a:off x="6439399" y="5920024"/>
            <a:ext cx="144391" cy="144391"/>
          </a:xfrm>
          <a:custGeom>
            <a:avLst/>
            <a:gdLst/>
            <a:ahLst/>
            <a:cxnLst/>
            <a:rect l="l" t="t" r="r" b="b"/>
            <a:pathLst>
              <a:path w="144391" h="144391">
                <a:moveTo>
                  <a:pt x="72195" y="144391"/>
                </a:moveTo>
                <a:cubicBezTo>
                  <a:pt x="112041" y="144391"/>
                  <a:pt x="144391" y="112041"/>
                  <a:pt x="144391" y="72195"/>
                </a:cubicBezTo>
                <a:cubicBezTo>
                  <a:pt x="144391" y="32350"/>
                  <a:pt x="112041" y="0"/>
                  <a:pt x="72195" y="0"/>
                </a:cubicBezTo>
                <a:cubicBezTo>
                  <a:pt x="32350" y="0"/>
                  <a:pt x="0" y="32350"/>
                  <a:pt x="0" y="72195"/>
                </a:cubicBezTo>
                <a:cubicBezTo>
                  <a:pt x="0" y="112041"/>
                  <a:pt x="32350" y="144391"/>
                  <a:pt x="72195" y="144391"/>
                </a:cubicBezTo>
                <a:close/>
                <a:moveTo>
                  <a:pt x="47096" y="47096"/>
                </a:moveTo>
                <a:cubicBezTo>
                  <a:pt x="49747" y="44445"/>
                  <a:pt x="54034" y="44445"/>
                  <a:pt x="56656" y="47096"/>
                </a:cubicBezTo>
                <a:lnTo>
                  <a:pt x="72167" y="62607"/>
                </a:lnTo>
                <a:lnTo>
                  <a:pt x="87678" y="47096"/>
                </a:lnTo>
                <a:cubicBezTo>
                  <a:pt x="90329" y="44445"/>
                  <a:pt x="94615" y="44445"/>
                  <a:pt x="97238" y="47096"/>
                </a:cubicBezTo>
                <a:cubicBezTo>
                  <a:pt x="99861" y="49747"/>
                  <a:pt x="99889" y="54034"/>
                  <a:pt x="97238" y="56656"/>
                </a:cubicBezTo>
                <a:lnTo>
                  <a:pt x="81727" y="72167"/>
                </a:lnTo>
                <a:lnTo>
                  <a:pt x="97238" y="87678"/>
                </a:lnTo>
                <a:cubicBezTo>
                  <a:pt x="99889" y="90329"/>
                  <a:pt x="99889" y="94615"/>
                  <a:pt x="97238" y="97238"/>
                </a:cubicBezTo>
                <a:cubicBezTo>
                  <a:pt x="94587" y="99861"/>
                  <a:pt x="90301" y="99889"/>
                  <a:pt x="87678" y="97238"/>
                </a:cubicBezTo>
                <a:lnTo>
                  <a:pt x="72167" y="81727"/>
                </a:lnTo>
                <a:lnTo>
                  <a:pt x="56656" y="97238"/>
                </a:lnTo>
                <a:cubicBezTo>
                  <a:pt x="54006" y="99889"/>
                  <a:pt x="49719" y="99889"/>
                  <a:pt x="47096" y="97238"/>
                </a:cubicBezTo>
                <a:cubicBezTo>
                  <a:pt x="44474" y="94587"/>
                  <a:pt x="44445" y="90301"/>
                  <a:pt x="47096" y="87678"/>
                </a:cubicBezTo>
                <a:lnTo>
                  <a:pt x="62607" y="72167"/>
                </a:lnTo>
                <a:lnTo>
                  <a:pt x="47096" y="56656"/>
                </a:lnTo>
                <a:cubicBezTo>
                  <a:pt x="44445" y="54006"/>
                  <a:pt x="44445" y="49719"/>
                  <a:pt x="47096" y="47096"/>
                </a:cubicBezTo>
                <a:close/>
              </a:path>
            </a:pathLst>
          </a:custGeom>
          <a:solidFill>
            <a:srgbClr val="FF6467"/>
          </a:solidFill>
        </p:spPr>
        <p:txBody>
          <a:bodyPr/>
          <a:lstStyle/>
          <a:p>
            <a:endParaRPr lang="en-US"/>
          </a:p>
        </p:txBody>
      </p:sp>
      <p:sp>
        <p:nvSpPr>
          <p:cNvPr id="32" name="Text 29"/>
          <p:cNvSpPr/>
          <p:nvPr/>
        </p:nvSpPr>
        <p:spPr>
          <a:xfrm>
            <a:off x="6674034" y="5883926"/>
            <a:ext cx="3429282" cy="216586"/>
          </a:xfrm>
          <a:prstGeom prst="rect">
            <a:avLst/>
          </a:prstGeom>
          <a:noFill/>
        </p:spPr>
        <p:txBody>
          <a:bodyPr wrap="square" lIns="0" tIns="0" rIns="0" bIns="0" rtlCol="0" anchor="ctr"/>
          <a:lstStyle/>
          <a:p>
            <a:pPr>
              <a:lnSpc>
                <a:spcPct val="13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Systemic failure to achieve universal interconnection</a:t>
            </a:r>
            <a:endParaRPr lang="en-US" sz="1600" dirty="0"/>
          </a:p>
        </p:txBody>
      </p:sp>
      <p:sp>
        <p:nvSpPr>
          <p:cNvPr id="33" name="Shape 30"/>
          <p:cNvSpPr/>
          <p:nvPr/>
        </p:nvSpPr>
        <p:spPr>
          <a:xfrm>
            <a:off x="6439399" y="6208805"/>
            <a:ext cx="144391" cy="144391"/>
          </a:xfrm>
          <a:custGeom>
            <a:avLst/>
            <a:gdLst/>
            <a:ahLst/>
            <a:cxnLst/>
            <a:rect l="l" t="t" r="r" b="b"/>
            <a:pathLst>
              <a:path w="144391" h="144391">
                <a:moveTo>
                  <a:pt x="72195" y="144391"/>
                </a:moveTo>
                <a:cubicBezTo>
                  <a:pt x="112041" y="144391"/>
                  <a:pt x="144391" y="112041"/>
                  <a:pt x="144391" y="72195"/>
                </a:cubicBezTo>
                <a:cubicBezTo>
                  <a:pt x="144391" y="32350"/>
                  <a:pt x="112041" y="0"/>
                  <a:pt x="72195" y="0"/>
                </a:cubicBezTo>
                <a:cubicBezTo>
                  <a:pt x="32350" y="0"/>
                  <a:pt x="0" y="32350"/>
                  <a:pt x="0" y="72195"/>
                </a:cubicBezTo>
                <a:cubicBezTo>
                  <a:pt x="0" y="112041"/>
                  <a:pt x="32350" y="144391"/>
                  <a:pt x="72195" y="144391"/>
                </a:cubicBezTo>
                <a:close/>
                <a:moveTo>
                  <a:pt x="47096" y="47096"/>
                </a:moveTo>
                <a:cubicBezTo>
                  <a:pt x="49747" y="44445"/>
                  <a:pt x="54034" y="44445"/>
                  <a:pt x="56656" y="47096"/>
                </a:cubicBezTo>
                <a:lnTo>
                  <a:pt x="72167" y="62607"/>
                </a:lnTo>
                <a:lnTo>
                  <a:pt x="87678" y="47096"/>
                </a:lnTo>
                <a:cubicBezTo>
                  <a:pt x="90329" y="44445"/>
                  <a:pt x="94615" y="44445"/>
                  <a:pt x="97238" y="47096"/>
                </a:cubicBezTo>
                <a:cubicBezTo>
                  <a:pt x="99861" y="49747"/>
                  <a:pt x="99889" y="54034"/>
                  <a:pt x="97238" y="56656"/>
                </a:cubicBezTo>
                <a:lnTo>
                  <a:pt x="81727" y="72167"/>
                </a:lnTo>
                <a:lnTo>
                  <a:pt x="97238" y="87678"/>
                </a:lnTo>
                <a:cubicBezTo>
                  <a:pt x="99889" y="90329"/>
                  <a:pt x="99889" y="94615"/>
                  <a:pt x="97238" y="97238"/>
                </a:cubicBezTo>
                <a:cubicBezTo>
                  <a:pt x="94587" y="99861"/>
                  <a:pt x="90301" y="99889"/>
                  <a:pt x="87678" y="97238"/>
                </a:cubicBezTo>
                <a:lnTo>
                  <a:pt x="72167" y="81727"/>
                </a:lnTo>
                <a:lnTo>
                  <a:pt x="56656" y="97238"/>
                </a:lnTo>
                <a:cubicBezTo>
                  <a:pt x="54006" y="99889"/>
                  <a:pt x="49719" y="99889"/>
                  <a:pt x="47096" y="97238"/>
                </a:cubicBezTo>
                <a:cubicBezTo>
                  <a:pt x="44474" y="94587"/>
                  <a:pt x="44445" y="90301"/>
                  <a:pt x="47096" y="87678"/>
                </a:cubicBezTo>
                <a:lnTo>
                  <a:pt x="62607" y="72167"/>
                </a:lnTo>
                <a:lnTo>
                  <a:pt x="47096" y="56656"/>
                </a:lnTo>
                <a:cubicBezTo>
                  <a:pt x="44445" y="54006"/>
                  <a:pt x="44445" y="49719"/>
                  <a:pt x="47096" y="47096"/>
                </a:cubicBezTo>
                <a:close/>
              </a:path>
            </a:pathLst>
          </a:custGeom>
          <a:solidFill>
            <a:srgbClr val="FF6467"/>
          </a:solidFill>
        </p:spPr>
        <p:txBody>
          <a:bodyPr/>
          <a:lstStyle/>
          <a:p>
            <a:endParaRPr lang="en-US"/>
          </a:p>
        </p:txBody>
      </p:sp>
      <p:sp>
        <p:nvSpPr>
          <p:cNvPr id="34" name="Text 31"/>
          <p:cNvSpPr/>
          <p:nvPr/>
        </p:nvSpPr>
        <p:spPr>
          <a:xfrm>
            <a:off x="6674034" y="6172708"/>
            <a:ext cx="3916601" cy="216586"/>
          </a:xfrm>
          <a:prstGeom prst="rect">
            <a:avLst/>
          </a:prstGeom>
          <a:noFill/>
        </p:spPr>
        <p:txBody>
          <a:bodyPr wrap="square" lIns="0" tIns="0" rIns="0" bIns="0" rtlCol="0" anchor="ctr"/>
          <a:lstStyle/>
          <a:p>
            <a:pPr>
              <a:lnSpc>
                <a:spcPct val="13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Inability to serve specialized needs alongside general needs</a:t>
            </a:r>
            <a:endParaRPr lang="en-US" sz="1600" dirty="0"/>
          </a:p>
        </p:txBody>
      </p:sp>
      <p:sp>
        <p:nvSpPr>
          <p:cNvPr id="35" name="Shape 32"/>
          <p:cNvSpPr/>
          <p:nvPr/>
        </p:nvSpPr>
        <p:spPr>
          <a:xfrm>
            <a:off x="6439399" y="6497587"/>
            <a:ext cx="144391" cy="144391"/>
          </a:xfrm>
          <a:custGeom>
            <a:avLst/>
            <a:gdLst/>
            <a:ahLst/>
            <a:cxnLst/>
            <a:rect l="l" t="t" r="r" b="b"/>
            <a:pathLst>
              <a:path w="144391" h="144391">
                <a:moveTo>
                  <a:pt x="72195" y="144391"/>
                </a:moveTo>
                <a:cubicBezTo>
                  <a:pt x="112041" y="144391"/>
                  <a:pt x="144391" y="112041"/>
                  <a:pt x="144391" y="72195"/>
                </a:cubicBezTo>
                <a:cubicBezTo>
                  <a:pt x="144391" y="32350"/>
                  <a:pt x="112041" y="0"/>
                  <a:pt x="72195" y="0"/>
                </a:cubicBezTo>
                <a:cubicBezTo>
                  <a:pt x="32350" y="0"/>
                  <a:pt x="0" y="32350"/>
                  <a:pt x="0" y="72195"/>
                </a:cubicBezTo>
                <a:cubicBezTo>
                  <a:pt x="0" y="112041"/>
                  <a:pt x="32350" y="144391"/>
                  <a:pt x="72195" y="144391"/>
                </a:cubicBezTo>
                <a:close/>
                <a:moveTo>
                  <a:pt x="47096" y="47096"/>
                </a:moveTo>
                <a:cubicBezTo>
                  <a:pt x="49747" y="44445"/>
                  <a:pt x="54034" y="44445"/>
                  <a:pt x="56656" y="47096"/>
                </a:cubicBezTo>
                <a:lnTo>
                  <a:pt x="72167" y="62607"/>
                </a:lnTo>
                <a:lnTo>
                  <a:pt x="87678" y="47096"/>
                </a:lnTo>
                <a:cubicBezTo>
                  <a:pt x="90329" y="44445"/>
                  <a:pt x="94615" y="44445"/>
                  <a:pt x="97238" y="47096"/>
                </a:cubicBezTo>
                <a:cubicBezTo>
                  <a:pt x="99861" y="49747"/>
                  <a:pt x="99889" y="54034"/>
                  <a:pt x="97238" y="56656"/>
                </a:cubicBezTo>
                <a:lnTo>
                  <a:pt x="81727" y="72167"/>
                </a:lnTo>
                <a:lnTo>
                  <a:pt x="97238" y="87678"/>
                </a:lnTo>
                <a:cubicBezTo>
                  <a:pt x="99889" y="90329"/>
                  <a:pt x="99889" y="94615"/>
                  <a:pt x="97238" y="97238"/>
                </a:cubicBezTo>
                <a:cubicBezTo>
                  <a:pt x="94587" y="99861"/>
                  <a:pt x="90301" y="99889"/>
                  <a:pt x="87678" y="97238"/>
                </a:cubicBezTo>
                <a:lnTo>
                  <a:pt x="72167" y="81727"/>
                </a:lnTo>
                <a:lnTo>
                  <a:pt x="56656" y="97238"/>
                </a:lnTo>
                <a:cubicBezTo>
                  <a:pt x="54006" y="99889"/>
                  <a:pt x="49719" y="99889"/>
                  <a:pt x="47096" y="97238"/>
                </a:cubicBezTo>
                <a:cubicBezTo>
                  <a:pt x="44474" y="94587"/>
                  <a:pt x="44445" y="90301"/>
                  <a:pt x="47096" y="87678"/>
                </a:cubicBezTo>
                <a:lnTo>
                  <a:pt x="62607" y="72167"/>
                </a:lnTo>
                <a:lnTo>
                  <a:pt x="47096" y="56656"/>
                </a:lnTo>
                <a:cubicBezTo>
                  <a:pt x="44445" y="54006"/>
                  <a:pt x="44445" y="49719"/>
                  <a:pt x="47096" y="47096"/>
                </a:cubicBezTo>
                <a:close/>
              </a:path>
            </a:pathLst>
          </a:custGeom>
          <a:solidFill>
            <a:srgbClr val="FF6467"/>
          </a:solidFill>
        </p:spPr>
        <p:txBody>
          <a:bodyPr/>
          <a:lstStyle/>
          <a:p>
            <a:endParaRPr lang="en-US"/>
          </a:p>
        </p:txBody>
      </p:sp>
      <p:sp>
        <p:nvSpPr>
          <p:cNvPr id="36" name="Text 33"/>
          <p:cNvSpPr/>
          <p:nvPr/>
        </p:nvSpPr>
        <p:spPr>
          <a:xfrm>
            <a:off x="6674034" y="6461489"/>
            <a:ext cx="3510502" cy="216586"/>
          </a:xfrm>
          <a:prstGeom prst="rect">
            <a:avLst/>
          </a:prstGeom>
          <a:noFill/>
        </p:spPr>
        <p:txBody>
          <a:bodyPr wrap="square" lIns="0" tIns="0" rIns="0" bIns="0" rtlCol="0" anchor="ctr"/>
          <a:lstStyle/>
          <a:p>
            <a:pPr>
              <a:lnSpc>
                <a:spcPct val="13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Lack of mechanisms for effective discovery and reuse</a:t>
            </a:r>
            <a:endParaRPr lang="en-US" sz="1600" dirty="0"/>
          </a:p>
        </p:txBody>
      </p:sp>
      <p:sp>
        <p:nvSpPr>
          <p:cNvPr id="37" name="Text 34"/>
          <p:cNvSpPr/>
          <p:nvPr/>
        </p:nvSpPr>
        <p:spPr>
          <a:xfrm>
            <a:off x="11571475" y="2204332"/>
            <a:ext cx="4117373" cy="2127777"/>
          </a:xfrm>
          <a:prstGeom prst="rect">
            <a:avLst/>
          </a:prstGeom>
          <a:noFill/>
        </p:spPr>
        <p:txBody>
          <a:bodyPr wrap="square" lIns="91440" tIns="45720" rIns="91440" bIns="45720" rtlCol="0" anchor="t"/>
          <a:lstStyle/>
          <a:p>
            <a:pPr>
              <a:lnSpc>
                <a:spcPct val="100000"/>
              </a:lnSpc>
            </a:pPr>
            <a:r>
              <a:rPr lang="en-US" sz="1600" dirty="0">
                <a:solidFill>
                  <a:srgbClr val="333333"/>
                </a:solidFill>
                <a:latin typeface="Microsoft YaHei" panose="020B0503020204020204" charset="-122"/>
                <a:ea typeface="Microsoft YaHei" panose="020B0503020204020204" charset="-122"/>
                <a:cs typeface="Microsoft YaHei" panose="020B0503020204020204" pitchFamily="34" charset="-120"/>
              </a:rPr>
              <a:t> </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20" grpId="0"/>
      <p:bldP spid="21" grpId="0"/>
      <p:bldP spid="22" grpId="0"/>
      <p:bldP spid="23" grpId="0"/>
      <p:bldP spid="25" grpId="0"/>
      <p:bldP spid="29" grpId="0"/>
      <p:bldP spid="30" grpId="0"/>
      <p:bldP spid="32"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45138" y="345138"/>
            <a:ext cx="11570752" cy="207083"/>
          </a:xfrm>
          <a:prstGeom prst="rect">
            <a:avLst/>
          </a:prstGeom>
          <a:noFill/>
        </p:spPr>
        <p:txBody>
          <a:bodyPr wrap="square" lIns="0" tIns="0" rIns="0" bIns="0" rtlCol="0" anchor="ctr"/>
          <a:lstStyle/>
          <a:p>
            <a:pPr>
              <a:lnSpc>
                <a:spcPct val="130000"/>
              </a:lnSpc>
            </a:pPr>
            <a:r>
              <a:rPr lang="en-US" sz="1085" b="1" kern="0" spc="109"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DATA ANALYSIS</a:t>
            </a:r>
            <a:endParaRPr lang="en-US" sz="1600" dirty="0"/>
          </a:p>
        </p:txBody>
      </p:sp>
      <p:sp>
        <p:nvSpPr>
          <p:cNvPr id="3" name="Text 1"/>
          <p:cNvSpPr/>
          <p:nvPr/>
        </p:nvSpPr>
        <p:spPr>
          <a:xfrm>
            <a:off x="345138" y="621248"/>
            <a:ext cx="11657036" cy="345138"/>
          </a:xfrm>
          <a:prstGeom prst="rect">
            <a:avLst/>
          </a:prstGeom>
          <a:noFill/>
        </p:spPr>
        <p:txBody>
          <a:bodyPr wrap="square" lIns="0" tIns="0" rIns="0" bIns="0" rtlCol="0" anchor="ctr"/>
          <a:lstStyle/>
          <a:p>
            <a:pPr>
              <a:lnSpc>
                <a:spcPct val="90000"/>
              </a:lnSpc>
            </a:pPr>
            <a:r>
              <a:rPr lang="en-US" sz="244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Empirical Evidence: AKSW LODStats and LOV Analysis</a:t>
            </a:r>
            <a:endParaRPr lang="en-US" sz="1600" dirty="0"/>
          </a:p>
        </p:txBody>
      </p:sp>
      <p:sp>
        <p:nvSpPr>
          <p:cNvPr id="4" name="Shape 2"/>
          <p:cNvSpPr/>
          <p:nvPr/>
        </p:nvSpPr>
        <p:spPr>
          <a:xfrm>
            <a:off x="345138" y="1069928"/>
            <a:ext cx="828331" cy="34514"/>
          </a:xfrm>
          <a:custGeom>
            <a:avLst/>
            <a:gdLst/>
            <a:ahLst/>
            <a:cxnLst/>
            <a:rect l="l" t="t" r="r" b="b"/>
            <a:pathLst>
              <a:path w="828331" h="34514">
                <a:moveTo>
                  <a:pt x="0" y="0"/>
                </a:moveTo>
                <a:lnTo>
                  <a:pt x="828331" y="0"/>
                </a:lnTo>
                <a:lnTo>
                  <a:pt x="828331" y="34514"/>
                </a:lnTo>
                <a:lnTo>
                  <a:pt x="0" y="34514"/>
                </a:lnTo>
                <a:lnTo>
                  <a:pt x="0" y="0"/>
                </a:lnTo>
                <a:close/>
              </a:path>
            </a:pathLst>
          </a:custGeom>
          <a:solidFill>
            <a:srgbClr val="D8A252"/>
          </a:solidFill>
        </p:spPr>
        <p:txBody>
          <a:bodyPr/>
          <a:lstStyle/>
          <a:p>
            <a:endParaRPr lang="en-US"/>
          </a:p>
        </p:txBody>
      </p:sp>
      <p:sp>
        <p:nvSpPr>
          <p:cNvPr id="5" name="Shape 3"/>
          <p:cNvSpPr/>
          <p:nvPr/>
        </p:nvSpPr>
        <p:spPr>
          <a:xfrm>
            <a:off x="362395" y="1277011"/>
            <a:ext cx="5634378" cy="4167541"/>
          </a:xfrm>
          <a:custGeom>
            <a:avLst/>
            <a:gdLst/>
            <a:ahLst/>
            <a:cxnLst/>
            <a:rect l="l" t="t" r="r" b="b"/>
            <a:pathLst>
              <a:path w="5634378" h="4167541">
                <a:moveTo>
                  <a:pt x="34514" y="0"/>
                </a:moveTo>
                <a:lnTo>
                  <a:pt x="5565363" y="0"/>
                </a:lnTo>
                <a:cubicBezTo>
                  <a:pt x="5603479" y="0"/>
                  <a:pt x="5634378" y="30899"/>
                  <a:pt x="5634378" y="69014"/>
                </a:cubicBezTo>
                <a:lnTo>
                  <a:pt x="5634378" y="4098527"/>
                </a:lnTo>
                <a:cubicBezTo>
                  <a:pt x="5634378" y="4136643"/>
                  <a:pt x="5603479" y="4167541"/>
                  <a:pt x="5565363" y="4167541"/>
                </a:cubicBezTo>
                <a:lnTo>
                  <a:pt x="34514" y="4167541"/>
                </a:lnTo>
                <a:cubicBezTo>
                  <a:pt x="15465" y="4167541"/>
                  <a:pt x="0" y="4152076"/>
                  <a:pt x="0" y="4133028"/>
                </a:cubicBezTo>
                <a:lnTo>
                  <a:pt x="0" y="34514"/>
                </a:lnTo>
                <a:cubicBezTo>
                  <a:pt x="0" y="15465"/>
                  <a:pt x="15465" y="0"/>
                  <a:pt x="34514" y="0"/>
                </a:cubicBezTo>
                <a:close/>
              </a:path>
            </a:pathLst>
          </a:custGeom>
          <a:solidFill>
            <a:srgbClr val="4A6D8C">
              <a:alpha val="14902"/>
            </a:srgbClr>
          </a:solidFill>
        </p:spPr>
        <p:txBody>
          <a:bodyPr/>
          <a:lstStyle/>
          <a:p>
            <a:endParaRPr lang="en-US"/>
          </a:p>
        </p:txBody>
      </p:sp>
      <p:sp>
        <p:nvSpPr>
          <p:cNvPr id="6" name="Shape 4"/>
          <p:cNvSpPr/>
          <p:nvPr/>
        </p:nvSpPr>
        <p:spPr>
          <a:xfrm>
            <a:off x="362395" y="1277011"/>
            <a:ext cx="34514" cy="4167541"/>
          </a:xfrm>
          <a:custGeom>
            <a:avLst/>
            <a:gdLst/>
            <a:ahLst/>
            <a:cxnLst/>
            <a:rect l="l" t="t" r="r" b="b"/>
            <a:pathLst>
              <a:path w="34514" h="4167541">
                <a:moveTo>
                  <a:pt x="34514" y="0"/>
                </a:moveTo>
                <a:lnTo>
                  <a:pt x="34514" y="0"/>
                </a:lnTo>
                <a:lnTo>
                  <a:pt x="34514" y="4167541"/>
                </a:lnTo>
                <a:lnTo>
                  <a:pt x="34514" y="4167541"/>
                </a:lnTo>
                <a:cubicBezTo>
                  <a:pt x="15465" y="4167541"/>
                  <a:pt x="0" y="4152076"/>
                  <a:pt x="0" y="4133028"/>
                </a:cubicBezTo>
                <a:lnTo>
                  <a:pt x="0" y="34514"/>
                </a:lnTo>
                <a:cubicBezTo>
                  <a:pt x="0" y="15465"/>
                  <a:pt x="15465" y="0"/>
                  <a:pt x="34514" y="0"/>
                </a:cubicBezTo>
                <a:close/>
              </a:path>
            </a:pathLst>
          </a:custGeom>
          <a:solidFill>
            <a:srgbClr val="4A6D8C"/>
          </a:solidFill>
        </p:spPr>
        <p:txBody>
          <a:bodyPr/>
          <a:lstStyle/>
          <a:p>
            <a:endParaRPr lang="en-US"/>
          </a:p>
        </p:txBody>
      </p:sp>
      <p:sp>
        <p:nvSpPr>
          <p:cNvPr id="7" name="Shape 5"/>
          <p:cNvSpPr/>
          <p:nvPr/>
        </p:nvSpPr>
        <p:spPr>
          <a:xfrm>
            <a:off x="591049" y="1466837"/>
            <a:ext cx="181197" cy="207083"/>
          </a:xfrm>
          <a:custGeom>
            <a:avLst/>
            <a:gdLst/>
            <a:ahLst/>
            <a:cxnLst/>
            <a:rect l="l" t="t" r="r" b="b"/>
            <a:pathLst>
              <a:path w="181197" h="207083">
                <a:moveTo>
                  <a:pt x="181197" y="83238"/>
                </a:moveTo>
                <a:cubicBezTo>
                  <a:pt x="175211" y="87201"/>
                  <a:pt x="168336" y="90396"/>
                  <a:pt x="161177" y="92945"/>
                </a:cubicBezTo>
                <a:cubicBezTo>
                  <a:pt x="142167" y="99739"/>
                  <a:pt x="117212" y="103541"/>
                  <a:pt x="90599" y="103541"/>
                </a:cubicBezTo>
                <a:cubicBezTo>
                  <a:pt x="63985" y="103541"/>
                  <a:pt x="38990" y="99699"/>
                  <a:pt x="20021" y="92945"/>
                </a:cubicBezTo>
                <a:cubicBezTo>
                  <a:pt x="12902" y="90396"/>
                  <a:pt x="5986" y="87201"/>
                  <a:pt x="0" y="83238"/>
                </a:cubicBezTo>
                <a:lnTo>
                  <a:pt x="0" y="116484"/>
                </a:lnTo>
                <a:cubicBezTo>
                  <a:pt x="0" y="134361"/>
                  <a:pt x="40567" y="148841"/>
                  <a:pt x="90599" y="148841"/>
                </a:cubicBezTo>
                <a:cubicBezTo>
                  <a:pt x="140630" y="148841"/>
                  <a:pt x="181197" y="134361"/>
                  <a:pt x="181197" y="116484"/>
                </a:cubicBezTo>
                <a:lnTo>
                  <a:pt x="181197" y="83238"/>
                </a:lnTo>
                <a:close/>
                <a:moveTo>
                  <a:pt x="181197" y="51771"/>
                </a:moveTo>
                <a:lnTo>
                  <a:pt x="181197" y="32357"/>
                </a:lnTo>
                <a:cubicBezTo>
                  <a:pt x="181197" y="14480"/>
                  <a:pt x="140630" y="0"/>
                  <a:pt x="90599" y="0"/>
                </a:cubicBezTo>
                <a:cubicBezTo>
                  <a:pt x="40567" y="0"/>
                  <a:pt x="0" y="14480"/>
                  <a:pt x="0" y="32357"/>
                </a:cubicBezTo>
                <a:lnTo>
                  <a:pt x="0" y="51771"/>
                </a:lnTo>
                <a:cubicBezTo>
                  <a:pt x="0" y="69648"/>
                  <a:pt x="40567" y="84127"/>
                  <a:pt x="90599" y="84127"/>
                </a:cubicBezTo>
                <a:cubicBezTo>
                  <a:pt x="140630" y="84127"/>
                  <a:pt x="181197" y="69648"/>
                  <a:pt x="181197" y="51771"/>
                </a:cubicBezTo>
                <a:close/>
                <a:moveTo>
                  <a:pt x="161177" y="157658"/>
                </a:moveTo>
                <a:cubicBezTo>
                  <a:pt x="142208" y="164412"/>
                  <a:pt x="117253" y="168255"/>
                  <a:pt x="90599" y="168255"/>
                </a:cubicBezTo>
                <a:cubicBezTo>
                  <a:pt x="63945" y="168255"/>
                  <a:pt x="38990" y="164412"/>
                  <a:pt x="20021" y="157658"/>
                </a:cubicBezTo>
                <a:cubicBezTo>
                  <a:pt x="12902" y="155110"/>
                  <a:pt x="5986" y="151915"/>
                  <a:pt x="0" y="147951"/>
                </a:cubicBezTo>
                <a:lnTo>
                  <a:pt x="0" y="174726"/>
                </a:lnTo>
                <a:cubicBezTo>
                  <a:pt x="0" y="192603"/>
                  <a:pt x="40567" y="207083"/>
                  <a:pt x="90599" y="207083"/>
                </a:cubicBezTo>
                <a:cubicBezTo>
                  <a:pt x="140630" y="207083"/>
                  <a:pt x="181197" y="192603"/>
                  <a:pt x="181197" y="174726"/>
                </a:cubicBezTo>
                <a:lnTo>
                  <a:pt x="181197" y="147951"/>
                </a:lnTo>
                <a:cubicBezTo>
                  <a:pt x="175211" y="151915"/>
                  <a:pt x="168336" y="155110"/>
                  <a:pt x="161177" y="157658"/>
                </a:cubicBezTo>
                <a:close/>
              </a:path>
            </a:pathLst>
          </a:custGeom>
          <a:solidFill>
            <a:srgbClr val="D8A252"/>
          </a:solidFill>
        </p:spPr>
        <p:txBody>
          <a:bodyPr/>
          <a:lstStyle/>
          <a:p>
            <a:endParaRPr lang="en-US"/>
          </a:p>
        </p:txBody>
      </p:sp>
      <p:sp>
        <p:nvSpPr>
          <p:cNvPr id="8" name="Text 6"/>
          <p:cNvSpPr/>
          <p:nvPr/>
        </p:nvSpPr>
        <p:spPr>
          <a:xfrm>
            <a:off x="914616" y="1449580"/>
            <a:ext cx="1449580" cy="241597"/>
          </a:xfrm>
          <a:prstGeom prst="rect">
            <a:avLst/>
          </a:prstGeom>
          <a:noFill/>
        </p:spPr>
        <p:txBody>
          <a:bodyPr wrap="square" lIns="0" tIns="0" rIns="0" bIns="0" rtlCol="0" anchor="ctr"/>
          <a:lstStyle/>
          <a:p>
            <a:pPr>
              <a:lnSpc>
                <a:spcPct val="120000"/>
              </a:lnSpc>
            </a:pPr>
            <a:r>
              <a:rPr lang="en-US" sz="1360" b="1" dirty="0">
                <a:solidFill>
                  <a:srgbClr val="E8E8E8"/>
                </a:solidFill>
                <a:latin typeface="Hedvig Letters Sans" pitchFamily="34" charset="0"/>
                <a:ea typeface="Hedvig Letters Sans" pitchFamily="34" charset="-122"/>
                <a:cs typeface="Hedvig Letters Sans" pitchFamily="34" charset="-120"/>
              </a:rPr>
              <a:t>AKSW LODStats</a:t>
            </a:r>
            <a:endParaRPr lang="en-US" sz="1600" dirty="0"/>
          </a:p>
        </p:txBody>
      </p:sp>
      <p:sp>
        <p:nvSpPr>
          <p:cNvPr id="9" name="Shape 7"/>
          <p:cNvSpPr/>
          <p:nvPr/>
        </p:nvSpPr>
        <p:spPr>
          <a:xfrm>
            <a:off x="552221" y="1829231"/>
            <a:ext cx="5271983" cy="1000900"/>
          </a:xfrm>
          <a:custGeom>
            <a:avLst/>
            <a:gdLst/>
            <a:ahLst/>
            <a:cxnLst/>
            <a:rect l="l" t="t" r="r" b="b"/>
            <a:pathLst>
              <a:path w="5271983" h="1000900">
                <a:moveTo>
                  <a:pt x="69032" y="0"/>
                </a:moveTo>
                <a:lnTo>
                  <a:pt x="5202951" y="0"/>
                </a:lnTo>
                <a:cubicBezTo>
                  <a:pt x="5241076" y="0"/>
                  <a:pt x="5271983" y="30907"/>
                  <a:pt x="5271983" y="69032"/>
                </a:cubicBezTo>
                <a:lnTo>
                  <a:pt x="5271983" y="931868"/>
                </a:lnTo>
                <a:cubicBezTo>
                  <a:pt x="5271983" y="969993"/>
                  <a:pt x="5241076" y="1000900"/>
                  <a:pt x="5202951" y="1000900"/>
                </a:cubicBezTo>
                <a:lnTo>
                  <a:pt x="69032" y="1000900"/>
                </a:lnTo>
                <a:cubicBezTo>
                  <a:pt x="30907" y="1000900"/>
                  <a:pt x="0" y="969993"/>
                  <a:pt x="0" y="931868"/>
                </a:cubicBezTo>
                <a:lnTo>
                  <a:pt x="0" y="69032"/>
                </a:lnTo>
                <a:cubicBezTo>
                  <a:pt x="0" y="30907"/>
                  <a:pt x="30907" y="0"/>
                  <a:pt x="69032" y="0"/>
                </a:cubicBezTo>
                <a:close/>
              </a:path>
            </a:pathLst>
          </a:custGeom>
          <a:solidFill>
            <a:srgbClr val="1A1D24">
              <a:alpha val="60000"/>
            </a:srgbClr>
          </a:solidFill>
        </p:spPr>
        <p:txBody>
          <a:bodyPr/>
          <a:lstStyle/>
          <a:p>
            <a:endParaRPr lang="en-US"/>
          </a:p>
        </p:txBody>
      </p:sp>
      <p:sp>
        <p:nvSpPr>
          <p:cNvPr id="10" name="Text 8"/>
          <p:cNvSpPr/>
          <p:nvPr/>
        </p:nvSpPr>
        <p:spPr>
          <a:xfrm>
            <a:off x="690276" y="1967287"/>
            <a:ext cx="5064900" cy="207083"/>
          </a:xfrm>
          <a:prstGeom prst="rect">
            <a:avLst/>
          </a:prstGeom>
          <a:noFill/>
        </p:spPr>
        <p:txBody>
          <a:bodyPr wrap="square" lIns="0" tIns="0" rIns="0" bIns="0" rtlCol="0" anchor="ctr"/>
          <a:lstStyle/>
          <a:p>
            <a:pPr>
              <a:lnSpc>
                <a:spcPct val="130000"/>
              </a:lnSpc>
            </a:pPr>
            <a:r>
              <a:rPr lang="en-US" sz="108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Dataset Overview</a:t>
            </a:r>
            <a:endParaRPr lang="en-US" sz="1600" dirty="0"/>
          </a:p>
        </p:txBody>
      </p:sp>
      <p:sp>
        <p:nvSpPr>
          <p:cNvPr id="11" name="Text 9"/>
          <p:cNvSpPr/>
          <p:nvPr/>
        </p:nvSpPr>
        <p:spPr>
          <a:xfrm>
            <a:off x="690276" y="2243397"/>
            <a:ext cx="2519507" cy="172569"/>
          </a:xfrm>
          <a:prstGeom prst="rect">
            <a:avLst/>
          </a:prstGeom>
          <a:noFill/>
        </p:spPr>
        <p:txBody>
          <a:bodyPr wrap="square" lIns="0" tIns="0" rIns="0" bIns="0" rtlCol="0" anchor="ctr"/>
          <a:lstStyle/>
          <a:p>
            <a:pPr>
              <a:lnSpc>
                <a:spcPct val="120000"/>
              </a:lnSpc>
            </a:pPr>
            <a:r>
              <a:rPr lang="en-US" sz="9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Total Vocabularies</a:t>
            </a:r>
            <a:endParaRPr lang="en-US" sz="1600" dirty="0"/>
          </a:p>
        </p:txBody>
      </p:sp>
      <p:sp>
        <p:nvSpPr>
          <p:cNvPr id="12" name="Text 10"/>
          <p:cNvSpPr/>
          <p:nvPr/>
        </p:nvSpPr>
        <p:spPr>
          <a:xfrm>
            <a:off x="690276" y="2415966"/>
            <a:ext cx="2562650" cy="276110"/>
          </a:xfrm>
          <a:prstGeom prst="rect">
            <a:avLst/>
          </a:prstGeom>
          <a:noFill/>
        </p:spPr>
        <p:txBody>
          <a:bodyPr wrap="square" lIns="0" tIns="0" rIns="0" bIns="0" rtlCol="0" anchor="ctr"/>
          <a:lstStyle/>
          <a:p>
            <a:pPr>
              <a:lnSpc>
                <a:spcPct val="110000"/>
              </a:lnSpc>
            </a:pPr>
            <a:r>
              <a:rPr lang="en-US" sz="163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2,593</a:t>
            </a:r>
            <a:endParaRPr lang="en-US" sz="1600" dirty="0"/>
          </a:p>
        </p:txBody>
      </p:sp>
      <p:sp>
        <p:nvSpPr>
          <p:cNvPr id="13" name="Text 11"/>
          <p:cNvSpPr/>
          <p:nvPr/>
        </p:nvSpPr>
        <p:spPr>
          <a:xfrm>
            <a:off x="3221288" y="2243397"/>
            <a:ext cx="2519507" cy="172569"/>
          </a:xfrm>
          <a:prstGeom prst="rect">
            <a:avLst/>
          </a:prstGeom>
          <a:noFill/>
        </p:spPr>
        <p:txBody>
          <a:bodyPr wrap="square" lIns="0" tIns="0" rIns="0" bIns="0" rtlCol="0" anchor="ctr"/>
          <a:lstStyle/>
          <a:p>
            <a:pPr>
              <a:lnSpc>
                <a:spcPct val="120000"/>
              </a:lnSpc>
            </a:pPr>
            <a:r>
              <a:rPr lang="en-US" sz="9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Analysis Type</a:t>
            </a:r>
            <a:endParaRPr lang="en-US" sz="1600" dirty="0"/>
          </a:p>
        </p:txBody>
      </p:sp>
      <p:sp>
        <p:nvSpPr>
          <p:cNvPr id="14" name="Text 12"/>
          <p:cNvSpPr/>
          <p:nvPr/>
        </p:nvSpPr>
        <p:spPr>
          <a:xfrm>
            <a:off x="3221288" y="2415966"/>
            <a:ext cx="2528136"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Log-linear plot</a:t>
            </a:r>
            <a:endParaRPr lang="en-US" sz="1600" dirty="0"/>
          </a:p>
        </p:txBody>
      </p:sp>
      <p:sp>
        <p:nvSpPr>
          <p:cNvPr id="15" name="Shape 13"/>
          <p:cNvSpPr/>
          <p:nvPr/>
        </p:nvSpPr>
        <p:spPr>
          <a:xfrm>
            <a:off x="555097" y="2936549"/>
            <a:ext cx="5260478" cy="1317277"/>
          </a:xfrm>
          <a:custGeom>
            <a:avLst/>
            <a:gdLst/>
            <a:ahLst/>
            <a:cxnLst/>
            <a:rect l="l" t="t" r="r" b="b"/>
            <a:pathLst>
              <a:path w="5260478" h="1317277">
                <a:moveTo>
                  <a:pt x="69025" y="0"/>
                </a:moveTo>
                <a:lnTo>
                  <a:pt x="5191453" y="0"/>
                </a:lnTo>
                <a:cubicBezTo>
                  <a:pt x="5229575" y="0"/>
                  <a:pt x="5260478" y="30904"/>
                  <a:pt x="5260478" y="69025"/>
                </a:cubicBezTo>
                <a:lnTo>
                  <a:pt x="5260478" y="1248251"/>
                </a:lnTo>
                <a:cubicBezTo>
                  <a:pt x="5260478" y="1286373"/>
                  <a:pt x="5229575" y="1317277"/>
                  <a:pt x="5191453" y="1317277"/>
                </a:cubicBezTo>
                <a:lnTo>
                  <a:pt x="69025" y="1317277"/>
                </a:lnTo>
                <a:cubicBezTo>
                  <a:pt x="30904" y="1317277"/>
                  <a:pt x="0" y="1286373"/>
                  <a:pt x="0" y="1248251"/>
                </a:cubicBezTo>
                <a:lnTo>
                  <a:pt x="0" y="69025"/>
                </a:lnTo>
                <a:cubicBezTo>
                  <a:pt x="0" y="30929"/>
                  <a:pt x="30929" y="0"/>
                  <a:pt x="69025"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16" name="Text 14"/>
          <p:cNvSpPr/>
          <p:nvPr/>
        </p:nvSpPr>
        <p:spPr>
          <a:xfrm>
            <a:off x="696028" y="3077483"/>
            <a:ext cx="5047643" cy="207083"/>
          </a:xfrm>
          <a:prstGeom prst="rect">
            <a:avLst/>
          </a:prstGeom>
          <a:noFill/>
        </p:spPr>
        <p:txBody>
          <a:bodyPr wrap="square" lIns="0" tIns="0" rIns="0" bIns="0" rtlCol="0" anchor="ctr"/>
          <a:lstStyle/>
          <a:p>
            <a:pPr>
              <a:lnSpc>
                <a:spcPct val="130000"/>
              </a:lnSpc>
            </a:pPr>
            <a:r>
              <a:rPr lang="en-US" sz="108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Key Observations</a:t>
            </a:r>
            <a:endParaRPr lang="en-US" sz="1600" dirty="0"/>
          </a:p>
        </p:txBody>
      </p:sp>
      <p:sp>
        <p:nvSpPr>
          <p:cNvPr id="17" name="Text 15"/>
          <p:cNvSpPr/>
          <p:nvPr/>
        </p:nvSpPr>
        <p:spPr>
          <a:xfrm>
            <a:off x="696028" y="3353594"/>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Sharp initial decline:</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High reuse of top ontologies (FOAF, Dublin Core)</a:t>
            </a:r>
            <a:endParaRPr lang="en-US" sz="1600" dirty="0"/>
          </a:p>
        </p:txBody>
      </p:sp>
      <p:sp>
        <p:nvSpPr>
          <p:cNvPr id="18" name="Text 16"/>
          <p:cNvSpPr/>
          <p:nvPr/>
        </p:nvSpPr>
        <p:spPr>
          <a:xfrm>
            <a:off x="696028" y="3629704"/>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Extended flat tail:</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Most vocabularies have near-zero to zero reusage</a:t>
            </a:r>
            <a:endParaRPr lang="en-US" sz="1600" dirty="0"/>
          </a:p>
        </p:txBody>
      </p:sp>
      <p:sp>
        <p:nvSpPr>
          <p:cNvPr id="19" name="Text 17"/>
          <p:cNvSpPr/>
          <p:nvPr/>
        </p:nvSpPr>
        <p:spPr>
          <a:xfrm>
            <a:off x="696028" y="3905815"/>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Visual confirmation:</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Published but non-reused ontologies</a:t>
            </a:r>
            <a:endParaRPr lang="en-US" sz="1600" dirty="0"/>
          </a:p>
        </p:txBody>
      </p:sp>
      <p:sp>
        <p:nvSpPr>
          <p:cNvPr id="20" name="Shape 18"/>
          <p:cNvSpPr/>
          <p:nvPr/>
        </p:nvSpPr>
        <p:spPr>
          <a:xfrm>
            <a:off x="555097" y="4363125"/>
            <a:ext cx="5260478" cy="903111"/>
          </a:xfrm>
          <a:custGeom>
            <a:avLst/>
            <a:gdLst/>
            <a:ahLst/>
            <a:cxnLst/>
            <a:rect l="l" t="t" r="r" b="b"/>
            <a:pathLst>
              <a:path w="5260478" h="903111">
                <a:moveTo>
                  <a:pt x="69025" y="0"/>
                </a:moveTo>
                <a:lnTo>
                  <a:pt x="5191454" y="0"/>
                </a:lnTo>
                <a:cubicBezTo>
                  <a:pt x="5229575" y="0"/>
                  <a:pt x="5260478" y="30903"/>
                  <a:pt x="5260478" y="69025"/>
                </a:cubicBezTo>
                <a:lnTo>
                  <a:pt x="5260478" y="834086"/>
                </a:lnTo>
                <a:cubicBezTo>
                  <a:pt x="5260478" y="872208"/>
                  <a:pt x="5229575" y="903111"/>
                  <a:pt x="5191454" y="903111"/>
                </a:cubicBezTo>
                <a:lnTo>
                  <a:pt x="69025" y="903111"/>
                </a:lnTo>
                <a:cubicBezTo>
                  <a:pt x="30903" y="903111"/>
                  <a:pt x="0" y="872208"/>
                  <a:pt x="0" y="834086"/>
                </a:cubicBezTo>
                <a:lnTo>
                  <a:pt x="0" y="69025"/>
                </a:lnTo>
                <a:cubicBezTo>
                  <a:pt x="0" y="30929"/>
                  <a:pt x="30929" y="0"/>
                  <a:pt x="69025" y="0"/>
                </a:cubicBezTo>
                <a:close/>
              </a:path>
            </a:pathLst>
          </a:custGeom>
          <a:solidFill>
            <a:srgbClr val="4A6D8C">
              <a:alpha val="10196"/>
            </a:srgbClr>
          </a:solidFill>
          <a:ln w="8467">
            <a:solidFill>
              <a:srgbClr val="4A6D8C">
                <a:alpha val="50196"/>
              </a:srgbClr>
            </a:solidFill>
            <a:prstDash val="solid"/>
          </a:ln>
        </p:spPr>
        <p:txBody>
          <a:bodyPr/>
          <a:lstStyle/>
          <a:p>
            <a:endParaRPr lang="en-US"/>
          </a:p>
        </p:txBody>
      </p:sp>
      <p:sp>
        <p:nvSpPr>
          <p:cNvPr id="21" name="Text 19"/>
          <p:cNvSpPr/>
          <p:nvPr/>
        </p:nvSpPr>
        <p:spPr>
          <a:xfrm>
            <a:off x="696028" y="4504051"/>
            <a:ext cx="5047643" cy="621248"/>
          </a:xfrm>
          <a:prstGeom prst="rect">
            <a:avLst/>
          </a:prstGeom>
          <a:noFill/>
        </p:spPr>
        <p:txBody>
          <a:bodyPr wrap="square" lIns="0" tIns="0" rIns="0" bIns="0" rtlCol="0" anchor="ctr"/>
          <a:lstStyle/>
          <a:p>
            <a:pPr>
              <a:lnSpc>
                <a:spcPct val="130000"/>
              </a:lnSpc>
            </a:pPr>
            <a:r>
              <a:rPr lang="en-US" sz="108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LODStats visualization clearly depicts the missing long tail phenomenon with a steep drop-off followed by a prolonged flat line representing thousands of unused ontologies.</a:t>
            </a:r>
            <a:endParaRPr lang="en-US" sz="1600" dirty="0"/>
          </a:p>
        </p:txBody>
      </p:sp>
      <p:sp>
        <p:nvSpPr>
          <p:cNvPr id="22" name="Shape 20"/>
          <p:cNvSpPr/>
          <p:nvPr/>
        </p:nvSpPr>
        <p:spPr>
          <a:xfrm>
            <a:off x="6218237" y="1277011"/>
            <a:ext cx="5634378" cy="4167541"/>
          </a:xfrm>
          <a:custGeom>
            <a:avLst/>
            <a:gdLst/>
            <a:ahLst/>
            <a:cxnLst/>
            <a:rect l="l" t="t" r="r" b="b"/>
            <a:pathLst>
              <a:path w="5634378" h="4167541">
                <a:moveTo>
                  <a:pt x="34514" y="0"/>
                </a:moveTo>
                <a:lnTo>
                  <a:pt x="5565363" y="0"/>
                </a:lnTo>
                <a:cubicBezTo>
                  <a:pt x="5603479" y="0"/>
                  <a:pt x="5634378" y="30899"/>
                  <a:pt x="5634378" y="69014"/>
                </a:cubicBezTo>
                <a:lnTo>
                  <a:pt x="5634378" y="4098527"/>
                </a:lnTo>
                <a:cubicBezTo>
                  <a:pt x="5634378" y="4136643"/>
                  <a:pt x="5603479" y="4167541"/>
                  <a:pt x="5565363" y="4167541"/>
                </a:cubicBezTo>
                <a:lnTo>
                  <a:pt x="34514" y="4167541"/>
                </a:lnTo>
                <a:cubicBezTo>
                  <a:pt x="15465" y="4167541"/>
                  <a:pt x="0" y="4152076"/>
                  <a:pt x="0" y="4133028"/>
                </a:cubicBezTo>
                <a:lnTo>
                  <a:pt x="0" y="34514"/>
                </a:lnTo>
                <a:cubicBezTo>
                  <a:pt x="0" y="15465"/>
                  <a:pt x="15465" y="0"/>
                  <a:pt x="34514" y="0"/>
                </a:cubicBezTo>
                <a:close/>
              </a:path>
            </a:pathLst>
          </a:custGeom>
          <a:solidFill>
            <a:srgbClr val="D8A252">
              <a:alpha val="14902"/>
            </a:srgbClr>
          </a:solidFill>
        </p:spPr>
        <p:txBody>
          <a:bodyPr/>
          <a:lstStyle/>
          <a:p>
            <a:endParaRPr lang="en-US"/>
          </a:p>
        </p:txBody>
      </p:sp>
      <p:sp>
        <p:nvSpPr>
          <p:cNvPr id="23" name="Shape 21"/>
          <p:cNvSpPr/>
          <p:nvPr/>
        </p:nvSpPr>
        <p:spPr>
          <a:xfrm>
            <a:off x="6218237" y="1277011"/>
            <a:ext cx="34514" cy="4167541"/>
          </a:xfrm>
          <a:custGeom>
            <a:avLst/>
            <a:gdLst/>
            <a:ahLst/>
            <a:cxnLst/>
            <a:rect l="l" t="t" r="r" b="b"/>
            <a:pathLst>
              <a:path w="34514" h="4167541">
                <a:moveTo>
                  <a:pt x="34514" y="0"/>
                </a:moveTo>
                <a:lnTo>
                  <a:pt x="34514" y="0"/>
                </a:lnTo>
                <a:lnTo>
                  <a:pt x="34514" y="4167541"/>
                </a:lnTo>
                <a:lnTo>
                  <a:pt x="34514" y="4167541"/>
                </a:lnTo>
                <a:cubicBezTo>
                  <a:pt x="15465" y="4167541"/>
                  <a:pt x="0" y="4152076"/>
                  <a:pt x="0" y="4133028"/>
                </a:cubicBezTo>
                <a:lnTo>
                  <a:pt x="0" y="34514"/>
                </a:lnTo>
                <a:cubicBezTo>
                  <a:pt x="0" y="15465"/>
                  <a:pt x="15465" y="0"/>
                  <a:pt x="34514" y="0"/>
                </a:cubicBezTo>
                <a:close/>
              </a:path>
            </a:pathLst>
          </a:custGeom>
          <a:solidFill>
            <a:srgbClr val="D8A252"/>
          </a:solidFill>
        </p:spPr>
        <p:txBody>
          <a:bodyPr/>
          <a:lstStyle/>
          <a:p>
            <a:endParaRPr lang="en-US"/>
          </a:p>
        </p:txBody>
      </p:sp>
      <p:sp>
        <p:nvSpPr>
          <p:cNvPr id="24" name="Shape 22"/>
          <p:cNvSpPr/>
          <p:nvPr/>
        </p:nvSpPr>
        <p:spPr>
          <a:xfrm>
            <a:off x="6421005" y="1466837"/>
            <a:ext cx="232968" cy="207083"/>
          </a:xfrm>
          <a:custGeom>
            <a:avLst/>
            <a:gdLst/>
            <a:ahLst/>
            <a:cxnLst/>
            <a:rect l="l" t="t" r="r" b="b"/>
            <a:pathLst>
              <a:path w="232968" h="207083">
                <a:moveTo>
                  <a:pt x="169670" y="38828"/>
                </a:moveTo>
                <a:cubicBezTo>
                  <a:pt x="162956" y="38828"/>
                  <a:pt x="156445" y="40648"/>
                  <a:pt x="150742" y="43965"/>
                </a:cubicBezTo>
                <a:cubicBezTo>
                  <a:pt x="144351" y="37493"/>
                  <a:pt x="136909" y="32074"/>
                  <a:pt x="128699" y="27989"/>
                </a:cubicBezTo>
                <a:cubicBezTo>
                  <a:pt x="140104" y="18282"/>
                  <a:pt x="154625" y="12943"/>
                  <a:pt x="169670" y="12943"/>
                </a:cubicBezTo>
                <a:cubicBezTo>
                  <a:pt x="204616" y="12943"/>
                  <a:pt x="232968" y="41255"/>
                  <a:pt x="232968" y="76240"/>
                </a:cubicBezTo>
                <a:cubicBezTo>
                  <a:pt x="232968" y="93025"/>
                  <a:pt x="226295" y="109123"/>
                  <a:pt x="214444" y="120974"/>
                </a:cubicBezTo>
                <a:lnTo>
                  <a:pt x="185687" y="149731"/>
                </a:lnTo>
                <a:cubicBezTo>
                  <a:pt x="173836" y="161581"/>
                  <a:pt x="157739" y="168255"/>
                  <a:pt x="140954" y="168255"/>
                </a:cubicBezTo>
                <a:cubicBezTo>
                  <a:pt x="106009" y="168255"/>
                  <a:pt x="77656" y="139943"/>
                  <a:pt x="77656" y="104957"/>
                </a:cubicBezTo>
                <a:cubicBezTo>
                  <a:pt x="77656" y="104350"/>
                  <a:pt x="77656" y="103744"/>
                  <a:pt x="77696" y="103137"/>
                </a:cubicBezTo>
                <a:cubicBezTo>
                  <a:pt x="77899" y="95978"/>
                  <a:pt x="83844" y="90356"/>
                  <a:pt x="91003" y="90558"/>
                </a:cubicBezTo>
                <a:cubicBezTo>
                  <a:pt x="98162" y="90761"/>
                  <a:pt x="103784" y="96706"/>
                  <a:pt x="103582" y="103865"/>
                </a:cubicBezTo>
                <a:cubicBezTo>
                  <a:pt x="103582" y="104229"/>
                  <a:pt x="103582" y="104593"/>
                  <a:pt x="103582" y="104917"/>
                </a:cubicBezTo>
                <a:cubicBezTo>
                  <a:pt x="103582" y="125584"/>
                  <a:pt x="120326" y="142329"/>
                  <a:pt x="140994" y="142329"/>
                </a:cubicBezTo>
                <a:cubicBezTo>
                  <a:pt x="150904" y="142329"/>
                  <a:pt x="160408" y="138406"/>
                  <a:pt x="167446" y="131368"/>
                </a:cubicBezTo>
                <a:lnTo>
                  <a:pt x="196203" y="102611"/>
                </a:lnTo>
                <a:cubicBezTo>
                  <a:pt x="203200" y="95614"/>
                  <a:pt x="207164" y="86069"/>
                  <a:pt x="207164" y="76160"/>
                </a:cubicBezTo>
                <a:cubicBezTo>
                  <a:pt x="207164" y="55492"/>
                  <a:pt x="190419" y="38747"/>
                  <a:pt x="169751" y="38747"/>
                </a:cubicBezTo>
                <a:close/>
                <a:moveTo>
                  <a:pt x="111307" y="70093"/>
                </a:moveTo>
                <a:cubicBezTo>
                  <a:pt x="110539" y="69769"/>
                  <a:pt x="109770" y="69324"/>
                  <a:pt x="109082" y="68839"/>
                </a:cubicBezTo>
                <a:cubicBezTo>
                  <a:pt x="103986" y="66210"/>
                  <a:pt x="98162" y="64713"/>
                  <a:pt x="92055" y="64713"/>
                </a:cubicBezTo>
                <a:cubicBezTo>
                  <a:pt x="82146" y="64713"/>
                  <a:pt x="72641" y="68637"/>
                  <a:pt x="65603" y="75674"/>
                </a:cubicBezTo>
                <a:lnTo>
                  <a:pt x="36846" y="104431"/>
                </a:lnTo>
                <a:cubicBezTo>
                  <a:pt x="29849" y="111428"/>
                  <a:pt x="25885" y="120974"/>
                  <a:pt x="25885" y="130883"/>
                </a:cubicBezTo>
                <a:cubicBezTo>
                  <a:pt x="25885" y="151551"/>
                  <a:pt x="42630" y="168295"/>
                  <a:pt x="63298" y="168295"/>
                </a:cubicBezTo>
                <a:cubicBezTo>
                  <a:pt x="69971" y="168295"/>
                  <a:pt x="76483" y="166516"/>
                  <a:pt x="82186" y="163199"/>
                </a:cubicBezTo>
                <a:cubicBezTo>
                  <a:pt x="88576" y="169670"/>
                  <a:pt x="96018" y="175090"/>
                  <a:pt x="104269" y="179175"/>
                </a:cubicBezTo>
                <a:cubicBezTo>
                  <a:pt x="92864" y="188842"/>
                  <a:pt x="78384" y="194221"/>
                  <a:pt x="63298" y="194221"/>
                </a:cubicBezTo>
                <a:cubicBezTo>
                  <a:pt x="28353" y="194221"/>
                  <a:pt x="0" y="165909"/>
                  <a:pt x="0" y="130923"/>
                </a:cubicBezTo>
                <a:cubicBezTo>
                  <a:pt x="0" y="114138"/>
                  <a:pt x="6674" y="98041"/>
                  <a:pt x="18524" y="86190"/>
                </a:cubicBezTo>
                <a:lnTo>
                  <a:pt x="47281" y="57433"/>
                </a:lnTo>
                <a:cubicBezTo>
                  <a:pt x="59132" y="45582"/>
                  <a:pt x="75229" y="38909"/>
                  <a:pt x="92014" y="38909"/>
                </a:cubicBezTo>
                <a:cubicBezTo>
                  <a:pt x="127040" y="38909"/>
                  <a:pt x="155312" y="67464"/>
                  <a:pt x="155312" y="102368"/>
                </a:cubicBezTo>
                <a:cubicBezTo>
                  <a:pt x="155312" y="102894"/>
                  <a:pt x="155312" y="103420"/>
                  <a:pt x="155312" y="103946"/>
                </a:cubicBezTo>
                <a:cubicBezTo>
                  <a:pt x="155150" y="111105"/>
                  <a:pt x="149205" y="116727"/>
                  <a:pt x="142046" y="116565"/>
                </a:cubicBezTo>
                <a:cubicBezTo>
                  <a:pt x="134887" y="116403"/>
                  <a:pt x="129265" y="110458"/>
                  <a:pt x="129427" y="103299"/>
                </a:cubicBezTo>
                <a:cubicBezTo>
                  <a:pt x="129427" y="102975"/>
                  <a:pt x="129427" y="102692"/>
                  <a:pt x="129427" y="102368"/>
                </a:cubicBezTo>
                <a:cubicBezTo>
                  <a:pt x="129427" y="88738"/>
                  <a:pt x="122146" y="76766"/>
                  <a:pt x="111307" y="70174"/>
                </a:cubicBezTo>
                <a:close/>
              </a:path>
            </a:pathLst>
          </a:custGeom>
          <a:solidFill>
            <a:srgbClr val="D8A252"/>
          </a:solidFill>
        </p:spPr>
        <p:txBody>
          <a:bodyPr/>
          <a:lstStyle/>
          <a:p>
            <a:endParaRPr lang="en-US"/>
          </a:p>
        </p:txBody>
      </p:sp>
      <p:sp>
        <p:nvSpPr>
          <p:cNvPr id="25" name="Text 23"/>
          <p:cNvSpPr/>
          <p:nvPr/>
        </p:nvSpPr>
        <p:spPr>
          <a:xfrm>
            <a:off x="6770457" y="1449580"/>
            <a:ext cx="2769732" cy="241597"/>
          </a:xfrm>
          <a:prstGeom prst="rect">
            <a:avLst/>
          </a:prstGeom>
          <a:noFill/>
        </p:spPr>
        <p:txBody>
          <a:bodyPr wrap="square" lIns="0" tIns="0" rIns="0" bIns="0" rtlCol="0" anchor="ctr"/>
          <a:lstStyle/>
          <a:p>
            <a:pPr>
              <a:lnSpc>
                <a:spcPct val="120000"/>
              </a:lnSpc>
            </a:pPr>
            <a:r>
              <a:rPr lang="en-US" sz="1200" b="1" dirty="0">
                <a:solidFill>
                  <a:srgbClr val="E8E8E8"/>
                </a:solidFill>
                <a:latin typeface="Hedvig Letters Sans" pitchFamily="34" charset="0"/>
                <a:ea typeface="Hedvig Letters Sans" pitchFamily="34" charset="-122"/>
                <a:cs typeface="Hedvig Letters Sans" pitchFamily="34" charset="-120"/>
              </a:rPr>
              <a:t>Linked Open Vocabularies (LOV)</a:t>
            </a:r>
            <a:endParaRPr lang="en-US" sz="1200" dirty="0"/>
          </a:p>
        </p:txBody>
      </p:sp>
      <p:sp>
        <p:nvSpPr>
          <p:cNvPr id="26" name="Shape 24"/>
          <p:cNvSpPr/>
          <p:nvPr/>
        </p:nvSpPr>
        <p:spPr>
          <a:xfrm>
            <a:off x="6408062" y="1869500"/>
            <a:ext cx="5271983" cy="931873"/>
          </a:xfrm>
          <a:custGeom>
            <a:avLst/>
            <a:gdLst/>
            <a:ahLst/>
            <a:cxnLst/>
            <a:rect l="l" t="t" r="r" b="b"/>
            <a:pathLst>
              <a:path w="5271983" h="931873">
                <a:moveTo>
                  <a:pt x="69024" y="0"/>
                </a:moveTo>
                <a:lnTo>
                  <a:pt x="5202959" y="0"/>
                </a:lnTo>
                <a:cubicBezTo>
                  <a:pt x="5241080" y="0"/>
                  <a:pt x="5271983" y="30903"/>
                  <a:pt x="5271983" y="69024"/>
                </a:cubicBezTo>
                <a:lnTo>
                  <a:pt x="5271983" y="862849"/>
                </a:lnTo>
                <a:cubicBezTo>
                  <a:pt x="5271983" y="900970"/>
                  <a:pt x="5241080" y="931873"/>
                  <a:pt x="5202959" y="931873"/>
                </a:cubicBezTo>
                <a:lnTo>
                  <a:pt x="69024" y="931873"/>
                </a:lnTo>
                <a:cubicBezTo>
                  <a:pt x="30903" y="931873"/>
                  <a:pt x="0" y="900970"/>
                  <a:pt x="0" y="862849"/>
                </a:cubicBezTo>
                <a:lnTo>
                  <a:pt x="0" y="69024"/>
                </a:lnTo>
                <a:cubicBezTo>
                  <a:pt x="0" y="30903"/>
                  <a:pt x="30903" y="0"/>
                  <a:pt x="69024" y="0"/>
                </a:cubicBezTo>
                <a:close/>
              </a:path>
            </a:pathLst>
          </a:custGeom>
          <a:solidFill>
            <a:srgbClr val="1A1D24">
              <a:alpha val="60000"/>
            </a:srgbClr>
          </a:solidFill>
        </p:spPr>
        <p:txBody>
          <a:bodyPr/>
          <a:lstStyle/>
          <a:p>
            <a:endParaRPr lang="en-US"/>
          </a:p>
        </p:txBody>
      </p:sp>
      <p:sp>
        <p:nvSpPr>
          <p:cNvPr id="27" name="Text 25"/>
          <p:cNvSpPr/>
          <p:nvPr/>
        </p:nvSpPr>
        <p:spPr>
          <a:xfrm>
            <a:off x="6546118" y="2007556"/>
            <a:ext cx="5064900" cy="207083"/>
          </a:xfrm>
          <a:prstGeom prst="rect">
            <a:avLst/>
          </a:prstGeom>
          <a:noFill/>
        </p:spPr>
        <p:txBody>
          <a:bodyPr wrap="square" lIns="0" tIns="0" rIns="0" bIns="0" rtlCol="0" anchor="ctr"/>
          <a:lstStyle/>
          <a:p>
            <a:pPr>
              <a:lnSpc>
                <a:spcPct val="130000"/>
              </a:lnSpc>
            </a:pPr>
            <a:r>
              <a:rPr lang="en-US" sz="108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Dataset Overview</a:t>
            </a:r>
            <a:endParaRPr lang="en-US" sz="1600" dirty="0"/>
          </a:p>
        </p:txBody>
      </p:sp>
      <p:sp>
        <p:nvSpPr>
          <p:cNvPr id="28" name="Text 26"/>
          <p:cNvSpPr/>
          <p:nvPr/>
        </p:nvSpPr>
        <p:spPr>
          <a:xfrm>
            <a:off x="6546118" y="2283666"/>
            <a:ext cx="2519507" cy="172569"/>
          </a:xfrm>
          <a:prstGeom prst="rect">
            <a:avLst/>
          </a:prstGeom>
          <a:noFill/>
        </p:spPr>
        <p:txBody>
          <a:bodyPr wrap="square" lIns="0" tIns="0" rIns="0" bIns="0" rtlCol="0" anchor="ctr"/>
          <a:lstStyle/>
          <a:p>
            <a:pPr>
              <a:lnSpc>
                <a:spcPct val="120000"/>
              </a:lnSpc>
            </a:pPr>
            <a:r>
              <a:rPr lang="en-US" sz="9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Repository Type</a:t>
            </a:r>
            <a:endParaRPr lang="en-US" sz="1600" dirty="0"/>
          </a:p>
        </p:txBody>
      </p:sp>
      <p:sp>
        <p:nvSpPr>
          <p:cNvPr id="29" name="Text 27"/>
          <p:cNvSpPr/>
          <p:nvPr/>
        </p:nvSpPr>
        <p:spPr>
          <a:xfrm>
            <a:off x="6546118" y="2456235"/>
            <a:ext cx="2528136"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Curated catalog</a:t>
            </a:r>
            <a:endParaRPr lang="en-US" sz="1600" dirty="0"/>
          </a:p>
        </p:txBody>
      </p:sp>
      <p:sp>
        <p:nvSpPr>
          <p:cNvPr id="30" name="Text 28"/>
          <p:cNvSpPr/>
          <p:nvPr/>
        </p:nvSpPr>
        <p:spPr>
          <a:xfrm>
            <a:off x="9077130" y="2283666"/>
            <a:ext cx="2519507" cy="172569"/>
          </a:xfrm>
          <a:prstGeom prst="rect">
            <a:avLst/>
          </a:prstGeom>
          <a:noFill/>
        </p:spPr>
        <p:txBody>
          <a:bodyPr wrap="square" lIns="0" tIns="0" rIns="0" bIns="0" rtlCol="0" anchor="ctr"/>
          <a:lstStyle/>
          <a:p>
            <a:pPr>
              <a:lnSpc>
                <a:spcPct val="120000"/>
              </a:lnSpc>
            </a:pPr>
            <a:r>
              <a:rPr lang="en-US" sz="9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Metric</a:t>
            </a:r>
            <a:endParaRPr lang="en-US" sz="1600" dirty="0"/>
          </a:p>
        </p:txBody>
      </p:sp>
      <p:sp>
        <p:nvSpPr>
          <p:cNvPr id="31" name="Text 29"/>
          <p:cNvSpPr/>
          <p:nvPr/>
        </p:nvSpPr>
        <p:spPr>
          <a:xfrm>
            <a:off x="9077130" y="2456235"/>
            <a:ext cx="2528136"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Dataset usage</a:t>
            </a:r>
            <a:endParaRPr lang="en-US" sz="1600" dirty="0"/>
          </a:p>
        </p:txBody>
      </p:sp>
      <p:sp>
        <p:nvSpPr>
          <p:cNvPr id="32" name="Shape 30"/>
          <p:cNvSpPr/>
          <p:nvPr/>
        </p:nvSpPr>
        <p:spPr>
          <a:xfrm>
            <a:off x="6410939" y="2988320"/>
            <a:ext cx="5260478" cy="1317277"/>
          </a:xfrm>
          <a:custGeom>
            <a:avLst/>
            <a:gdLst/>
            <a:ahLst/>
            <a:cxnLst/>
            <a:rect l="l" t="t" r="r" b="b"/>
            <a:pathLst>
              <a:path w="5260478" h="1317277">
                <a:moveTo>
                  <a:pt x="69025" y="0"/>
                </a:moveTo>
                <a:lnTo>
                  <a:pt x="5191453" y="0"/>
                </a:lnTo>
                <a:cubicBezTo>
                  <a:pt x="5229575" y="0"/>
                  <a:pt x="5260478" y="30904"/>
                  <a:pt x="5260478" y="69025"/>
                </a:cubicBezTo>
                <a:lnTo>
                  <a:pt x="5260478" y="1248251"/>
                </a:lnTo>
                <a:cubicBezTo>
                  <a:pt x="5260478" y="1286373"/>
                  <a:pt x="5229575" y="1317277"/>
                  <a:pt x="5191453" y="1317277"/>
                </a:cubicBezTo>
                <a:lnTo>
                  <a:pt x="69025" y="1317277"/>
                </a:lnTo>
                <a:cubicBezTo>
                  <a:pt x="30904" y="1317277"/>
                  <a:pt x="0" y="1286373"/>
                  <a:pt x="0" y="1248251"/>
                </a:cubicBezTo>
                <a:lnTo>
                  <a:pt x="0" y="69025"/>
                </a:lnTo>
                <a:cubicBezTo>
                  <a:pt x="0" y="30929"/>
                  <a:pt x="30929" y="0"/>
                  <a:pt x="69025"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33" name="Text 31"/>
          <p:cNvSpPr/>
          <p:nvPr/>
        </p:nvSpPr>
        <p:spPr>
          <a:xfrm>
            <a:off x="6551870" y="3129254"/>
            <a:ext cx="5047643" cy="207083"/>
          </a:xfrm>
          <a:prstGeom prst="rect">
            <a:avLst/>
          </a:prstGeom>
          <a:noFill/>
        </p:spPr>
        <p:txBody>
          <a:bodyPr wrap="square" lIns="0" tIns="0" rIns="0" bIns="0" rtlCol="0" anchor="ctr"/>
          <a:lstStyle/>
          <a:p>
            <a:pPr>
              <a:lnSpc>
                <a:spcPct val="130000"/>
              </a:lnSpc>
            </a:pPr>
            <a:r>
              <a:rPr lang="en-US" sz="1085"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Key Observations</a:t>
            </a:r>
            <a:endParaRPr lang="en-US" sz="1600" dirty="0"/>
          </a:p>
        </p:txBody>
      </p:sp>
      <p:sp>
        <p:nvSpPr>
          <p:cNvPr id="34" name="Text 32"/>
          <p:cNvSpPr/>
          <p:nvPr/>
        </p:nvSpPr>
        <p:spPr>
          <a:xfrm>
            <a:off x="6551870" y="3405364"/>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Steep decline:</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Small set of high-ranking ontologies form the big head</a:t>
            </a:r>
            <a:endParaRPr lang="en-US" sz="1600" dirty="0"/>
          </a:p>
        </p:txBody>
      </p:sp>
      <p:sp>
        <p:nvSpPr>
          <p:cNvPr id="35" name="Text 33"/>
          <p:cNvSpPr/>
          <p:nvPr/>
        </p:nvSpPr>
        <p:spPr>
          <a:xfrm>
            <a:off x="6551870" y="3681475"/>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Long flat tail:</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Vast majority used but not reused</a:t>
            </a:r>
            <a:endParaRPr lang="en-US" sz="1600" dirty="0"/>
          </a:p>
        </p:txBody>
      </p:sp>
      <p:sp>
        <p:nvSpPr>
          <p:cNvPr id="36" name="Text 34"/>
          <p:cNvSpPr/>
          <p:nvPr/>
        </p:nvSpPr>
        <p:spPr>
          <a:xfrm>
            <a:off x="6551870" y="3957585"/>
            <a:ext cx="5047643" cy="207083"/>
          </a:xfrm>
          <a:prstGeom prst="rect">
            <a:avLst/>
          </a:prstGeom>
          <a:noFill/>
        </p:spPr>
        <p:txBody>
          <a:bodyPr wrap="square" lIns="0" tIns="0" rIns="0" bIns="0" rtlCol="0" anchor="ctr"/>
          <a:lstStyle/>
          <a:p>
            <a:pPr>
              <a:lnSpc>
                <a:spcPct val="130000"/>
              </a:lnSpc>
            </a:pP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Consistent pattern:</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Confirms LODStats findings</a:t>
            </a:r>
            <a:endParaRPr lang="en-US" sz="1600" dirty="0"/>
          </a:p>
        </p:txBody>
      </p:sp>
      <p:sp>
        <p:nvSpPr>
          <p:cNvPr id="37" name="Shape 35"/>
          <p:cNvSpPr/>
          <p:nvPr/>
        </p:nvSpPr>
        <p:spPr>
          <a:xfrm>
            <a:off x="6410939" y="4495425"/>
            <a:ext cx="5260478" cy="730542"/>
          </a:xfrm>
          <a:custGeom>
            <a:avLst/>
            <a:gdLst/>
            <a:ahLst/>
            <a:cxnLst/>
            <a:rect l="l" t="t" r="r" b="b"/>
            <a:pathLst>
              <a:path w="5260478" h="730542">
                <a:moveTo>
                  <a:pt x="69029" y="0"/>
                </a:moveTo>
                <a:lnTo>
                  <a:pt x="5191449" y="0"/>
                </a:lnTo>
                <a:cubicBezTo>
                  <a:pt x="5229573" y="0"/>
                  <a:pt x="5260478" y="30905"/>
                  <a:pt x="5260478" y="69029"/>
                </a:cubicBezTo>
                <a:lnTo>
                  <a:pt x="5260478" y="661513"/>
                </a:lnTo>
                <a:cubicBezTo>
                  <a:pt x="5260478" y="699637"/>
                  <a:pt x="5229573" y="730542"/>
                  <a:pt x="5191449" y="730542"/>
                </a:cubicBezTo>
                <a:lnTo>
                  <a:pt x="69029" y="730542"/>
                </a:lnTo>
                <a:cubicBezTo>
                  <a:pt x="30905" y="730542"/>
                  <a:pt x="0" y="699637"/>
                  <a:pt x="0" y="661513"/>
                </a:cubicBezTo>
                <a:lnTo>
                  <a:pt x="0" y="69029"/>
                </a:lnTo>
                <a:cubicBezTo>
                  <a:pt x="0" y="30905"/>
                  <a:pt x="30905" y="0"/>
                  <a:pt x="69029"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38" name="Text 36"/>
          <p:cNvSpPr/>
          <p:nvPr/>
        </p:nvSpPr>
        <p:spPr>
          <a:xfrm>
            <a:off x="6551870" y="4636359"/>
            <a:ext cx="5047643" cy="448679"/>
          </a:xfrm>
          <a:prstGeom prst="rect">
            <a:avLst/>
          </a:prstGeom>
          <a:noFill/>
        </p:spPr>
        <p:txBody>
          <a:bodyPr wrap="square" lIns="0" tIns="0" rIns="0" bIns="0" rtlCol="0" anchor="ctr"/>
          <a:lstStyle/>
          <a:p>
            <a:pPr>
              <a:lnSpc>
                <a:spcPct val="140000"/>
              </a:lnSpc>
            </a:pP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Cross-Validation:</a:t>
            </a:r>
            <a:r>
              <a:rPr lang="en-US" sz="108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Both repositories independently confirm the same statistical anomaly, ruling out dataset-specific biases.</a:t>
            </a:r>
            <a:endParaRPr lang="en-US" sz="1600" dirty="0"/>
          </a:p>
        </p:txBody>
      </p:sp>
      <p:sp>
        <p:nvSpPr>
          <p:cNvPr id="39" name="Shape 37"/>
          <p:cNvSpPr/>
          <p:nvPr/>
        </p:nvSpPr>
        <p:spPr>
          <a:xfrm>
            <a:off x="353766" y="5588362"/>
            <a:ext cx="11484467" cy="1052671"/>
          </a:xfrm>
          <a:custGeom>
            <a:avLst/>
            <a:gdLst/>
            <a:ahLst/>
            <a:cxnLst/>
            <a:rect l="l" t="t" r="r" b="b"/>
            <a:pathLst>
              <a:path w="11484467" h="1052671">
                <a:moveTo>
                  <a:pt x="69024" y="0"/>
                </a:moveTo>
                <a:lnTo>
                  <a:pt x="11415443" y="0"/>
                </a:lnTo>
                <a:cubicBezTo>
                  <a:pt x="11453564" y="0"/>
                  <a:pt x="11484467" y="30903"/>
                  <a:pt x="11484467" y="69024"/>
                </a:cubicBezTo>
                <a:lnTo>
                  <a:pt x="11484467" y="983647"/>
                </a:lnTo>
                <a:cubicBezTo>
                  <a:pt x="11484467" y="1021768"/>
                  <a:pt x="11453564" y="1052671"/>
                  <a:pt x="11415443" y="1052671"/>
                </a:cubicBezTo>
                <a:lnTo>
                  <a:pt x="69024" y="1052671"/>
                </a:lnTo>
                <a:cubicBezTo>
                  <a:pt x="30903" y="1052671"/>
                  <a:pt x="0" y="1021768"/>
                  <a:pt x="0" y="983647"/>
                </a:cubicBezTo>
                <a:lnTo>
                  <a:pt x="0" y="69024"/>
                </a:lnTo>
                <a:cubicBezTo>
                  <a:pt x="0" y="30903"/>
                  <a:pt x="30903" y="0"/>
                  <a:pt x="69024"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40" name="Shape 38"/>
          <p:cNvSpPr/>
          <p:nvPr/>
        </p:nvSpPr>
        <p:spPr>
          <a:xfrm>
            <a:off x="534964" y="5985271"/>
            <a:ext cx="258854" cy="258854"/>
          </a:xfrm>
          <a:custGeom>
            <a:avLst/>
            <a:gdLst/>
            <a:ahLst/>
            <a:cxnLst/>
            <a:rect l="l" t="t" r="r" b="b"/>
            <a:pathLst>
              <a:path w="258854" h="258854">
                <a:moveTo>
                  <a:pt x="32357" y="32357"/>
                </a:moveTo>
                <a:cubicBezTo>
                  <a:pt x="32357" y="23408"/>
                  <a:pt x="25127" y="16178"/>
                  <a:pt x="16178" y="16178"/>
                </a:cubicBezTo>
                <a:cubicBezTo>
                  <a:pt x="7230" y="16178"/>
                  <a:pt x="0" y="23408"/>
                  <a:pt x="0" y="32357"/>
                </a:cubicBezTo>
                <a:lnTo>
                  <a:pt x="0" y="202229"/>
                </a:lnTo>
                <a:cubicBezTo>
                  <a:pt x="0" y="224576"/>
                  <a:pt x="18100" y="242675"/>
                  <a:pt x="40446" y="242675"/>
                </a:cubicBezTo>
                <a:lnTo>
                  <a:pt x="242675" y="242675"/>
                </a:lnTo>
                <a:cubicBezTo>
                  <a:pt x="251624" y="242675"/>
                  <a:pt x="258854" y="235445"/>
                  <a:pt x="258854" y="226497"/>
                </a:cubicBezTo>
                <a:cubicBezTo>
                  <a:pt x="258854" y="217548"/>
                  <a:pt x="251624" y="210318"/>
                  <a:pt x="242675" y="210318"/>
                </a:cubicBezTo>
                <a:lnTo>
                  <a:pt x="40446" y="210318"/>
                </a:lnTo>
                <a:cubicBezTo>
                  <a:pt x="35997" y="210318"/>
                  <a:pt x="32357" y="206678"/>
                  <a:pt x="32357" y="202229"/>
                </a:cubicBezTo>
                <a:lnTo>
                  <a:pt x="32357" y="32357"/>
                </a:lnTo>
                <a:close/>
                <a:moveTo>
                  <a:pt x="237923" y="76139"/>
                </a:moveTo>
                <a:cubicBezTo>
                  <a:pt x="244242" y="69820"/>
                  <a:pt x="244242" y="59557"/>
                  <a:pt x="237923" y="53237"/>
                </a:cubicBezTo>
                <a:cubicBezTo>
                  <a:pt x="231603" y="46917"/>
                  <a:pt x="221340" y="46917"/>
                  <a:pt x="215020" y="53237"/>
                </a:cubicBezTo>
                <a:lnTo>
                  <a:pt x="161783" y="106524"/>
                </a:lnTo>
                <a:lnTo>
                  <a:pt x="132764" y="77555"/>
                </a:lnTo>
                <a:cubicBezTo>
                  <a:pt x="126444" y="71235"/>
                  <a:pt x="116181" y="71235"/>
                  <a:pt x="109861" y="77555"/>
                </a:cubicBezTo>
                <a:lnTo>
                  <a:pt x="61326" y="126090"/>
                </a:lnTo>
                <a:cubicBezTo>
                  <a:pt x="55006" y="132410"/>
                  <a:pt x="55006" y="142673"/>
                  <a:pt x="61326" y="148992"/>
                </a:cubicBezTo>
                <a:cubicBezTo>
                  <a:pt x="67646" y="155312"/>
                  <a:pt x="77909" y="155312"/>
                  <a:pt x="84229" y="148992"/>
                </a:cubicBezTo>
                <a:lnTo>
                  <a:pt x="121338" y="111883"/>
                </a:lnTo>
                <a:lnTo>
                  <a:pt x="150357" y="140903"/>
                </a:lnTo>
                <a:cubicBezTo>
                  <a:pt x="156677" y="147223"/>
                  <a:pt x="166940" y="147223"/>
                  <a:pt x="173260" y="140903"/>
                </a:cubicBezTo>
                <a:lnTo>
                  <a:pt x="237973" y="76190"/>
                </a:lnTo>
                <a:close/>
              </a:path>
            </a:pathLst>
          </a:custGeom>
          <a:solidFill>
            <a:srgbClr val="D8A252"/>
          </a:solidFill>
        </p:spPr>
        <p:txBody>
          <a:bodyPr/>
          <a:lstStyle/>
          <a:p>
            <a:endParaRPr lang="en-US"/>
          </a:p>
        </p:txBody>
      </p:sp>
      <p:sp>
        <p:nvSpPr>
          <p:cNvPr id="41" name="Text 39"/>
          <p:cNvSpPr/>
          <p:nvPr/>
        </p:nvSpPr>
        <p:spPr>
          <a:xfrm>
            <a:off x="962072" y="5735046"/>
            <a:ext cx="10811448" cy="241597"/>
          </a:xfrm>
          <a:prstGeom prst="rect">
            <a:avLst/>
          </a:prstGeom>
          <a:noFill/>
        </p:spPr>
        <p:txBody>
          <a:bodyPr wrap="square" lIns="0" tIns="0" rIns="0" bIns="0" rtlCol="0" anchor="ctr"/>
          <a:lstStyle/>
          <a:p>
            <a:pPr>
              <a:lnSpc>
                <a:spcPct val="130000"/>
              </a:lnSpc>
            </a:pPr>
            <a:r>
              <a:rPr lang="en-US" sz="1225" b="1" dirty="0">
                <a:solidFill>
                  <a:srgbClr val="E8E8E8"/>
                </a:solidFill>
                <a:latin typeface="Hedvig Letters Sans" pitchFamily="34" charset="0"/>
                <a:ea typeface="Hedvig Letters Sans" pitchFamily="34" charset="-122"/>
                <a:cs typeface="Hedvig Letters Sans" pitchFamily="34" charset="-120"/>
              </a:rPr>
              <a:t>Visual Pattern Recognition</a:t>
            </a:r>
            <a:endParaRPr lang="en-US" sz="1600" dirty="0"/>
          </a:p>
        </p:txBody>
      </p:sp>
      <p:sp>
        <p:nvSpPr>
          <p:cNvPr id="42" name="Text 40"/>
          <p:cNvSpPr/>
          <p:nvPr/>
        </p:nvSpPr>
        <p:spPr>
          <a:xfrm>
            <a:off x="962072" y="6045670"/>
            <a:ext cx="10802820" cy="448679"/>
          </a:xfrm>
          <a:prstGeom prst="rect">
            <a:avLst/>
          </a:prstGeom>
          <a:noFill/>
        </p:spPr>
        <p:txBody>
          <a:bodyPr wrap="square" lIns="0" tIns="0" rIns="0" bIns="0" rtlCol="0" anchor="ctr"/>
          <a:lstStyle/>
          <a:p>
            <a:pPr>
              <a:lnSpc>
                <a:spcPct val="140000"/>
              </a:lnSpc>
            </a:pPr>
            <a:r>
              <a:rPr lang="en-US" sz="108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Both visualizations show a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steep initial decline in reuse frequency</a:t>
            </a:r>
            <a:r>
              <a:rPr lang="en-US" sz="108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that collapses into a </a:t>
            </a:r>
            <a:r>
              <a:rPr lang="en-US" sz="108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nearly flat, low-to-zero-reuse line</a:t>
            </a:r>
            <a:r>
              <a:rPr lang="en-US" sz="108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for the vast majority of resources—a graphical representation of the missing long tail.</a:t>
            </a:r>
            <a:endParaRPr lang="en-US" sz="1600" dirty="0"/>
          </a:p>
        </p:txBody>
      </p:sp>
      <p:pic>
        <p:nvPicPr>
          <p:cNvPr id="43" name="Picture 42"/>
          <p:cNvPicPr>
            <a:picLocks noChangeAspect="1"/>
          </p:cNvPicPr>
          <p:nvPr/>
        </p:nvPicPr>
        <p:blipFill>
          <a:blip r:embed="rId3"/>
          <a:stretch>
            <a:fillRect/>
          </a:stretch>
        </p:blipFill>
        <p:spPr>
          <a:xfrm>
            <a:off x="2337435" y="1069975"/>
            <a:ext cx="3659505" cy="2086610"/>
          </a:xfrm>
          <a:prstGeom prst="rect">
            <a:avLst/>
          </a:prstGeom>
        </p:spPr>
      </p:pic>
      <p:pic>
        <p:nvPicPr>
          <p:cNvPr id="44" name="Picture 43"/>
          <p:cNvPicPr>
            <a:picLocks noChangeAspect="1"/>
          </p:cNvPicPr>
          <p:nvPr/>
        </p:nvPicPr>
        <p:blipFill>
          <a:blip r:embed="rId4"/>
          <a:stretch>
            <a:fillRect/>
          </a:stretch>
        </p:blipFill>
        <p:spPr>
          <a:xfrm>
            <a:off x="9077325" y="1069975"/>
            <a:ext cx="2921635" cy="22834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hapter4_barriers.png"/>
          <p:cNvPicPr>
            <a:picLocks noChangeAspect="1"/>
          </p:cNvPicPr>
          <p:nvPr/>
        </p:nvPicPr>
        <p:blipFill>
          <a:blip r:embed="rId3">
            <a:alphaModFix amt="5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8000"/>
                </a:srgbClr>
              </a:gs>
              <a:gs pos="50000">
                <a:srgbClr val="1A1D24">
                  <a:alpha val="90000"/>
                </a:srgbClr>
              </a:gs>
              <a:gs pos="100000">
                <a:srgbClr val="1A1D24">
                  <a:alpha val="70000"/>
                </a:srgbClr>
              </a:gs>
            </a:gsLst>
            <a:lin ang="0" scaled="1"/>
          </a:gradFill>
        </p:spPr>
        <p:txBody>
          <a:bodyPr/>
          <a:lstStyle/>
          <a:p>
            <a:endParaRPr lang="en-US"/>
          </a:p>
        </p:txBody>
      </p:sp>
      <p:sp>
        <p:nvSpPr>
          <p:cNvPr id="4" name="Shape 1"/>
          <p:cNvSpPr/>
          <p:nvPr/>
        </p:nvSpPr>
        <p:spPr>
          <a:xfrm>
            <a:off x="390525" y="1431131"/>
            <a:ext cx="2047875" cy="552450"/>
          </a:xfrm>
          <a:custGeom>
            <a:avLst/>
            <a:gdLst/>
            <a:ahLst/>
            <a:cxnLst/>
            <a:rect l="l" t="t" r="r" b="b"/>
            <a:pathLst>
              <a:path w="2047875" h="552450">
                <a:moveTo>
                  <a:pt x="76199" y="0"/>
                </a:moveTo>
                <a:lnTo>
                  <a:pt x="1971676" y="0"/>
                </a:lnTo>
                <a:cubicBezTo>
                  <a:pt x="2013759" y="0"/>
                  <a:pt x="2047875" y="34116"/>
                  <a:pt x="2047875" y="76199"/>
                </a:cubicBezTo>
                <a:lnTo>
                  <a:pt x="2047875" y="476251"/>
                </a:lnTo>
                <a:cubicBezTo>
                  <a:pt x="2047875" y="518334"/>
                  <a:pt x="2013759" y="552450"/>
                  <a:pt x="1971676" y="552450"/>
                </a:cubicBezTo>
                <a:lnTo>
                  <a:pt x="76199" y="552450"/>
                </a:lnTo>
                <a:cubicBezTo>
                  <a:pt x="34116" y="552450"/>
                  <a:pt x="0" y="518334"/>
                  <a:pt x="0" y="476251"/>
                </a:cubicBezTo>
                <a:lnTo>
                  <a:pt x="0" y="76199"/>
                </a:lnTo>
                <a:cubicBezTo>
                  <a:pt x="0" y="34116"/>
                  <a:pt x="34116" y="0"/>
                  <a:pt x="76199"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5" name="Text 2"/>
          <p:cNvSpPr/>
          <p:nvPr/>
        </p:nvSpPr>
        <p:spPr>
          <a:xfrm>
            <a:off x="590550" y="1574006"/>
            <a:ext cx="1765697" cy="260350"/>
          </a:xfrm>
          <a:prstGeom prst="rect">
            <a:avLst/>
          </a:prstGeom>
          <a:noFill/>
        </p:spPr>
        <p:txBody>
          <a:bodyPr wrap="square" lIns="0" tIns="0" rIns="0" bIns="0" rtlCol="0" anchor="ctr"/>
          <a:lstStyle/>
          <a:p>
            <a:pPr>
              <a:lnSpc>
                <a:spcPct val="110000"/>
              </a:lnSpc>
            </a:pPr>
            <a:r>
              <a:rPr lang="en-US" sz="1800" b="1" kern="0" spc="18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CHAPTER 04</a:t>
            </a:r>
            <a:endParaRPr lang="en-US" sz="1600" dirty="0"/>
          </a:p>
        </p:txBody>
      </p:sp>
      <p:sp>
        <p:nvSpPr>
          <p:cNvPr id="6" name="Text 3"/>
          <p:cNvSpPr/>
          <p:nvPr/>
        </p:nvSpPr>
        <p:spPr>
          <a:xfrm>
            <a:off x="381000" y="2221706"/>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Barriers to</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Ontology Reuse</a:t>
            </a:r>
            <a:endParaRPr lang="en-US" sz="1600" dirty="0"/>
          </a:p>
        </p:txBody>
      </p:sp>
      <p:sp>
        <p:nvSpPr>
          <p:cNvPr id="7" name="Shape 4"/>
          <p:cNvSpPr/>
          <p:nvPr/>
        </p:nvSpPr>
        <p:spPr>
          <a:xfrm>
            <a:off x="381000" y="4164806"/>
            <a:ext cx="1828800" cy="38100"/>
          </a:xfrm>
          <a:custGeom>
            <a:avLst/>
            <a:gdLst/>
            <a:ahLst/>
            <a:cxnLst/>
            <a:rect l="l" t="t" r="r" b="b"/>
            <a:pathLst>
              <a:path w="1828800" h="38100">
                <a:moveTo>
                  <a:pt x="0" y="0"/>
                </a:moveTo>
                <a:lnTo>
                  <a:pt x="1828800" y="0"/>
                </a:lnTo>
                <a:lnTo>
                  <a:pt x="18288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4507706"/>
            <a:ext cx="7458075" cy="933450"/>
          </a:xfrm>
          <a:prstGeom prst="rect">
            <a:avLst/>
          </a:prstGeom>
          <a:noFill/>
        </p:spPr>
        <p:txBody>
          <a:bodyPr wrap="square" lIns="0" tIns="0" rIns="0" bIns="0" rtlCol="0" anchor="ctr"/>
          <a:lstStyle/>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Understanding Socio-Technical</a:t>
            </a:r>
            <a:endParaRPr lang="en-US" sz="1600" dirty="0"/>
          </a:p>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Obstacles</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kern="0" spc="12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ECONOMIC BARRIER</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Cost of Ad-hoc Use: A Self-Reinforcing Cycle</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D8A252"/>
          </a:solidFill>
        </p:spPr>
        <p:txBody>
          <a:bodyPr/>
          <a:lstStyle/>
          <a:p>
            <a:endParaRPr lang="en-US"/>
          </a:p>
        </p:txBody>
      </p:sp>
      <p:sp>
        <p:nvSpPr>
          <p:cNvPr id="5" name="Shape 3"/>
          <p:cNvSpPr/>
          <p:nvPr/>
        </p:nvSpPr>
        <p:spPr>
          <a:xfrm>
            <a:off x="400050" y="1409700"/>
            <a:ext cx="5581650" cy="2543175"/>
          </a:xfrm>
          <a:custGeom>
            <a:avLst/>
            <a:gdLst/>
            <a:ahLst/>
            <a:cxnLst/>
            <a:rect l="l" t="t" r="r" b="b"/>
            <a:pathLst>
              <a:path w="5581650" h="2543175">
                <a:moveTo>
                  <a:pt x="38100" y="0"/>
                </a:moveTo>
                <a:lnTo>
                  <a:pt x="5505456" y="0"/>
                </a:lnTo>
                <a:cubicBezTo>
                  <a:pt x="5547537" y="0"/>
                  <a:pt x="5581650" y="34113"/>
                  <a:pt x="5581650" y="76194"/>
                </a:cubicBezTo>
                <a:lnTo>
                  <a:pt x="5581650" y="2466981"/>
                </a:lnTo>
                <a:cubicBezTo>
                  <a:pt x="5581650" y="2509062"/>
                  <a:pt x="5547537" y="2543175"/>
                  <a:pt x="5505456" y="2543175"/>
                </a:cubicBezTo>
                <a:lnTo>
                  <a:pt x="38100" y="2543175"/>
                </a:lnTo>
                <a:cubicBezTo>
                  <a:pt x="17072" y="2543175"/>
                  <a:pt x="0" y="2526103"/>
                  <a:pt x="0" y="2505075"/>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6" name="Shape 4"/>
          <p:cNvSpPr/>
          <p:nvPr/>
        </p:nvSpPr>
        <p:spPr>
          <a:xfrm>
            <a:off x="400050" y="1409700"/>
            <a:ext cx="38100" cy="2543175"/>
          </a:xfrm>
          <a:custGeom>
            <a:avLst/>
            <a:gdLst/>
            <a:ahLst/>
            <a:cxnLst/>
            <a:rect l="l" t="t" r="r" b="b"/>
            <a:pathLst>
              <a:path w="38100" h="2543175">
                <a:moveTo>
                  <a:pt x="38100" y="0"/>
                </a:moveTo>
                <a:lnTo>
                  <a:pt x="38100" y="0"/>
                </a:lnTo>
                <a:lnTo>
                  <a:pt x="38100" y="2543175"/>
                </a:lnTo>
                <a:lnTo>
                  <a:pt x="38100" y="2543175"/>
                </a:lnTo>
                <a:cubicBezTo>
                  <a:pt x="17072" y="2543175"/>
                  <a:pt x="0" y="2526103"/>
                  <a:pt x="0" y="2505075"/>
                </a:cubicBezTo>
                <a:lnTo>
                  <a:pt x="0" y="38100"/>
                </a:lnTo>
                <a:cubicBezTo>
                  <a:pt x="0" y="17072"/>
                  <a:pt x="17072" y="0"/>
                  <a:pt x="38100" y="0"/>
                </a:cubicBezTo>
                <a:close/>
              </a:path>
            </a:pathLst>
          </a:custGeom>
          <a:solidFill>
            <a:srgbClr val="4A6D8C"/>
          </a:solidFill>
        </p:spPr>
        <p:txBody>
          <a:bodyPr/>
          <a:lstStyle/>
          <a:p>
            <a:endParaRPr lang="en-US"/>
          </a:p>
        </p:txBody>
      </p:sp>
      <p:sp>
        <p:nvSpPr>
          <p:cNvPr id="7" name="Shape 5"/>
          <p:cNvSpPr/>
          <p:nvPr/>
        </p:nvSpPr>
        <p:spPr>
          <a:xfrm>
            <a:off x="669131" y="1638300"/>
            <a:ext cx="119063" cy="190500"/>
          </a:xfrm>
          <a:custGeom>
            <a:avLst/>
            <a:gdLst/>
            <a:ahLst/>
            <a:cxnLst/>
            <a:rect l="l" t="t" r="r" b="b"/>
            <a:pathLst>
              <a:path w="119063" h="190500">
                <a:moveTo>
                  <a:pt x="50602" y="8930"/>
                </a:moveTo>
                <a:cubicBezTo>
                  <a:pt x="50602" y="3981"/>
                  <a:pt x="54583" y="0"/>
                  <a:pt x="59531" y="0"/>
                </a:cubicBezTo>
                <a:cubicBezTo>
                  <a:pt x="64480" y="0"/>
                  <a:pt x="68461" y="3981"/>
                  <a:pt x="68461" y="8930"/>
                </a:cubicBezTo>
                <a:lnTo>
                  <a:pt x="68461" y="23812"/>
                </a:lnTo>
                <a:lnTo>
                  <a:pt x="89297" y="23812"/>
                </a:lnTo>
                <a:cubicBezTo>
                  <a:pt x="95883" y="23812"/>
                  <a:pt x="101203" y="29133"/>
                  <a:pt x="101203" y="35719"/>
                </a:cubicBezTo>
                <a:cubicBezTo>
                  <a:pt x="101203" y="42304"/>
                  <a:pt x="95883" y="47625"/>
                  <a:pt x="89297" y="47625"/>
                </a:cubicBezTo>
                <a:lnTo>
                  <a:pt x="46546" y="47625"/>
                </a:lnTo>
                <a:cubicBezTo>
                  <a:pt x="37281" y="47625"/>
                  <a:pt x="29766" y="55141"/>
                  <a:pt x="29766" y="64405"/>
                </a:cubicBezTo>
                <a:cubicBezTo>
                  <a:pt x="29766" y="72777"/>
                  <a:pt x="35905" y="79846"/>
                  <a:pt x="44165" y="81037"/>
                </a:cubicBezTo>
                <a:lnTo>
                  <a:pt x="78246" y="85911"/>
                </a:lnTo>
                <a:cubicBezTo>
                  <a:pt x="98264" y="88776"/>
                  <a:pt x="113109" y="105891"/>
                  <a:pt x="113109" y="126095"/>
                </a:cubicBezTo>
                <a:cubicBezTo>
                  <a:pt x="113109" y="148530"/>
                  <a:pt x="94915" y="166688"/>
                  <a:pt x="72517" y="166688"/>
                </a:cubicBezTo>
                <a:lnTo>
                  <a:pt x="68461" y="166688"/>
                </a:lnTo>
                <a:lnTo>
                  <a:pt x="68461" y="181570"/>
                </a:lnTo>
                <a:cubicBezTo>
                  <a:pt x="68461" y="186519"/>
                  <a:pt x="64480" y="190500"/>
                  <a:pt x="59531" y="190500"/>
                </a:cubicBezTo>
                <a:cubicBezTo>
                  <a:pt x="54583" y="190500"/>
                  <a:pt x="50602" y="186519"/>
                  <a:pt x="50602" y="181570"/>
                </a:cubicBezTo>
                <a:lnTo>
                  <a:pt x="50602" y="166688"/>
                </a:lnTo>
                <a:lnTo>
                  <a:pt x="23812" y="166688"/>
                </a:lnTo>
                <a:cubicBezTo>
                  <a:pt x="17227" y="166688"/>
                  <a:pt x="11906" y="161367"/>
                  <a:pt x="11906" y="154781"/>
                </a:cubicBezTo>
                <a:cubicBezTo>
                  <a:pt x="11906" y="148196"/>
                  <a:pt x="17227" y="142875"/>
                  <a:pt x="23812" y="142875"/>
                </a:cubicBezTo>
                <a:lnTo>
                  <a:pt x="72517" y="142875"/>
                </a:lnTo>
                <a:cubicBezTo>
                  <a:pt x="81781" y="142875"/>
                  <a:pt x="89297" y="135359"/>
                  <a:pt x="89297" y="126095"/>
                </a:cubicBezTo>
                <a:cubicBezTo>
                  <a:pt x="89297" y="117723"/>
                  <a:pt x="83158" y="110654"/>
                  <a:pt x="74898" y="109463"/>
                </a:cubicBezTo>
                <a:lnTo>
                  <a:pt x="40816" y="104589"/>
                </a:lnTo>
                <a:cubicBezTo>
                  <a:pt x="20799" y="101761"/>
                  <a:pt x="5953" y="84609"/>
                  <a:pt x="5953" y="64405"/>
                </a:cubicBezTo>
                <a:cubicBezTo>
                  <a:pt x="5953" y="42007"/>
                  <a:pt x="24147" y="23812"/>
                  <a:pt x="46546" y="23812"/>
                </a:cubicBezTo>
                <a:lnTo>
                  <a:pt x="50602" y="23812"/>
                </a:lnTo>
                <a:lnTo>
                  <a:pt x="50602" y="8930"/>
                </a:lnTo>
                <a:close/>
              </a:path>
            </a:pathLst>
          </a:custGeom>
          <a:solidFill>
            <a:srgbClr val="D8A252"/>
          </a:solidFill>
        </p:spPr>
        <p:txBody>
          <a:bodyPr/>
          <a:lstStyle/>
          <a:p>
            <a:endParaRPr lang="en-US"/>
          </a:p>
        </p:txBody>
      </p:sp>
      <p:sp>
        <p:nvSpPr>
          <p:cNvPr id="8" name="Text 6"/>
          <p:cNvSpPr/>
          <p:nvPr/>
        </p:nvSpPr>
        <p:spPr>
          <a:xfrm>
            <a:off x="847725" y="1600200"/>
            <a:ext cx="503872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Defining the Cost of Ad-hoc Use</a:t>
            </a:r>
            <a:endParaRPr lang="en-US" sz="1600" dirty="0"/>
          </a:p>
        </p:txBody>
      </p:sp>
      <p:sp>
        <p:nvSpPr>
          <p:cNvPr id="9" name="Text 7"/>
          <p:cNvSpPr/>
          <p:nvPr/>
        </p:nvSpPr>
        <p:spPr>
          <a:xfrm>
            <a:off x="609600" y="1981200"/>
            <a:ext cx="5257800" cy="24765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Developing a new, </a:t>
            </a:r>
            <a:r>
              <a:rPr lang="en-US" sz="1200"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project-specific ontology </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(i.e., ad-hoc use) is often:</a:t>
            </a:r>
            <a:endParaRPr lang="en-US" sz="1600" dirty="0"/>
          </a:p>
        </p:txBody>
      </p:sp>
      <p:sp>
        <p:nvSpPr>
          <p:cNvPr id="10" name="Shape 8"/>
          <p:cNvSpPr/>
          <p:nvPr/>
        </p:nvSpPr>
        <p:spPr>
          <a:xfrm>
            <a:off x="612775" y="2346325"/>
            <a:ext cx="2530475" cy="806450"/>
          </a:xfrm>
          <a:custGeom>
            <a:avLst/>
            <a:gdLst/>
            <a:ahLst/>
            <a:cxnLst/>
            <a:rect l="l" t="t" r="r" b="b"/>
            <a:pathLst>
              <a:path w="2530475" h="806450">
                <a:moveTo>
                  <a:pt x="76201" y="0"/>
                </a:moveTo>
                <a:lnTo>
                  <a:pt x="2454274" y="0"/>
                </a:lnTo>
                <a:cubicBezTo>
                  <a:pt x="2496330" y="0"/>
                  <a:pt x="2530475" y="34145"/>
                  <a:pt x="2530475" y="76201"/>
                </a:cubicBezTo>
                <a:lnTo>
                  <a:pt x="2530475" y="730249"/>
                </a:lnTo>
                <a:cubicBezTo>
                  <a:pt x="2530475" y="772305"/>
                  <a:pt x="2496330" y="806450"/>
                  <a:pt x="2454274" y="806450"/>
                </a:cubicBezTo>
                <a:lnTo>
                  <a:pt x="76201" y="806450"/>
                </a:lnTo>
                <a:cubicBezTo>
                  <a:pt x="34145" y="806450"/>
                  <a:pt x="0" y="772305"/>
                  <a:pt x="0" y="730249"/>
                </a:cubicBezTo>
                <a:lnTo>
                  <a:pt x="0" y="76201"/>
                </a:lnTo>
                <a:cubicBezTo>
                  <a:pt x="0" y="34145"/>
                  <a:pt x="34145" y="0"/>
                  <a:pt x="76201"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11" name="Text 9"/>
          <p:cNvSpPr/>
          <p:nvPr/>
        </p:nvSpPr>
        <p:spPr>
          <a:xfrm>
            <a:off x="658813" y="2463803"/>
            <a:ext cx="2438400" cy="342900"/>
          </a:xfrm>
          <a:prstGeom prst="rect">
            <a:avLst/>
          </a:prstGeom>
          <a:noFill/>
        </p:spPr>
        <p:txBody>
          <a:bodyPr wrap="square" lIns="0" tIns="0" rIns="0" bIns="0" rtlCol="0" anchor="ctr"/>
          <a:lstStyle/>
          <a:p>
            <a:pPr algn="ctr">
              <a:lnSpc>
                <a:spcPct val="100000"/>
              </a:lnSpc>
            </a:pPr>
            <a:r>
              <a:rPr lang="en-US" sz="225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Cheaper</a:t>
            </a:r>
            <a:endParaRPr lang="en-US" sz="1600" dirty="0"/>
          </a:p>
        </p:txBody>
      </p:sp>
      <p:sp>
        <p:nvSpPr>
          <p:cNvPr id="12" name="Text 10"/>
          <p:cNvSpPr/>
          <p:nvPr/>
        </p:nvSpPr>
        <p:spPr>
          <a:xfrm>
            <a:off x="696913" y="2844803"/>
            <a:ext cx="2362200" cy="190500"/>
          </a:xfrm>
          <a:prstGeom prst="rect">
            <a:avLst/>
          </a:prstGeom>
          <a:noFill/>
        </p:spPr>
        <p:txBody>
          <a:bodyPr wrap="square" lIns="0" tIns="0" rIns="0" bIns="0" rtlCol="0" anchor="ctr"/>
          <a:lstStyle/>
          <a:p>
            <a:pPr algn="ct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than discovering existing ones</a:t>
            </a:r>
            <a:endParaRPr lang="en-US" sz="1600" dirty="0"/>
          </a:p>
        </p:txBody>
      </p:sp>
      <p:sp>
        <p:nvSpPr>
          <p:cNvPr id="13" name="Shape 11"/>
          <p:cNvSpPr/>
          <p:nvPr/>
        </p:nvSpPr>
        <p:spPr>
          <a:xfrm>
            <a:off x="3260725" y="2346325"/>
            <a:ext cx="2530475" cy="806450"/>
          </a:xfrm>
          <a:custGeom>
            <a:avLst/>
            <a:gdLst/>
            <a:ahLst/>
            <a:cxnLst/>
            <a:rect l="l" t="t" r="r" b="b"/>
            <a:pathLst>
              <a:path w="2530475" h="806450">
                <a:moveTo>
                  <a:pt x="76201" y="0"/>
                </a:moveTo>
                <a:lnTo>
                  <a:pt x="2454274" y="0"/>
                </a:lnTo>
                <a:cubicBezTo>
                  <a:pt x="2496330" y="0"/>
                  <a:pt x="2530475" y="34145"/>
                  <a:pt x="2530475" y="76201"/>
                </a:cubicBezTo>
                <a:lnTo>
                  <a:pt x="2530475" y="730249"/>
                </a:lnTo>
                <a:cubicBezTo>
                  <a:pt x="2530475" y="772305"/>
                  <a:pt x="2496330" y="806450"/>
                  <a:pt x="2454274" y="806450"/>
                </a:cubicBezTo>
                <a:lnTo>
                  <a:pt x="76201" y="806450"/>
                </a:lnTo>
                <a:cubicBezTo>
                  <a:pt x="34145" y="806450"/>
                  <a:pt x="0" y="772305"/>
                  <a:pt x="0" y="730249"/>
                </a:cubicBezTo>
                <a:lnTo>
                  <a:pt x="0" y="76201"/>
                </a:lnTo>
                <a:cubicBezTo>
                  <a:pt x="0" y="34145"/>
                  <a:pt x="34145" y="0"/>
                  <a:pt x="76201"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14" name="Text 12"/>
          <p:cNvSpPr/>
          <p:nvPr/>
        </p:nvSpPr>
        <p:spPr>
          <a:xfrm>
            <a:off x="3306763" y="2463803"/>
            <a:ext cx="2438400" cy="342900"/>
          </a:xfrm>
          <a:prstGeom prst="rect">
            <a:avLst/>
          </a:prstGeom>
          <a:noFill/>
        </p:spPr>
        <p:txBody>
          <a:bodyPr wrap="square" lIns="0" tIns="0" rIns="0" bIns="0" rtlCol="0" anchor="ctr"/>
          <a:lstStyle/>
          <a:p>
            <a:pPr algn="ctr">
              <a:lnSpc>
                <a:spcPct val="100000"/>
              </a:lnSpc>
            </a:pPr>
            <a:r>
              <a:rPr lang="en-US" sz="225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Faster</a:t>
            </a:r>
            <a:endParaRPr lang="en-US" sz="1600" dirty="0"/>
          </a:p>
        </p:txBody>
      </p:sp>
      <p:sp>
        <p:nvSpPr>
          <p:cNvPr id="15" name="Text 13"/>
          <p:cNvSpPr/>
          <p:nvPr/>
        </p:nvSpPr>
        <p:spPr>
          <a:xfrm>
            <a:off x="3344863" y="2844803"/>
            <a:ext cx="2362200" cy="190500"/>
          </a:xfrm>
          <a:prstGeom prst="rect">
            <a:avLst/>
          </a:prstGeom>
          <a:noFill/>
        </p:spPr>
        <p:txBody>
          <a:bodyPr wrap="square" lIns="0" tIns="0" rIns="0" bIns="0" rtlCol="0" anchor="ctr"/>
          <a:lstStyle/>
          <a:p>
            <a:pPr algn="ct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than integration efforts</a:t>
            </a:r>
            <a:endParaRPr lang="en-US" sz="1600" dirty="0"/>
          </a:p>
        </p:txBody>
      </p:sp>
      <p:sp>
        <p:nvSpPr>
          <p:cNvPr id="16" name="Text 14"/>
          <p:cNvSpPr/>
          <p:nvPr/>
        </p:nvSpPr>
        <p:spPr>
          <a:xfrm>
            <a:off x="609600" y="3270256"/>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is true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in spite of</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increased redundancy and fragmentation of the overall ecosystem.</a:t>
            </a:r>
            <a:endParaRPr lang="en-US" sz="1600" dirty="0"/>
          </a:p>
        </p:txBody>
      </p:sp>
      <p:sp>
        <p:nvSpPr>
          <p:cNvPr id="17" name="Shape 15"/>
          <p:cNvSpPr/>
          <p:nvPr/>
        </p:nvSpPr>
        <p:spPr>
          <a:xfrm>
            <a:off x="400050" y="4108456"/>
            <a:ext cx="5581650" cy="2733675"/>
          </a:xfrm>
          <a:custGeom>
            <a:avLst/>
            <a:gdLst/>
            <a:ahLst/>
            <a:cxnLst/>
            <a:rect l="l" t="t" r="r" b="b"/>
            <a:pathLst>
              <a:path w="5581650" h="2733675">
                <a:moveTo>
                  <a:pt x="38100" y="0"/>
                </a:moveTo>
                <a:lnTo>
                  <a:pt x="5505462" y="0"/>
                </a:lnTo>
                <a:cubicBezTo>
                  <a:pt x="5547540" y="0"/>
                  <a:pt x="5581650" y="34110"/>
                  <a:pt x="5581650" y="76188"/>
                </a:cubicBezTo>
                <a:lnTo>
                  <a:pt x="5581650" y="2657487"/>
                </a:lnTo>
                <a:cubicBezTo>
                  <a:pt x="5581650" y="2699565"/>
                  <a:pt x="5547540" y="2733675"/>
                  <a:pt x="5505462" y="2733675"/>
                </a:cubicBezTo>
                <a:lnTo>
                  <a:pt x="38100" y="2733675"/>
                </a:lnTo>
                <a:cubicBezTo>
                  <a:pt x="17072" y="2733675"/>
                  <a:pt x="0" y="2716603"/>
                  <a:pt x="0" y="2695575"/>
                </a:cubicBezTo>
                <a:lnTo>
                  <a:pt x="0" y="38100"/>
                </a:lnTo>
                <a:cubicBezTo>
                  <a:pt x="0" y="17072"/>
                  <a:pt x="17072" y="0"/>
                  <a:pt x="38100" y="0"/>
                </a:cubicBezTo>
                <a:close/>
              </a:path>
            </a:pathLst>
          </a:custGeom>
          <a:solidFill>
            <a:srgbClr val="82181A">
              <a:alpha val="20000"/>
            </a:srgbClr>
          </a:solidFill>
        </p:spPr>
        <p:txBody>
          <a:bodyPr/>
          <a:lstStyle/>
          <a:p>
            <a:endParaRPr lang="en-US"/>
          </a:p>
        </p:txBody>
      </p:sp>
      <p:sp>
        <p:nvSpPr>
          <p:cNvPr id="18" name="Shape 16"/>
          <p:cNvSpPr/>
          <p:nvPr/>
        </p:nvSpPr>
        <p:spPr>
          <a:xfrm>
            <a:off x="400050" y="4108456"/>
            <a:ext cx="38100" cy="2733675"/>
          </a:xfrm>
          <a:custGeom>
            <a:avLst/>
            <a:gdLst/>
            <a:ahLst/>
            <a:cxnLst/>
            <a:rect l="l" t="t" r="r" b="b"/>
            <a:pathLst>
              <a:path w="38100" h="2733675">
                <a:moveTo>
                  <a:pt x="38100" y="0"/>
                </a:moveTo>
                <a:lnTo>
                  <a:pt x="38100" y="0"/>
                </a:lnTo>
                <a:lnTo>
                  <a:pt x="38100" y="2733675"/>
                </a:lnTo>
                <a:lnTo>
                  <a:pt x="38100" y="2733675"/>
                </a:lnTo>
                <a:cubicBezTo>
                  <a:pt x="17072" y="2733675"/>
                  <a:pt x="0" y="2716603"/>
                  <a:pt x="0" y="2695575"/>
                </a:cubicBezTo>
                <a:lnTo>
                  <a:pt x="0" y="38100"/>
                </a:lnTo>
                <a:cubicBezTo>
                  <a:pt x="0" y="17072"/>
                  <a:pt x="17072" y="0"/>
                  <a:pt x="38100" y="0"/>
                </a:cubicBezTo>
                <a:close/>
              </a:path>
            </a:pathLst>
          </a:custGeom>
          <a:solidFill>
            <a:srgbClr val="FB2C36">
              <a:alpha val="50196"/>
            </a:srgbClr>
          </a:solidFill>
        </p:spPr>
        <p:txBody>
          <a:bodyPr/>
          <a:lstStyle/>
          <a:p>
            <a:endParaRPr lang="en-US"/>
          </a:p>
        </p:txBody>
      </p:sp>
      <p:sp>
        <p:nvSpPr>
          <p:cNvPr id="19" name="Shape 17"/>
          <p:cNvSpPr/>
          <p:nvPr/>
        </p:nvSpPr>
        <p:spPr>
          <a:xfrm>
            <a:off x="633413" y="4540253"/>
            <a:ext cx="190500" cy="190500"/>
          </a:xfrm>
          <a:custGeom>
            <a:avLst/>
            <a:gdLst/>
            <a:ahLst/>
            <a:cxnLst/>
            <a:rect l="l" t="t" r="r" b="b"/>
            <a:pathLst>
              <a:path w="190500" h="190500">
                <a:moveTo>
                  <a:pt x="178631" y="71438"/>
                </a:moveTo>
                <a:lnTo>
                  <a:pt x="181570" y="71438"/>
                </a:lnTo>
                <a:cubicBezTo>
                  <a:pt x="186519" y="71438"/>
                  <a:pt x="190500" y="67456"/>
                  <a:pt x="190500" y="62508"/>
                </a:cubicBezTo>
                <a:lnTo>
                  <a:pt x="190500" y="8930"/>
                </a:lnTo>
                <a:cubicBezTo>
                  <a:pt x="190500" y="5321"/>
                  <a:pt x="188342" y="2046"/>
                  <a:pt x="184993" y="670"/>
                </a:cubicBezTo>
                <a:cubicBezTo>
                  <a:pt x="181645" y="-707"/>
                  <a:pt x="177812" y="74"/>
                  <a:pt x="175245" y="2604"/>
                </a:cubicBezTo>
                <a:lnTo>
                  <a:pt x="156009" y="21878"/>
                </a:lnTo>
                <a:cubicBezTo>
                  <a:pt x="139526" y="8223"/>
                  <a:pt x="118318" y="0"/>
                  <a:pt x="95250" y="0"/>
                </a:cubicBezTo>
                <a:cubicBezTo>
                  <a:pt x="47253" y="0"/>
                  <a:pt x="7553" y="35496"/>
                  <a:pt x="967" y="81669"/>
                </a:cubicBezTo>
                <a:cubicBezTo>
                  <a:pt x="37" y="88181"/>
                  <a:pt x="4539" y="94208"/>
                  <a:pt x="11050" y="95138"/>
                </a:cubicBezTo>
                <a:cubicBezTo>
                  <a:pt x="17562" y="96069"/>
                  <a:pt x="23589" y="91529"/>
                  <a:pt x="24519" y="85055"/>
                </a:cubicBezTo>
                <a:cubicBezTo>
                  <a:pt x="29468" y="50416"/>
                  <a:pt x="59271" y="23812"/>
                  <a:pt x="95250" y="23812"/>
                </a:cubicBezTo>
                <a:cubicBezTo>
                  <a:pt x="111770" y="23812"/>
                  <a:pt x="126950" y="29394"/>
                  <a:pt x="139043" y="38807"/>
                </a:cubicBezTo>
                <a:lnTo>
                  <a:pt x="121667" y="56183"/>
                </a:lnTo>
                <a:cubicBezTo>
                  <a:pt x="119100" y="58750"/>
                  <a:pt x="118356" y="62582"/>
                  <a:pt x="119732" y="65931"/>
                </a:cubicBezTo>
                <a:cubicBezTo>
                  <a:pt x="121109" y="69279"/>
                  <a:pt x="124383" y="71438"/>
                  <a:pt x="127992" y="71438"/>
                </a:cubicBezTo>
                <a:lnTo>
                  <a:pt x="178631" y="71438"/>
                </a:lnTo>
                <a:close/>
                <a:moveTo>
                  <a:pt x="189570" y="108831"/>
                </a:moveTo>
                <a:cubicBezTo>
                  <a:pt x="190500" y="102319"/>
                  <a:pt x="185961" y="96292"/>
                  <a:pt x="179487" y="95362"/>
                </a:cubicBezTo>
                <a:cubicBezTo>
                  <a:pt x="173013" y="94431"/>
                  <a:pt x="166948" y="98971"/>
                  <a:pt x="166018" y="105445"/>
                </a:cubicBezTo>
                <a:cubicBezTo>
                  <a:pt x="161069" y="140047"/>
                  <a:pt x="131266" y="166650"/>
                  <a:pt x="95287" y="166650"/>
                </a:cubicBezTo>
                <a:cubicBezTo>
                  <a:pt x="78767" y="166650"/>
                  <a:pt x="63587" y="161069"/>
                  <a:pt x="51495" y="151656"/>
                </a:cubicBezTo>
                <a:lnTo>
                  <a:pt x="68833" y="134317"/>
                </a:lnTo>
                <a:cubicBezTo>
                  <a:pt x="71400" y="131750"/>
                  <a:pt x="72144" y="127918"/>
                  <a:pt x="70768" y="124569"/>
                </a:cubicBezTo>
                <a:cubicBezTo>
                  <a:pt x="69391" y="121221"/>
                  <a:pt x="66117" y="119063"/>
                  <a:pt x="62508" y="119063"/>
                </a:cubicBezTo>
                <a:lnTo>
                  <a:pt x="8930" y="119063"/>
                </a:lnTo>
                <a:cubicBezTo>
                  <a:pt x="3981" y="119063"/>
                  <a:pt x="0" y="123044"/>
                  <a:pt x="0" y="127992"/>
                </a:cubicBezTo>
                <a:lnTo>
                  <a:pt x="0" y="181570"/>
                </a:lnTo>
                <a:cubicBezTo>
                  <a:pt x="0" y="185179"/>
                  <a:pt x="2158" y="188454"/>
                  <a:pt x="5507" y="189830"/>
                </a:cubicBezTo>
                <a:cubicBezTo>
                  <a:pt x="8855" y="191207"/>
                  <a:pt x="12688" y="190426"/>
                  <a:pt x="15255" y="187896"/>
                </a:cubicBezTo>
                <a:lnTo>
                  <a:pt x="34528" y="168622"/>
                </a:lnTo>
                <a:cubicBezTo>
                  <a:pt x="50974" y="182277"/>
                  <a:pt x="72182" y="190500"/>
                  <a:pt x="95250" y="190500"/>
                </a:cubicBezTo>
                <a:cubicBezTo>
                  <a:pt x="143247" y="190500"/>
                  <a:pt x="182947" y="155004"/>
                  <a:pt x="189533" y="108831"/>
                </a:cubicBezTo>
                <a:close/>
              </a:path>
            </a:pathLst>
          </a:custGeom>
          <a:solidFill>
            <a:srgbClr val="FF6467"/>
          </a:solidFill>
        </p:spPr>
        <p:txBody>
          <a:bodyPr/>
          <a:lstStyle/>
          <a:p>
            <a:endParaRPr lang="en-US"/>
          </a:p>
        </p:txBody>
      </p:sp>
      <p:sp>
        <p:nvSpPr>
          <p:cNvPr id="20" name="Text 18"/>
          <p:cNvSpPr/>
          <p:nvPr/>
        </p:nvSpPr>
        <p:spPr>
          <a:xfrm>
            <a:off x="847725" y="4502153"/>
            <a:ext cx="5038725" cy="266700"/>
          </a:xfrm>
          <a:prstGeom prst="rect">
            <a:avLst/>
          </a:prstGeom>
          <a:noFill/>
        </p:spPr>
        <p:txBody>
          <a:bodyPr wrap="square" lIns="0" tIns="0" rIns="0" bIns="0" rtlCol="0" anchor="ctr"/>
          <a:lstStyle/>
          <a:p>
            <a:pPr>
              <a:lnSpc>
                <a:spcPct val="120000"/>
              </a:lnSpc>
            </a:pPr>
            <a:r>
              <a:rPr lang="en-US" sz="1500" b="1" dirty="0">
                <a:solidFill>
                  <a:srgbClr val="FF6467"/>
                </a:solidFill>
                <a:latin typeface="Hedvig Letters Sans" pitchFamily="34" charset="0"/>
                <a:ea typeface="Hedvig Letters Sans" pitchFamily="34" charset="-122"/>
                <a:cs typeface="Hedvig Letters Sans" pitchFamily="34" charset="-120"/>
              </a:rPr>
              <a:t>The Self-Reinforcing Cycle</a:t>
            </a:r>
            <a:endParaRPr lang="en-US" sz="1600" dirty="0"/>
          </a:p>
        </p:txBody>
      </p:sp>
      <p:sp>
        <p:nvSpPr>
          <p:cNvPr id="21" name="Shape 19"/>
          <p:cNvSpPr/>
          <p:nvPr/>
        </p:nvSpPr>
        <p:spPr>
          <a:xfrm>
            <a:off x="609600" y="4883153"/>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FB2C36">
              <a:alpha val="30196"/>
            </a:srgbClr>
          </a:solidFill>
        </p:spPr>
        <p:txBody>
          <a:bodyPr/>
          <a:lstStyle/>
          <a:p>
            <a:endParaRPr lang="en-US"/>
          </a:p>
        </p:txBody>
      </p:sp>
      <p:sp>
        <p:nvSpPr>
          <p:cNvPr id="22" name="Text 20"/>
          <p:cNvSpPr/>
          <p:nvPr/>
        </p:nvSpPr>
        <p:spPr>
          <a:xfrm>
            <a:off x="571500" y="4883153"/>
            <a:ext cx="381000" cy="304800"/>
          </a:xfrm>
          <a:prstGeom prst="rect">
            <a:avLst/>
          </a:prstGeom>
          <a:noFill/>
        </p:spPr>
        <p:txBody>
          <a:bodyPr wrap="square" lIns="0" tIns="0" rIns="0" bIns="0" rtlCol="0" anchor="ctr"/>
          <a:lstStyle/>
          <a:p>
            <a:pPr algn="ctr">
              <a:lnSpc>
                <a:spcPct val="130000"/>
              </a:lnSpc>
            </a:pPr>
            <a:r>
              <a:rPr lang="en-US" sz="120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1</a:t>
            </a:r>
            <a:endParaRPr lang="en-US" sz="1600" dirty="0"/>
          </a:p>
        </p:txBody>
      </p:sp>
      <p:sp>
        <p:nvSpPr>
          <p:cNvPr id="23" name="Text 21"/>
          <p:cNvSpPr/>
          <p:nvPr/>
        </p:nvSpPr>
        <p:spPr>
          <a:xfrm>
            <a:off x="1028700" y="4883153"/>
            <a:ext cx="308610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Ontologies designed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without reuse in mind</a:t>
            </a:r>
            <a:endParaRPr lang="en-US" sz="1600" dirty="0"/>
          </a:p>
        </p:txBody>
      </p:sp>
      <p:sp>
        <p:nvSpPr>
          <p:cNvPr id="24" name="Shape 22"/>
          <p:cNvSpPr/>
          <p:nvPr/>
        </p:nvSpPr>
        <p:spPr>
          <a:xfrm>
            <a:off x="609600" y="5302253"/>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FB2C36">
              <a:alpha val="30196"/>
            </a:srgbClr>
          </a:solidFill>
        </p:spPr>
        <p:txBody>
          <a:bodyPr/>
          <a:lstStyle/>
          <a:p>
            <a:endParaRPr lang="en-US"/>
          </a:p>
        </p:txBody>
      </p:sp>
      <p:sp>
        <p:nvSpPr>
          <p:cNvPr id="25" name="Text 23"/>
          <p:cNvSpPr/>
          <p:nvPr/>
        </p:nvSpPr>
        <p:spPr>
          <a:xfrm>
            <a:off x="571500" y="5302253"/>
            <a:ext cx="381000" cy="304800"/>
          </a:xfrm>
          <a:prstGeom prst="rect">
            <a:avLst/>
          </a:prstGeom>
          <a:noFill/>
        </p:spPr>
        <p:txBody>
          <a:bodyPr wrap="square" lIns="0" tIns="0" rIns="0" bIns="0" rtlCol="0" anchor="ctr"/>
          <a:lstStyle/>
          <a:p>
            <a:pPr algn="ctr">
              <a:lnSpc>
                <a:spcPct val="130000"/>
              </a:lnSpc>
            </a:pPr>
            <a:r>
              <a:rPr lang="en-US" sz="120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2</a:t>
            </a:r>
            <a:endParaRPr lang="en-US" sz="1600" dirty="0"/>
          </a:p>
        </p:txBody>
      </p:sp>
      <p:sp>
        <p:nvSpPr>
          <p:cNvPr id="26" name="Text 24"/>
          <p:cNvSpPr/>
          <p:nvPr/>
        </p:nvSpPr>
        <p:spPr>
          <a:xfrm>
            <a:off x="1028700" y="5302253"/>
            <a:ext cx="285750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High cost of adapting them in later cycles</a:t>
            </a:r>
            <a:endParaRPr lang="en-US" sz="1600" dirty="0"/>
          </a:p>
        </p:txBody>
      </p:sp>
      <p:sp>
        <p:nvSpPr>
          <p:cNvPr id="27" name="Shape 25"/>
          <p:cNvSpPr/>
          <p:nvPr/>
        </p:nvSpPr>
        <p:spPr>
          <a:xfrm>
            <a:off x="609600" y="5721353"/>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FB2C36">
              <a:alpha val="30196"/>
            </a:srgbClr>
          </a:solidFill>
        </p:spPr>
        <p:txBody>
          <a:bodyPr/>
          <a:lstStyle/>
          <a:p>
            <a:endParaRPr lang="en-US"/>
          </a:p>
        </p:txBody>
      </p:sp>
      <p:sp>
        <p:nvSpPr>
          <p:cNvPr id="28" name="Text 26"/>
          <p:cNvSpPr/>
          <p:nvPr/>
        </p:nvSpPr>
        <p:spPr>
          <a:xfrm>
            <a:off x="571500" y="5721353"/>
            <a:ext cx="381000" cy="304800"/>
          </a:xfrm>
          <a:prstGeom prst="rect">
            <a:avLst/>
          </a:prstGeom>
          <a:noFill/>
        </p:spPr>
        <p:txBody>
          <a:bodyPr wrap="square" lIns="0" tIns="0" rIns="0" bIns="0" rtlCol="0" anchor="ctr"/>
          <a:lstStyle/>
          <a:p>
            <a:pPr algn="ctr">
              <a:lnSpc>
                <a:spcPct val="130000"/>
              </a:lnSpc>
            </a:pPr>
            <a:r>
              <a:rPr lang="en-US" sz="120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3</a:t>
            </a:r>
            <a:endParaRPr lang="en-US" sz="1600" dirty="0"/>
          </a:p>
        </p:txBody>
      </p:sp>
      <p:sp>
        <p:nvSpPr>
          <p:cNvPr id="29" name="Text 27"/>
          <p:cNvSpPr/>
          <p:nvPr/>
        </p:nvSpPr>
        <p:spPr>
          <a:xfrm>
            <a:off x="1028700" y="5721353"/>
            <a:ext cx="280035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Incentivizes ad-hoc use instead of reuse</a:t>
            </a:r>
            <a:endParaRPr lang="en-US" sz="1600" dirty="0"/>
          </a:p>
        </p:txBody>
      </p:sp>
      <p:sp>
        <p:nvSpPr>
          <p:cNvPr id="30" name="Shape 28"/>
          <p:cNvSpPr/>
          <p:nvPr/>
        </p:nvSpPr>
        <p:spPr>
          <a:xfrm>
            <a:off x="609600" y="6140453"/>
            <a:ext cx="304800" cy="304800"/>
          </a:xfrm>
          <a:custGeom>
            <a:avLst/>
            <a:gdLst/>
            <a:ahLst/>
            <a:cxnLst/>
            <a:rect l="l" t="t" r="r" b="b"/>
            <a:pathLst>
              <a:path w="304800" h="304800">
                <a:moveTo>
                  <a:pt x="152400" y="0"/>
                </a:moveTo>
                <a:lnTo>
                  <a:pt x="152400" y="0"/>
                </a:lnTo>
                <a:cubicBezTo>
                  <a:pt x="236512" y="0"/>
                  <a:pt x="304800" y="68288"/>
                  <a:pt x="304800" y="152400"/>
                </a:cubicBezTo>
                <a:lnTo>
                  <a:pt x="304800" y="152400"/>
                </a:lnTo>
                <a:cubicBezTo>
                  <a:pt x="304800" y="236512"/>
                  <a:pt x="236512" y="304800"/>
                  <a:pt x="152400" y="304800"/>
                </a:cubicBezTo>
                <a:lnTo>
                  <a:pt x="152400" y="304800"/>
                </a:lnTo>
                <a:cubicBezTo>
                  <a:pt x="68288" y="304800"/>
                  <a:pt x="0" y="236512"/>
                  <a:pt x="0" y="152400"/>
                </a:cubicBezTo>
                <a:lnTo>
                  <a:pt x="0" y="152400"/>
                </a:lnTo>
                <a:cubicBezTo>
                  <a:pt x="0" y="68288"/>
                  <a:pt x="68288" y="0"/>
                  <a:pt x="152400" y="0"/>
                </a:cubicBezTo>
                <a:close/>
              </a:path>
            </a:pathLst>
          </a:custGeom>
          <a:solidFill>
            <a:srgbClr val="FB2C36">
              <a:alpha val="30196"/>
            </a:srgbClr>
          </a:solidFill>
        </p:spPr>
        <p:txBody>
          <a:bodyPr/>
          <a:lstStyle/>
          <a:p>
            <a:endParaRPr lang="en-US"/>
          </a:p>
        </p:txBody>
      </p:sp>
      <p:sp>
        <p:nvSpPr>
          <p:cNvPr id="31" name="Text 29"/>
          <p:cNvSpPr/>
          <p:nvPr/>
        </p:nvSpPr>
        <p:spPr>
          <a:xfrm>
            <a:off x="571500" y="6140453"/>
            <a:ext cx="381000" cy="304800"/>
          </a:xfrm>
          <a:prstGeom prst="rect">
            <a:avLst/>
          </a:prstGeom>
          <a:noFill/>
        </p:spPr>
        <p:txBody>
          <a:bodyPr wrap="square" lIns="0" tIns="0" rIns="0" bIns="0" rtlCol="0" anchor="ctr"/>
          <a:lstStyle/>
          <a:p>
            <a:pPr algn="ctr">
              <a:lnSpc>
                <a:spcPct val="130000"/>
              </a:lnSpc>
            </a:pPr>
            <a:r>
              <a:rPr lang="en-US" sz="120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4</a:t>
            </a:r>
            <a:endParaRPr lang="en-US" sz="1600" dirty="0"/>
          </a:p>
        </p:txBody>
      </p:sp>
      <p:sp>
        <p:nvSpPr>
          <p:cNvPr id="32" name="Text 30"/>
          <p:cNvSpPr/>
          <p:nvPr/>
        </p:nvSpPr>
        <p:spPr>
          <a:xfrm>
            <a:off x="1028700" y="6140453"/>
            <a:ext cx="318135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Cycle repeats, reinforcing the missing long tail</a:t>
            </a:r>
            <a:endParaRPr lang="en-US" sz="1600" dirty="0"/>
          </a:p>
        </p:txBody>
      </p:sp>
      <p:sp>
        <p:nvSpPr>
          <p:cNvPr id="33" name="Shape 31"/>
          <p:cNvSpPr/>
          <p:nvPr/>
        </p:nvSpPr>
        <p:spPr>
          <a:xfrm>
            <a:off x="6229350" y="1409700"/>
            <a:ext cx="5581650" cy="3048000"/>
          </a:xfrm>
          <a:custGeom>
            <a:avLst/>
            <a:gdLst/>
            <a:ahLst/>
            <a:cxnLst/>
            <a:rect l="l" t="t" r="r" b="b"/>
            <a:pathLst>
              <a:path w="5581650" h="3048000">
                <a:moveTo>
                  <a:pt x="38100" y="0"/>
                </a:moveTo>
                <a:lnTo>
                  <a:pt x="5505450" y="0"/>
                </a:lnTo>
                <a:cubicBezTo>
                  <a:pt x="5547506" y="0"/>
                  <a:pt x="5581650" y="34144"/>
                  <a:pt x="5581650" y="76200"/>
                </a:cubicBezTo>
                <a:lnTo>
                  <a:pt x="5581650" y="2971800"/>
                </a:lnTo>
                <a:cubicBezTo>
                  <a:pt x="5581650" y="3013856"/>
                  <a:pt x="5547506" y="3048000"/>
                  <a:pt x="5505450" y="3048000"/>
                </a:cubicBezTo>
                <a:lnTo>
                  <a:pt x="38100" y="3048000"/>
                </a:lnTo>
                <a:cubicBezTo>
                  <a:pt x="17072" y="3048000"/>
                  <a:pt x="0" y="3030928"/>
                  <a:pt x="0" y="3009900"/>
                </a:cubicBezTo>
                <a:lnTo>
                  <a:pt x="0" y="38100"/>
                </a:lnTo>
                <a:cubicBezTo>
                  <a:pt x="0" y="17072"/>
                  <a:pt x="17072" y="0"/>
                  <a:pt x="38100" y="0"/>
                </a:cubicBezTo>
                <a:close/>
              </a:path>
            </a:pathLst>
          </a:custGeom>
          <a:solidFill>
            <a:srgbClr val="D8A252">
              <a:alpha val="14902"/>
            </a:srgbClr>
          </a:solidFill>
        </p:spPr>
        <p:txBody>
          <a:bodyPr/>
          <a:lstStyle/>
          <a:p>
            <a:endParaRPr lang="en-US"/>
          </a:p>
        </p:txBody>
      </p:sp>
      <p:sp>
        <p:nvSpPr>
          <p:cNvPr id="34" name="Shape 32"/>
          <p:cNvSpPr/>
          <p:nvPr/>
        </p:nvSpPr>
        <p:spPr>
          <a:xfrm>
            <a:off x="6229350" y="1409700"/>
            <a:ext cx="38100" cy="3048000"/>
          </a:xfrm>
          <a:custGeom>
            <a:avLst/>
            <a:gdLst/>
            <a:ahLst/>
            <a:cxnLst/>
            <a:rect l="l" t="t" r="r" b="b"/>
            <a:pathLst>
              <a:path w="38100" h="3048000">
                <a:moveTo>
                  <a:pt x="38100" y="0"/>
                </a:moveTo>
                <a:lnTo>
                  <a:pt x="38100" y="0"/>
                </a:lnTo>
                <a:lnTo>
                  <a:pt x="38100" y="3048000"/>
                </a:lnTo>
                <a:lnTo>
                  <a:pt x="38100" y="3048000"/>
                </a:lnTo>
                <a:cubicBezTo>
                  <a:pt x="17072" y="3048000"/>
                  <a:pt x="0" y="3030928"/>
                  <a:pt x="0" y="3009900"/>
                </a:cubicBezTo>
                <a:lnTo>
                  <a:pt x="0" y="38100"/>
                </a:lnTo>
                <a:cubicBezTo>
                  <a:pt x="0" y="17072"/>
                  <a:pt x="17072" y="0"/>
                  <a:pt x="38100" y="0"/>
                </a:cubicBezTo>
                <a:close/>
              </a:path>
            </a:pathLst>
          </a:custGeom>
          <a:solidFill>
            <a:srgbClr val="D8A252"/>
          </a:solidFill>
        </p:spPr>
        <p:txBody>
          <a:bodyPr/>
          <a:lstStyle/>
          <a:p>
            <a:endParaRPr lang="en-US"/>
          </a:p>
        </p:txBody>
      </p:sp>
      <p:sp>
        <p:nvSpPr>
          <p:cNvPr id="35" name="Shape 33"/>
          <p:cNvSpPr/>
          <p:nvPr/>
        </p:nvSpPr>
        <p:spPr>
          <a:xfrm>
            <a:off x="6462713" y="1638300"/>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95250" y="50602"/>
                </a:moveTo>
                <a:cubicBezTo>
                  <a:pt x="100199" y="50602"/>
                  <a:pt x="104180" y="54583"/>
                  <a:pt x="104180" y="59531"/>
                </a:cubicBezTo>
                <a:lnTo>
                  <a:pt x="104180" y="101203"/>
                </a:lnTo>
                <a:cubicBezTo>
                  <a:pt x="104180" y="106152"/>
                  <a:pt x="100199" y="110133"/>
                  <a:pt x="95250" y="110133"/>
                </a:cubicBezTo>
                <a:cubicBezTo>
                  <a:pt x="90301" y="110133"/>
                  <a:pt x="86320" y="106152"/>
                  <a:pt x="86320" y="101203"/>
                </a:cubicBezTo>
                <a:lnTo>
                  <a:pt x="86320" y="59531"/>
                </a:lnTo>
                <a:cubicBezTo>
                  <a:pt x="86320" y="54583"/>
                  <a:pt x="90301" y="50602"/>
                  <a:pt x="95250" y="50602"/>
                </a:cubicBezTo>
                <a:close/>
                <a:moveTo>
                  <a:pt x="85316" y="130969"/>
                </a:moveTo>
                <a:cubicBezTo>
                  <a:pt x="85090" y="127281"/>
                  <a:pt x="86929" y="123773"/>
                  <a:pt x="90090" y="121861"/>
                </a:cubicBezTo>
                <a:cubicBezTo>
                  <a:pt x="93251" y="119949"/>
                  <a:pt x="97212" y="119949"/>
                  <a:pt x="100373" y="121861"/>
                </a:cubicBezTo>
                <a:cubicBezTo>
                  <a:pt x="103534" y="123773"/>
                  <a:pt x="105373" y="127281"/>
                  <a:pt x="105147" y="130969"/>
                </a:cubicBezTo>
                <a:cubicBezTo>
                  <a:pt x="105373" y="134656"/>
                  <a:pt x="103534" y="138165"/>
                  <a:pt x="100373" y="140077"/>
                </a:cubicBezTo>
                <a:cubicBezTo>
                  <a:pt x="97212" y="141989"/>
                  <a:pt x="93251" y="141989"/>
                  <a:pt x="90090" y="140077"/>
                </a:cubicBezTo>
                <a:cubicBezTo>
                  <a:pt x="86929" y="138165"/>
                  <a:pt x="85090" y="134656"/>
                  <a:pt x="85316" y="130969"/>
                </a:cubicBezTo>
                <a:close/>
              </a:path>
            </a:pathLst>
          </a:custGeom>
          <a:solidFill>
            <a:srgbClr val="D8A252"/>
          </a:solidFill>
        </p:spPr>
        <p:txBody>
          <a:bodyPr/>
          <a:lstStyle/>
          <a:p>
            <a:endParaRPr lang="en-US"/>
          </a:p>
        </p:txBody>
      </p:sp>
      <p:sp>
        <p:nvSpPr>
          <p:cNvPr id="36" name="Text 34"/>
          <p:cNvSpPr/>
          <p:nvPr/>
        </p:nvSpPr>
        <p:spPr>
          <a:xfrm>
            <a:off x="6677025" y="1600200"/>
            <a:ext cx="503872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Long-Term Consequences</a:t>
            </a:r>
            <a:endParaRPr lang="en-US" sz="1600" dirty="0"/>
          </a:p>
        </p:txBody>
      </p:sp>
      <p:sp>
        <p:nvSpPr>
          <p:cNvPr id="37" name="Shape 35"/>
          <p:cNvSpPr/>
          <p:nvPr/>
        </p:nvSpPr>
        <p:spPr>
          <a:xfrm>
            <a:off x="6438900" y="1981200"/>
            <a:ext cx="5181600" cy="685800"/>
          </a:xfrm>
          <a:custGeom>
            <a:avLst/>
            <a:gdLst/>
            <a:ahLst/>
            <a:cxnLst/>
            <a:rect l="l" t="t" r="r" b="b"/>
            <a:pathLst>
              <a:path w="5181600" h="685800">
                <a:moveTo>
                  <a:pt x="76199" y="0"/>
                </a:moveTo>
                <a:lnTo>
                  <a:pt x="5105401" y="0"/>
                </a:lnTo>
                <a:cubicBezTo>
                  <a:pt x="5147484" y="0"/>
                  <a:pt x="5181600" y="34116"/>
                  <a:pt x="5181600" y="76199"/>
                </a:cubicBezTo>
                <a:lnTo>
                  <a:pt x="5181600" y="609601"/>
                </a:lnTo>
                <a:cubicBezTo>
                  <a:pt x="5181600" y="651684"/>
                  <a:pt x="5147484" y="685800"/>
                  <a:pt x="5105401" y="685800"/>
                </a:cubicBezTo>
                <a:lnTo>
                  <a:pt x="76199" y="685800"/>
                </a:lnTo>
                <a:cubicBezTo>
                  <a:pt x="34116" y="685800"/>
                  <a:pt x="0" y="651684"/>
                  <a:pt x="0" y="609601"/>
                </a:cubicBezTo>
                <a:lnTo>
                  <a:pt x="0" y="76199"/>
                </a:lnTo>
                <a:cubicBezTo>
                  <a:pt x="0" y="34144"/>
                  <a:pt x="34144" y="0"/>
                  <a:pt x="76199" y="0"/>
                </a:cubicBezTo>
                <a:close/>
              </a:path>
            </a:pathLst>
          </a:custGeom>
          <a:solidFill>
            <a:srgbClr val="1A1D24">
              <a:alpha val="60000"/>
            </a:srgbClr>
          </a:solidFill>
        </p:spPr>
        <p:txBody>
          <a:bodyPr/>
          <a:lstStyle/>
          <a:p>
            <a:endParaRPr lang="en-US"/>
          </a:p>
        </p:txBody>
      </p:sp>
      <p:sp>
        <p:nvSpPr>
          <p:cNvPr id="38" name="Shape 36"/>
          <p:cNvSpPr/>
          <p:nvPr/>
        </p:nvSpPr>
        <p:spPr>
          <a:xfrm>
            <a:off x="6572250" y="21336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FF6467"/>
          </a:solidFill>
        </p:spPr>
        <p:txBody>
          <a:bodyPr/>
          <a:lstStyle/>
          <a:p>
            <a:endParaRPr lang="en-US"/>
          </a:p>
        </p:txBody>
      </p:sp>
      <p:sp>
        <p:nvSpPr>
          <p:cNvPr id="39" name="Text 37"/>
          <p:cNvSpPr/>
          <p:nvPr/>
        </p:nvSpPr>
        <p:spPr>
          <a:xfrm>
            <a:off x="6819900" y="2095500"/>
            <a:ext cx="1695450" cy="228600"/>
          </a:xfrm>
          <a:prstGeom prst="rect">
            <a:avLst/>
          </a:prstGeom>
          <a:noFill/>
        </p:spPr>
        <p:txBody>
          <a:bodyPr wrap="square" lIns="0" tIns="0" rIns="0" bIns="0" rtlCol="0" anchor="ctr"/>
          <a:lstStyle/>
          <a:p>
            <a:pPr>
              <a:lnSpc>
                <a:spcPct val="130000"/>
              </a:lnSpc>
            </a:pP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Incompatible Datasets</a:t>
            </a:r>
            <a:endParaRPr lang="en-US" sz="1600" dirty="0"/>
          </a:p>
        </p:txBody>
      </p:sp>
      <p:sp>
        <p:nvSpPr>
          <p:cNvPr id="40" name="Text 38"/>
          <p:cNvSpPr/>
          <p:nvPr/>
        </p:nvSpPr>
        <p:spPr>
          <a:xfrm>
            <a:off x="6553200" y="2362200"/>
            <a:ext cx="5019675" cy="1905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Each project uses its own ontology, creating data silos</a:t>
            </a:r>
            <a:endParaRPr lang="en-US" sz="1600" dirty="0"/>
          </a:p>
        </p:txBody>
      </p:sp>
      <p:sp>
        <p:nvSpPr>
          <p:cNvPr id="41" name="Shape 39"/>
          <p:cNvSpPr/>
          <p:nvPr/>
        </p:nvSpPr>
        <p:spPr>
          <a:xfrm>
            <a:off x="6438900" y="2781300"/>
            <a:ext cx="5181600" cy="685800"/>
          </a:xfrm>
          <a:custGeom>
            <a:avLst/>
            <a:gdLst/>
            <a:ahLst/>
            <a:cxnLst/>
            <a:rect l="l" t="t" r="r" b="b"/>
            <a:pathLst>
              <a:path w="5181600" h="685800">
                <a:moveTo>
                  <a:pt x="76199" y="0"/>
                </a:moveTo>
                <a:lnTo>
                  <a:pt x="5105401" y="0"/>
                </a:lnTo>
                <a:cubicBezTo>
                  <a:pt x="5147484" y="0"/>
                  <a:pt x="5181600" y="34116"/>
                  <a:pt x="5181600" y="76199"/>
                </a:cubicBezTo>
                <a:lnTo>
                  <a:pt x="5181600" y="609601"/>
                </a:lnTo>
                <a:cubicBezTo>
                  <a:pt x="5181600" y="651684"/>
                  <a:pt x="5147484" y="685800"/>
                  <a:pt x="5105401" y="685800"/>
                </a:cubicBezTo>
                <a:lnTo>
                  <a:pt x="76199" y="685800"/>
                </a:lnTo>
                <a:cubicBezTo>
                  <a:pt x="34116" y="685800"/>
                  <a:pt x="0" y="651684"/>
                  <a:pt x="0" y="609601"/>
                </a:cubicBezTo>
                <a:lnTo>
                  <a:pt x="0" y="76199"/>
                </a:lnTo>
                <a:cubicBezTo>
                  <a:pt x="0" y="34144"/>
                  <a:pt x="34144" y="0"/>
                  <a:pt x="76199" y="0"/>
                </a:cubicBezTo>
                <a:close/>
              </a:path>
            </a:pathLst>
          </a:custGeom>
          <a:solidFill>
            <a:srgbClr val="1A1D24">
              <a:alpha val="60000"/>
            </a:srgbClr>
          </a:solidFill>
        </p:spPr>
        <p:txBody>
          <a:bodyPr/>
          <a:lstStyle/>
          <a:p>
            <a:endParaRPr lang="en-US"/>
          </a:p>
        </p:txBody>
      </p:sp>
      <p:sp>
        <p:nvSpPr>
          <p:cNvPr id="42" name="Shape 40"/>
          <p:cNvSpPr/>
          <p:nvPr/>
        </p:nvSpPr>
        <p:spPr>
          <a:xfrm>
            <a:off x="6572250" y="29337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FF6467"/>
          </a:solidFill>
        </p:spPr>
        <p:txBody>
          <a:bodyPr/>
          <a:lstStyle/>
          <a:p>
            <a:endParaRPr lang="en-US"/>
          </a:p>
        </p:txBody>
      </p:sp>
      <p:sp>
        <p:nvSpPr>
          <p:cNvPr id="43" name="Text 41"/>
          <p:cNvSpPr/>
          <p:nvPr/>
        </p:nvSpPr>
        <p:spPr>
          <a:xfrm>
            <a:off x="6819900" y="2895600"/>
            <a:ext cx="1390650" cy="228600"/>
          </a:xfrm>
          <a:prstGeom prst="rect">
            <a:avLst/>
          </a:prstGeom>
          <a:noFill/>
        </p:spPr>
        <p:txBody>
          <a:bodyPr wrap="square" lIns="0" tIns="0" rIns="0" bIns="0" rtlCol="0" anchor="ctr"/>
          <a:lstStyle/>
          <a:p>
            <a:pPr>
              <a:lnSpc>
                <a:spcPct val="130000"/>
              </a:lnSpc>
            </a:pP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Duplicated Efforts</a:t>
            </a:r>
            <a:endParaRPr lang="en-US" sz="1600" dirty="0"/>
          </a:p>
        </p:txBody>
      </p:sp>
      <p:sp>
        <p:nvSpPr>
          <p:cNvPr id="44" name="Text 42"/>
          <p:cNvSpPr/>
          <p:nvPr/>
        </p:nvSpPr>
        <p:spPr>
          <a:xfrm>
            <a:off x="6553200" y="3162300"/>
            <a:ext cx="5019675" cy="1905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Same concepts modeled repeatedly across domains</a:t>
            </a:r>
            <a:endParaRPr lang="en-US" sz="1600" dirty="0"/>
          </a:p>
        </p:txBody>
      </p:sp>
      <p:sp>
        <p:nvSpPr>
          <p:cNvPr id="45" name="Shape 43"/>
          <p:cNvSpPr/>
          <p:nvPr/>
        </p:nvSpPr>
        <p:spPr>
          <a:xfrm>
            <a:off x="6438900" y="3581400"/>
            <a:ext cx="5181600" cy="685800"/>
          </a:xfrm>
          <a:custGeom>
            <a:avLst/>
            <a:gdLst/>
            <a:ahLst/>
            <a:cxnLst/>
            <a:rect l="l" t="t" r="r" b="b"/>
            <a:pathLst>
              <a:path w="5181600" h="685800">
                <a:moveTo>
                  <a:pt x="76199" y="0"/>
                </a:moveTo>
                <a:lnTo>
                  <a:pt x="5105401" y="0"/>
                </a:lnTo>
                <a:cubicBezTo>
                  <a:pt x="5147484" y="0"/>
                  <a:pt x="5181600" y="34116"/>
                  <a:pt x="5181600" y="76199"/>
                </a:cubicBezTo>
                <a:lnTo>
                  <a:pt x="5181600" y="609601"/>
                </a:lnTo>
                <a:cubicBezTo>
                  <a:pt x="5181600" y="651684"/>
                  <a:pt x="5147484" y="685800"/>
                  <a:pt x="5105401" y="685800"/>
                </a:cubicBezTo>
                <a:lnTo>
                  <a:pt x="76199" y="685800"/>
                </a:lnTo>
                <a:cubicBezTo>
                  <a:pt x="34116" y="685800"/>
                  <a:pt x="0" y="651684"/>
                  <a:pt x="0" y="609601"/>
                </a:cubicBezTo>
                <a:lnTo>
                  <a:pt x="0" y="76199"/>
                </a:lnTo>
                <a:cubicBezTo>
                  <a:pt x="0" y="34144"/>
                  <a:pt x="34144" y="0"/>
                  <a:pt x="76199" y="0"/>
                </a:cubicBezTo>
                <a:close/>
              </a:path>
            </a:pathLst>
          </a:custGeom>
          <a:solidFill>
            <a:srgbClr val="1A1D24">
              <a:alpha val="60000"/>
            </a:srgbClr>
          </a:solidFill>
        </p:spPr>
        <p:txBody>
          <a:bodyPr/>
          <a:lstStyle/>
          <a:p>
            <a:endParaRPr lang="en-US"/>
          </a:p>
        </p:txBody>
      </p:sp>
      <p:sp>
        <p:nvSpPr>
          <p:cNvPr id="46" name="Shape 44"/>
          <p:cNvSpPr/>
          <p:nvPr/>
        </p:nvSpPr>
        <p:spPr>
          <a:xfrm>
            <a:off x="6572250" y="37338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FF6467"/>
          </a:solidFill>
        </p:spPr>
        <p:txBody>
          <a:bodyPr/>
          <a:lstStyle/>
          <a:p>
            <a:endParaRPr lang="en-US"/>
          </a:p>
        </p:txBody>
      </p:sp>
      <p:sp>
        <p:nvSpPr>
          <p:cNvPr id="47" name="Text 45"/>
          <p:cNvSpPr/>
          <p:nvPr/>
        </p:nvSpPr>
        <p:spPr>
          <a:xfrm>
            <a:off x="6819900" y="3695700"/>
            <a:ext cx="1733550" cy="228600"/>
          </a:xfrm>
          <a:prstGeom prst="rect">
            <a:avLst/>
          </a:prstGeom>
          <a:noFill/>
        </p:spPr>
        <p:txBody>
          <a:bodyPr wrap="square" lIns="0" tIns="0" rIns="0" bIns="0" rtlCol="0" anchor="ctr"/>
          <a:lstStyle/>
          <a:p>
            <a:pPr>
              <a:lnSpc>
                <a:spcPct val="130000"/>
              </a:lnSpc>
            </a:pP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Missed Interoperability</a:t>
            </a:r>
            <a:endParaRPr lang="en-US" sz="1600" dirty="0"/>
          </a:p>
        </p:txBody>
      </p:sp>
      <p:sp>
        <p:nvSpPr>
          <p:cNvPr id="48" name="Text 46"/>
          <p:cNvSpPr/>
          <p:nvPr/>
        </p:nvSpPr>
        <p:spPr>
          <a:xfrm>
            <a:off x="6553200" y="3962400"/>
            <a:ext cx="5019675" cy="1905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Opportunities for cross-domain integration lost</a:t>
            </a:r>
            <a:endParaRPr lang="en-US" sz="1600" dirty="0"/>
          </a:p>
        </p:txBody>
      </p:sp>
      <p:sp>
        <p:nvSpPr>
          <p:cNvPr id="49" name="Shape 47"/>
          <p:cNvSpPr/>
          <p:nvPr/>
        </p:nvSpPr>
        <p:spPr>
          <a:xfrm>
            <a:off x="6229350" y="4610100"/>
            <a:ext cx="5581650" cy="2228850"/>
          </a:xfrm>
          <a:custGeom>
            <a:avLst/>
            <a:gdLst/>
            <a:ahLst/>
            <a:cxnLst/>
            <a:rect l="l" t="t" r="r" b="b"/>
            <a:pathLst>
              <a:path w="5581650" h="2228850">
                <a:moveTo>
                  <a:pt x="38100" y="0"/>
                </a:moveTo>
                <a:lnTo>
                  <a:pt x="5505446" y="0"/>
                </a:lnTo>
                <a:cubicBezTo>
                  <a:pt x="5547532" y="0"/>
                  <a:pt x="5581650" y="34118"/>
                  <a:pt x="5581650" y="76204"/>
                </a:cubicBezTo>
                <a:lnTo>
                  <a:pt x="5581650" y="2152646"/>
                </a:lnTo>
                <a:cubicBezTo>
                  <a:pt x="5581650" y="2194732"/>
                  <a:pt x="5547532" y="2228850"/>
                  <a:pt x="5505446" y="2228850"/>
                </a:cubicBezTo>
                <a:lnTo>
                  <a:pt x="38100" y="2228850"/>
                </a:lnTo>
                <a:cubicBezTo>
                  <a:pt x="17072" y="2228850"/>
                  <a:pt x="0" y="2211778"/>
                  <a:pt x="0" y="21907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50" name="Shape 48"/>
          <p:cNvSpPr/>
          <p:nvPr/>
        </p:nvSpPr>
        <p:spPr>
          <a:xfrm>
            <a:off x="6229350" y="4610100"/>
            <a:ext cx="38100" cy="2228850"/>
          </a:xfrm>
          <a:custGeom>
            <a:avLst/>
            <a:gdLst/>
            <a:ahLst/>
            <a:cxnLst/>
            <a:rect l="l" t="t" r="r" b="b"/>
            <a:pathLst>
              <a:path w="38100" h="2228850">
                <a:moveTo>
                  <a:pt x="38100" y="0"/>
                </a:moveTo>
                <a:lnTo>
                  <a:pt x="38100" y="0"/>
                </a:lnTo>
                <a:lnTo>
                  <a:pt x="38100" y="2228850"/>
                </a:lnTo>
                <a:lnTo>
                  <a:pt x="38100" y="2228850"/>
                </a:lnTo>
                <a:cubicBezTo>
                  <a:pt x="17072" y="2228850"/>
                  <a:pt x="0" y="2211778"/>
                  <a:pt x="0" y="2190750"/>
                </a:cubicBezTo>
                <a:lnTo>
                  <a:pt x="0" y="38100"/>
                </a:lnTo>
                <a:cubicBezTo>
                  <a:pt x="0" y="17072"/>
                  <a:pt x="17072" y="0"/>
                  <a:pt x="38100" y="0"/>
                </a:cubicBezTo>
                <a:close/>
              </a:path>
            </a:pathLst>
          </a:custGeom>
          <a:solidFill>
            <a:srgbClr val="4A6D8C"/>
          </a:solidFill>
        </p:spPr>
        <p:txBody>
          <a:bodyPr/>
          <a:lstStyle/>
          <a:p>
            <a:endParaRPr lang="en-US"/>
          </a:p>
        </p:txBody>
      </p:sp>
      <p:sp>
        <p:nvSpPr>
          <p:cNvPr id="51" name="Text 49"/>
          <p:cNvSpPr/>
          <p:nvPr/>
        </p:nvSpPr>
        <p:spPr>
          <a:xfrm>
            <a:off x="6438900" y="4800600"/>
            <a:ext cx="5267325" cy="266700"/>
          </a:xfrm>
          <a:prstGeom prst="rect">
            <a:avLst/>
          </a:prstGeom>
          <a:noFill/>
        </p:spPr>
        <p:txBody>
          <a:bodyPr wrap="square" lIns="0" tIns="0" rIns="0" bIns="0" rtlCol="0" anchor="ctr"/>
          <a:lstStyle/>
          <a:p>
            <a:pPr>
              <a:lnSpc>
                <a:spcPct val="130000"/>
              </a:lnSpc>
            </a:pPr>
            <a:r>
              <a:rPr lang="en-US" sz="1350" b="1" dirty="0">
                <a:solidFill>
                  <a:srgbClr val="E8E8E8"/>
                </a:solidFill>
                <a:latin typeface="Hedvig Letters Sans" pitchFamily="34" charset="0"/>
                <a:ea typeface="Hedvig Letters Sans" pitchFamily="34" charset="-122"/>
                <a:cs typeface="Hedvig Letters Sans" pitchFamily="34" charset="-120"/>
              </a:rPr>
              <a:t>Multi-contextual Integration Challenge</a:t>
            </a:r>
            <a:endParaRPr lang="en-US" sz="1600" dirty="0"/>
          </a:p>
        </p:txBody>
      </p:sp>
      <p:sp>
        <p:nvSpPr>
          <p:cNvPr id="52" name="Text 50"/>
          <p:cNvSpPr/>
          <p:nvPr/>
        </p:nvSpPr>
        <p:spPr>
          <a:xfrm>
            <a:off x="6438900" y="5181600"/>
            <a:ext cx="5257800" cy="74295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 multi-contextual data integration scenarios, the effort required to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map, align, and reconcile</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overlapping ad-hoc used ontologies across projects remains a significant socio-technical barrier.</a:t>
            </a:r>
            <a:endParaRPr lang="en-US" sz="1600" dirty="0"/>
          </a:p>
        </p:txBody>
      </p:sp>
      <p:sp>
        <p:nvSpPr>
          <p:cNvPr id="53" name="Shape 51"/>
          <p:cNvSpPr/>
          <p:nvPr/>
        </p:nvSpPr>
        <p:spPr>
          <a:xfrm>
            <a:off x="6438900" y="6038850"/>
            <a:ext cx="5181600" cy="609600"/>
          </a:xfrm>
          <a:custGeom>
            <a:avLst/>
            <a:gdLst/>
            <a:ahLst/>
            <a:cxnLst/>
            <a:rect l="l" t="t" r="r" b="b"/>
            <a:pathLst>
              <a:path w="5181600" h="609600">
                <a:moveTo>
                  <a:pt x="76200" y="0"/>
                </a:moveTo>
                <a:lnTo>
                  <a:pt x="5105400" y="0"/>
                </a:lnTo>
                <a:cubicBezTo>
                  <a:pt x="5147456" y="0"/>
                  <a:pt x="5181600" y="34144"/>
                  <a:pt x="5181600" y="76200"/>
                </a:cubicBezTo>
                <a:lnTo>
                  <a:pt x="5181600" y="533400"/>
                </a:lnTo>
                <a:cubicBezTo>
                  <a:pt x="5181600" y="575456"/>
                  <a:pt x="5147456" y="609600"/>
                  <a:pt x="5105400" y="609600"/>
                </a:cubicBezTo>
                <a:lnTo>
                  <a:pt x="76200" y="609600"/>
                </a:lnTo>
                <a:cubicBezTo>
                  <a:pt x="34144" y="609600"/>
                  <a:pt x="0" y="575456"/>
                  <a:pt x="0" y="533400"/>
                </a:cubicBezTo>
                <a:lnTo>
                  <a:pt x="0" y="76200"/>
                </a:lnTo>
                <a:cubicBezTo>
                  <a:pt x="0" y="34144"/>
                  <a:pt x="34144" y="0"/>
                  <a:pt x="76200" y="0"/>
                </a:cubicBezTo>
                <a:close/>
              </a:path>
            </a:pathLst>
          </a:custGeom>
          <a:solidFill>
            <a:srgbClr val="1A1D24">
              <a:alpha val="60000"/>
            </a:srgbClr>
          </a:solidFill>
        </p:spPr>
        <p:txBody>
          <a:bodyPr/>
          <a:lstStyle/>
          <a:p>
            <a:endParaRPr lang="en-US"/>
          </a:p>
        </p:txBody>
      </p:sp>
      <p:sp>
        <p:nvSpPr>
          <p:cNvPr id="54" name="Text 52"/>
          <p:cNvSpPr/>
          <p:nvPr/>
        </p:nvSpPr>
        <p:spPr>
          <a:xfrm>
            <a:off x="6553200" y="6153150"/>
            <a:ext cx="5019675" cy="3810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has been identified as a key challenge in fractal ontology development—communities cannot effectively build upon each other's work.</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43" grpId="0"/>
      <p:bldP spid="44" grpId="0"/>
      <p:bldP spid="47" grpId="0"/>
      <p:bldP spid="48" grpId="0"/>
      <p:bldP spid="51" grpId="0"/>
      <p:bldP spid="52"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p:spPr>
        <p:txBody>
          <a:bodyPr wrap="square" lIns="0" tIns="0" rIns="0" bIns="0" rtlCol="0" anchor="ctr"/>
          <a:lstStyle/>
          <a:p>
            <a:pPr>
              <a:lnSpc>
                <a:spcPct val="130000"/>
              </a:lnSpc>
            </a:pPr>
            <a:r>
              <a:rPr lang="en-US" sz="1000" b="1" kern="0" spc="10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ARCHITECTURAL BARRIER</a:t>
            </a:r>
            <a:endParaRPr lang="en-US" sz="1600" dirty="0"/>
          </a:p>
        </p:txBody>
      </p:sp>
      <p:sp>
        <p:nvSpPr>
          <p:cNvPr id="3" name="Text 1"/>
          <p:cNvSpPr/>
          <p:nvPr/>
        </p:nvSpPr>
        <p:spPr>
          <a:xfrm>
            <a:off x="317500" y="571500"/>
            <a:ext cx="11699875" cy="317500"/>
          </a:xfrm>
          <a:prstGeom prst="rect">
            <a:avLst/>
          </a:prstGeom>
          <a:noFill/>
        </p:spPr>
        <p:txBody>
          <a:bodyPr wrap="square" lIns="0" tIns="0" rIns="0" bIns="0" rtlCol="0" anchor="ctr"/>
          <a:lstStyle/>
          <a:p>
            <a:pPr>
              <a:lnSpc>
                <a:spcPct val="90000"/>
              </a:lnSpc>
            </a:pPr>
            <a:r>
              <a:rPr lang="en-US" sz="225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Top-Down Development: The All-or-Nothing Proposition</a:t>
            </a:r>
            <a:endParaRPr lang="en-US" sz="1600" dirty="0"/>
          </a:p>
        </p:txBody>
      </p:sp>
      <p:sp>
        <p:nvSpPr>
          <p:cNvPr id="4" name="Shape 2"/>
          <p:cNvSpPr/>
          <p:nvPr/>
        </p:nvSpPr>
        <p:spPr>
          <a:xfrm>
            <a:off x="317500" y="984250"/>
            <a:ext cx="762000" cy="31750"/>
          </a:xfrm>
          <a:custGeom>
            <a:avLst/>
            <a:gdLst/>
            <a:ahLst/>
            <a:cxnLst/>
            <a:rect l="l" t="t" r="r" b="b"/>
            <a:pathLst>
              <a:path w="762000" h="31750">
                <a:moveTo>
                  <a:pt x="0" y="0"/>
                </a:moveTo>
                <a:lnTo>
                  <a:pt x="762000" y="0"/>
                </a:lnTo>
                <a:lnTo>
                  <a:pt x="762000" y="31750"/>
                </a:lnTo>
                <a:lnTo>
                  <a:pt x="0" y="31750"/>
                </a:lnTo>
                <a:lnTo>
                  <a:pt x="0" y="0"/>
                </a:lnTo>
                <a:close/>
              </a:path>
            </a:pathLst>
          </a:custGeom>
          <a:solidFill>
            <a:srgbClr val="D8A252"/>
          </a:solidFill>
        </p:spPr>
        <p:txBody>
          <a:bodyPr/>
          <a:lstStyle/>
          <a:p>
            <a:endParaRPr lang="en-US"/>
          </a:p>
        </p:txBody>
      </p:sp>
      <p:sp>
        <p:nvSpPr>
          <p:cNvPr id="5" name="Shape 3"/>
          <p:cNvSpPr/>
          <p:nvPr/>
        </p:nvSpPr>
        <p:spPr>
          <a:xfrm>
            <a:off x="333375" y="1174750"/>
            <a:ext cx="6858000" cy="2603500"/>
          </a:xfrm>
          <a:custGeom>
            <a:avLst/>
            <a:gdLst/>
            <a:ahLst/>
            <a:cxnLst/>
            <a:rect l="l" t="t" r="r" b="b"/>
            <a:pathLst>
              <a:path w="6858000" h="2603500">
                <a:moveTo>
                  <a:pt x="31750" y="0"/>
                </a:moveTo>
                <a:lnTo>
                  <a:pt x="6794501" y="0"/>
                </a:lnTo>
                <a:cubicBezTo>
                  <a:pt x="6829570" y="0"/>
                  <a:pt x="6858000" y="28430"/>
                  <a:pt x="6858000" y="63499"/>
                </a:cubicBezTo>
                <a:lnTo>
                  <a:pt x="6858000" y="2540001"/>
                </a:lnTo>
                <a:cubicBezTo>
                  <a:pt x="6858000" y="2575070"/>
                  <a:pt x="6829570" y="2603500"/>
                  <a:pt x="6794501" y="2603500"/>
                </a:cubicBezTo>
                <a:lnTo>
                  <a:pt x="31750" y="2603500"/>
                </a:lnTo>
                <a:cubicBezTo>
                  <a:pt x="14227" y="2603500"/>
                  <a:pt x="0" y="2589273"/>
                  <a:pt x="0" y="2571750"/>
                </a:cubicBezTo>
                <a:lnTo>
                  <a:pt x="0" y="31750"/>
                </a:lnTo>
                <a:cubicBezTo>
                  <a:pt x="0" y="14227"/>
                  <a:pt x="14227" y="0"/>
                  <a:pt x="31750" y="0"/>
                </a:cubicBezTo>
                <a:close/>
              </a:path>
            </a:pathLst>
          </a:custGeom>
          <a:solidFill>
            <a:srgbClr val="4A6D8C">
              <a:alpha val="14902"/>
            </a:srgbClr>
          </a:solidFill>
        </p:spPr>
        <p:txBody>
          <a:bodyPr/>
          <a:lstStyle/>
          <a:p>
            <a:endParaRPr lang="en-US"/>
          </a:p>
        </p:txBody>
      </p:sp>
      <p:sp>
        <p:nvSpPr>
          <p:cNvPr id="6" name="Shape 4"/>
          <p:cNvSpPr/>
          <p:nvPr/>
        </p:nvSpPr>
        <p:spPr>
          <a:xfrm>
            <a:off x="333375" y="1174750"/>
            <a:ext cx="31750" cy="2603500"/>
          </a:xfrm>
          <a:custGeom>
            <a:avLst/>
            <a:gdLst/>
            <a:ahLst/>
            <a:cxnLst/>
            <a:rect l="l" t="t" r="r" b="b"/>
            <a:pathLst>
              <a:path w="31750" h="2603500">
                <a:moveTo>
                  <a:pt x="31750" y="0"/>
                </a:moveTo>
                <a:lnTo>
                  <a:pt x="31750" y="0"/>
                </a:lnTo>
                <a:lnTo>
                  <a:pt x="31750" y="2603500"/>
                </a:lnTo>
                <a:lnTo>
                  <a:pt x="31750" y="2603500"/>
                </a:lnTo>
                <a:cubicBezTo>
                  <a:pt x="14227" y="2603500"/>
                  <a:pt x="0" y="2589273"/>
                  <a:pt x="0" y="2571750"/>
                </a:cubicBezTo>
                <a:lnTo>
                  <a:pt x="0" y="31750"/>
                </a:lnTo>
                <a:cubicBezTo>
                  <a:pt x="0" y="14227"/>
                  <a:pt x="14227" y="0"/>
                  <a:pt x="31750" y="0"/>
                </a:cubicBezTo>
                <a:close/>
              </a:path>
            </a:pathLst>
          </a:custGeom>
          <a:solidFill>
            <a:srgbClr val="4A6D8C"/>
          </a:solidFill>
        </p:spPr>
        <p:txBody>
          <a:bodyPr/>
          <a:lstStyle/>
          <a:p>
            <a:endParaRPr lang="en-US"/>
          </a:p>
        </p:txBody>
      </p:sp>
      <p:sp>
        <p:nvSpPr>
          <p:cNvPr id="7" name="Shape 5"/>
          <p:cNvSpPr/>
          <p:nvPr/>
        </p:nvSpPr>
        <p:spPr>
          <a:xfrm>
            <a:off x="527844" y="1365250"/>
            <a:ext cx="158750" cy="158750"/>
          </a:xfrm>
          <a:custGeom>
            <a:avLst/>
            <a:gdLst/>
            <a:ahLst/>
            <a:cxnLst/>
            <a:rect l="l" t="t" r="r" b="b"/>
            <a:pathLst>
              <a:path w="158750" h="158750">
                <a:moveTo>
                  <a:pt x="59531" y="19844"/>
                </a:moveTo>
                <a:cubicBezTo>
                  <a:pt x="59531" y="14356"/>
                  <a:pt x="63965" y="9922"/>
                  <a:pt x="69453" y="9922"/>
                </a:cubicBezTo>
                <a:lnTo>
                  <a:pt x="89297" y="9922"/>
                </a:lnTo>
                <a:cubicBezTo>
                  <a:pt x="94785" y="9922"/>
                  <a:pt x="99219" y="14356"/>
                  <a:pt x="99219" y="19844"/>
                </a:cubicBezTo>
                <a:lnTo>
                  <a:pt x="99219" y="39688"/>
                </a:lnTo>
                <a:cubicBezTo>
                  <a:pt x="99219" y="45176"/>
                  <a:pt x="94785" y="49609"/>
                  <a:pt x="89297" y="49609"/>
                </a:cubicBezTo>
                <a:lnTo>
                  <a:pt x="86816" y="49609"/>
                </a:lnTo>
                <a:lnTo>
                  <a:pt x="86816" y="69453"/>
                </a:lnTo>
                <a:lnTo>
                  <a:pt x="124023" y="69453"/>
                </a:lnTo>
                <a:cubicBezTo>
                  <a:pt x="136364" y="69453"/>
                  <a:pt x="146348" y="79437"/>
                  <a:pt x="146348" y="91777"/>
                </a:cubicBezTo>
                <a:lnTo>
                  <a:pt x="146348" y="109141"/>
                </a:lnTo>
                <a:lnTo>
                  <a:pt x="148828" y="109141"/>
                </a:lnTo>
                <a:cubicBezTo>
                  <a:pt x="154316" y="109141"/>
                  <a:pt x="158750" y="113574"/>
                  <a:pt x="158750" y="119062"/>
                </a:cubicBezTo>
                <a:lnTo>
                  <a:pt x="158750" y="138906"/>
                </a:lnTo>
                <a:cubicBezTo>
                  <a:pt x="158750" y="144394"/>
                  <a:pt x="154316" y="148828"/>
                  <a:pt x="148828" y="148828"/>
                </a:cubicBezTo>
                <a:lnTo>
                  <a:pt x="128984" y="148828"/>
                </a:lnTo>
                <a:cubicBezTo>
                  <a:pt x="123496" y="148828"/>
                  <a:pt x="119062" y="144394"/>
                  <a:pt x="119062" y="138906"/>
                </a:cubicBezTo>
                <a:lnTo>
                  <a:pt x="119062" y="119062"/>
                </a:lnTo>
                <a:cubicBezTo>
                  <a:pt x="119062" y="113574"/>
                  <a:pt x="123496" y="109141"/>
                  <a:pt x="128984" y="109141"/>
                </a:cubicBezTo>
                <a:lnTo>
                  <a:pt x="131465" y="109141"/>
                </a:lnTo>
                <a:lnTo>
                  <a:pt x="131465" y="91777"/>
                </a:lnTo>
                <a:cubicBezTo>
                  <a:pt x="131465" y="87654"/>
                  <a:pt x="128147" y="84336"/>
                  <a:pt x="124023" y="84336"/>
                </a:cubicBezTo>
                <a:lnTo>
                  <a:pt x="86816" y="84336"/>
                </a:lnTo>
                <a:lnTo>
                  <a:pt x="86816" y="109141"/>
                </a:lnTo>
                <a:lnTo>
                  <a:pt x="89297" y="109141"/>
                </a:lnTo>
                <a:cubicBezTo>
                  <a:pt x="94785" y="109141"/>
                  <a:pt x="99219" y="113574"/>
                  <a:pt x="99219" y="119062"/>
                </a:cubicBezTo>
                <a:lnTo>
                  <a:pt x="99219" y="138906"/>
                </a:lnTo>
                <a:cubicBezTo>
                  <a:pt x="99219" y="144394"/>
                  <a:pt x="94785" y="148828"/>
                  <a:pt x="89297" y="148828"/>
                </a:cubicBezTo>
                <a:lnTo>
                  <a:pt x="69453" y="148828"/>
                </a:lnTo>
                <a:cubicBezTo>
                  <a:pt x="63965" y="148828"/>
                  <a:pt x="59531" y="144394"/>
                  <a:pt x="59531" y="138906"/>
                </a:cubicBezTo>
                <a:lnTo>
                  <a:pt x="59531" y="119062"/>
                </a:lnTo>
                <a:cubicBezTo>
                  <a:pt x="59531" y="113574"/>
                  <a:pt x="63965" y="109141"/>
                  <a:pt x="69453" y="109141"/>
                </a:cubicBezTo>
                <a:lnTo>
                  <a:pt x="71934" y="109141"/>
                </a:lnTo>
                <a:lnTo>
                  <a:pt x="71934" y="84336"/>
                </a:lnTo>
                <a:lnTo>
                  <a:pt x="34727" y="84336"/>
                </a:lnTo>
                <a:cubicBezTo>
                  <a:pt x="30603" y="84336"/>
                  <a:pt x="27285" y="87654"/>
                  <a:pt x="27285" y="91777"/>
                </a:cubicBezTo>
                <a:lnTo>
                  <a:pt x="27285" y="109141"/>
                </a:lnTo>
                <a:lnTo>
                  <a:pt x="29766" y="109141"/>
                </a:lnTo>
                <a:cubicBezTo>
                  <a:pt x="35254" y="109141"/>
                  <a:pt x="39688" y="113574"/>
                  <a:pt x="39688" y="119062"/>
                </a:cubicBezTo>
                <a:lnTo>
                  <a:pt x="39688" y="138906"/>
                </a:lnTo>
                <a:cubicBezTo>
                  <a:pt x="39688" y="144394"/>
                  <a:pt x="35254" y="148828"/>
                  <a:pt x="29766" y="148828"/>
                </a:cubicBezTo>
                <a:lnTo>
                  <a:pt x="9922" y="148828"/>
                </a:lnTo>
                <a:cubicBezTo>
                  <a:pt x="4434" y="148828"/>
                  <a:pt x="0" y="144394"/>
                  <a:pt x="0" y="138906"/>
                </a:cubicBezTo>
                <a:lnTo>
                  <a:pt x="0" y="119062"/>
                </a:lnTo>
                <a:cubicBezTo>
                  <a:pt x="0" y="113574"/>
                  <a:pt x="4434" y="109141"/>
                  <a:pt x="9922" y="109141"/>
                </a:cubicBezTo>
                <a:lnTo>
                  <a:pt x="12402" y="109141"/>
                </a:lnTo>
                <a:lnTo>
                  <a:pt x="12402" y="91777"/>
                </a:lnTo>
                <a:cubicBezTo>
                  <a:pt x="12402" y="79437"/>
                  <a:pt x="22386" y="69453"/>
                  <a:pt x="34727" y="69453"/>
                </a:cubicBezTo>
                <a:lnTo>
                  <a:pt x="71934" y="69453"/>
                </a:lnTo>
                <a:lnTo>
                  <a:pt x="71934" y="49609"/>
                </a:lnTo>
                <a:lnTo>
                  <a:pt x="69453" y="49609"/>
                </a:lnTo>
                <a:cubicBezTo>
                  <a:pt x="63965" y="49609"/>
                  <a:pt x="59531" y="45176"/>
                  <a:pt x="59531" y="39688"/>
                </a:cubicBezTo>
                <a:lnTo>
                  <a:pt x="59531" y="19844"/>
                </a:lnTo>
                <a:close/>
              </a:path>
            </a:pathLst>
          </a:custGeom>
          <a:solidFill>
            <a:srgbClr val="D8A252"/>
          </a:solidFill>
        </p:spPr>
        <p:txBody>
          <a:bodyPr/>
          <a:lstStyle/>
          <a:p>
            <a:endParaRPr lang="en-US"/>
          </a:p>
        </p:txBody>
      </p:sp>
      <p:sp>
        <p:nvSpPr>
          <p:cNvPr id="8" name="Text 6"/>
          <p:cNvSpPr/>
          <p:nvPr/>
        </p:nvSpPr>
        <p:spPr>
          <a:xfrm>
            <a:off x="706438" y="1333500"/>
            <a:ext cx="6405563"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Mainstream Ontology Engineering</a:t>
            </a:r>
            <a:endParaRPr lang="en-US" sz="1600" dirty="0"/>
          </a:p>
        </p:txBody>
      </p:sp>
      <p:sp>
        <p:nvSpPr>
          <p:cNvPr id="9" name="Text 7"/>
          <p:cNvSpPr/>
          <p:nvPr/>
        </p:nvSpPr>
        <p:spPr>
          <a:xfrm>
            <a:off x="508000" y="1651000"/>
            <a:ext cx="6588125"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mainstream practice has been to create </a:t>
            </a:r>
            <a:r>
              <a:rPr lang="en-US" sz="100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comprehensive, self-contained models </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intended to cover an entire domain.</a:t>
            </a:r>
            <a:endParaRPr lang="en-US" sz="1600" dirty="0"/>
          </a:p>
        </p:txBody>
      </p:sp>
      <p:sp>
        <p:nvSpPr>
          <p:cNvPr id="10" name="Shape 8"/>
          <p:cNvSpPr/>
          <p:nvPr/>
        </p:nvSpPr>
        <p:spPr>
          <a:xfrm>
            <a:off x="508000" y="2159000"/>
            <a:ext cx="6524625" cy="1460500"/>
          </a:xfrm>
          <a:custGeom>
            <a:avLst/>
            <a:gdLst/>
            <a:ahLst/>
            <a:cxnLst/>
            <a:rect l="l" t="t" r="r" b="b"/>
            <a:pathLst>
              <a:path w="6524625" h="1460500">
                <a:moveTo>
                  <a:pt x="63503" y="0"/>
                </a:moveTo>
                <a:lnTo>
                  <a:pt x="6461122" y="0"/>
                </a:lnTo>
                <a:cubicBezTo>
                  <a:pt x="6496194" y="0"/>
                  <a:pt x="6524625" y="28431"/>
                  <a:pt x="6524625" y="63503"/>
                </a:cubicBezTo>
                <a:lnTo>
                  <a:pt x="6524625" y="1396997"/>
                </a:lnTo>
                <a:cubicBezTo>
                  <a:pt x="6524625" y="1432069"/>
                  <a:pt x="6496194" y="1460500"/>
                  <a:pt x="6461122" y="1460500"/>
                </a:cubicBezTo>
                <a:lnTo>
                  <a:pt x="63503" y="1460500"/>
                </a:lnTo>
                <a:cubicBezTo>
                  <a:pt x="28431" y="1460500"/>
                  <a:pt x="0" y="1432069"/>
                  <a:pt x="0" y="1396997"/>
                </a:cubicBezTo>
                <a:lnTo>
                  <a:pt x="0" y="63503"/>
                </a:lnTo>
                <a:cubicBezTo>
                  <a:pt x="0" y="28455"/>
                  <a:pt x="28455" y="0"/>
                  <a:pt x="63503" y="0"/>
                </a:cubicBezTo>
                <a:close/>
              </a:path>
            </a:pathLst>
          </a:custGeom>
          <a:solidFill>
            <a:srgbClr val="1A1D24">
              <a:alpha val="60000"/>
            </a:srgbClr>
          </a:solidFill>
        </p:spPr>
        <p:txBody>
          <a:bodyPr/>
          <a:lstStyle/>
          <a:p>
            <a:endParaRPr lang="en-US"/>
          </a:p>
        </p:txBody>
      </p:sp>
      <p:sp>
        <p:nvSpPr>
          <p:cNvPr id="11" name="Text 9"/>
          <p:cNvSpPr/>
          <p:nvPr/>
        </p:nvSpPr>
        <p:spPr>
          <a:xfrm>
            <a:off x="635000" y="2286000"/>
            <a:ext cx="6334125" cy="190500"/>
          </a:xfrm>
          <a:prstGeom prst="rect">
            <a:avLst/>
          </a:prstGeom>
          <a:noFill/>
        </p:spPr>
        <p:txBody>
          <a:bodyPr wrap="square" lIns="0" tIns="0" rIns="0" bIns="0" rtlCol="0" anchor="ctr"/>
          <a:lstStyle/>
          <a:p>
            <a:pPr>
              <a:lnSpc>
                <a:spcPct val="130000"/>
              </a:lnSpc>
            </a:pPr>
            <a:r>
              <a:rPr lang="en-US" sz="10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Characteristics:</a:t>
            </a:r>
            <a:endParaRPr lang="en-US" sz="1600" dirty="0"/>
          </a:p>
        </p:txBody>
      </p:sp>
      <p:sp>
        <p:nvSpPr>
          <p:cNvPr id="12" name="Text 10"/>
          <p:cNvSpPr/>
          <p:nvPr/>
        </p:nvSpPr>
        <p:spPr>
          <a:xfrm>
            <a:off x="635000" y="2540000"/>
            <a:ext cx="63341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Internal logical consistency prioritized</a:t>
            </a:r>
            <a:endParaRPr lang="en-US" sz="1600" dirty="0"/>
          </a:p>
        </p:txBody>
      </p:sp>
      <p:sp>
        <p:nvSpPr>
          <p:cNvPr id="13" name="Text 11"/>
          <p:cNvSpPr/>
          <p:nvPr/>
        </p:nvSpPr>
        <p:spPr>
          <a:xfrm>
            <a:off x="635000" y="2794000"/>
            <a:ext cx="63341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Large, monolithic structures</a:t>
            </a:r>
            <a:endParaRPr lang="en-US" sz="1600" dirty="0"/>
          </a:p>
        </p:txBody>
      </p:sp>
      <p:sp>
        <p:nvSpPr>
          <p:cNvPr id="14" name="Text 12"/>
          <p:cNvSpPr/>
          <p:nvPr/>
        </p:nvSpPr>
        <p:spPr>
          <a:xfrm>
            <a:off x="635000" y="3048000"/>
            <a:ext cx="63341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Domain-complete coverage goals</a:t>
            </a:r>
            <a:endParaRPr lang="en-US" sz="1600" dirty="0"/>
          </a:p>
        </p:txBody>
      </p:sp>
      <p:sp>
        <p:nvSpPr>
          <p:cNvPr id="15" name="Text 13"/>
          <p:cNvSpPr/>
          <p:nvPr/>
        </p:nvSpPr>
        <p:spPr>
          <a:xfrm>
            <a:off x="635000" y="3302000"/>
            <a:ext cx="63341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Minimal external dependencies</a:t>
            </a:r>
            <a:endParaRPr lang="en-US" sz="1600" dirty="0"/>
          </a:p>
        </p:txBody>
      </p:sp>
      <p:sp>
        <p:nvSpPr>
          <p:cNvPr id="16" name="Shape 14"/>
          <p:cNvSpPr/>
          <p:nvPr/>
        </p:nvSpPr>
        <p:spPr>
          <a:xfrm>
            <a:off x="333375" y="3905250"/>
            <a:ext cx="6858000" cy="3103563"/>
          </a:xfrm>
          <a:custGeom>
            <a:avLst/>
            <a:gdLst/>
            <a:ahLst/>
            <a:cxnLst/>
            <a:rect l="l" t="t" r="r" b="b"/>
            <a:pathLst>
              <a:path w="6858000" h="3103563">
                <a:moveTo>
                  <a:pt x="31750" y="0"/>
                </a:moveTo>
                <a:lnTo>
                  <a:pt x="6794501" y="0"/>
                </a:lnTo>
                <a:cubicBezTo>
                  <a:pt x="6829571" y="0"/>
                  <a:pt x="6858000" y="28429"/>
                  <a:pt x="6858000" y="63499"/>
                </a:cubicBezTo>
                <a:lnTo>
                  <a:pt x="6858000" y="3040064"/>
                </a:lnTo>
                <a:cubicBezTo>
                  <a:pt x="6858000" y="3075133"/>
                  <a:pt x="6829571" y="3103563"/>
                  <a:pt x="6794501" y="3103563"/>
                </a:cubicBezTo>
                <a:lnTo>
                  <a:pt x="31750" y="3103563"/>
                </a:lnTo>
                <a:cubicBezTo>
                  <a:pt x="14215" y="3103563"/>
                  <a:pt x="0" y="3089348"/>
                  <a:pt x="0" y="3071813"/>
                </a:cubicBezTo>
                <a:lnTo>
                  <a:pt x="0" y="31750"/>
                </a:lnTo>
                <a:cubicBezTo>
                  <a:pt x="0" y="14227"/>
                  <a:pt x="14227" y="0"/>
                  <a:pt x="31750" y="0"/>
                </a:cubicBezTo>
                <a:close/>
              </a:path>
            </a:pathLst>
          </a:custGeom>
          <a:solidFill>
            <a:srgbClr val="82181A">
              <a:alpha val="20000"/>
            </a:srgbClr>
          </a:solidFill>
        </p:spPr>
        <p:txBody>
          <a:bodyPr/>
          <a:lstStyle/>
          <a:p>
            <a:endParaRPr lang="en-US"/>
          </a:p>
        </p:txBody>
      </p:sp>
      <p:sp>
        <p:nvSpPr>
          <p:cNvPr id="17" name="Shape 15"/>
          <p:cNvSpPr/>
          <p:nvPr/>
        </p:nvSpPr>
        <p:spPr>
          <a:xfrm>
            <a:off x="333375" y="3905250"/>
            <a:ext cx="31750" cy="3103563"/>
          </a:xfrm>
          <a:custGeom>
            <a:avLst/>
            <a:gdLst/>
            <a:ahLst/>
            <a:cxnLst/>
            <a:rect l="l" t="t" r="r" b="b"/>
            <a:pathLst>
              <a:path w="31750" h="3103563">
                <a:moveTo>
                  <a:pt x="31750" y="0"/>
                </a:moveTo>
                <a:lnTo>
                  <a:pt x="31750" y="0"/>
                </a:lnTo>
                <a:lnTo>
                  <a:pt x="31750" y="3103563"/>
                </a:lnTo>
                <a:lnTo>
                  <a:pt x="31750" y="3103563"/>
                </a:lnTo>
                <a:cubicBezTo>
                  <a:pt x="14227" y="3103563"/>
                  <a:pt x="0" y="3089336"/>
                  <a:pt x="0" y="3071813"/>
                </a:cubicBezTo>
                <a:lnTo>
                  <a:pt x="0" y="31750"/>
                </a:lnTo>
                <a:cubicBezTo>
                  <a:pt x="0" y="14227"/>
                  <a:pt x="14227" y="0"/>
                  <a:pt x="31750" y="0"/>
                </a:cubicBezTo>
                <a:close/>
              </a:path>
            </a:pathLst>
          </a:custGeom>
          <a:solidFill>
            <a:srgbClr val="FB2C36">
              <a:alpha val="50196"/>
            </a:srgbClr>
          </a:solidFill>
        </p:spPr>
        <p:txBody>
          <a:bodyPr/>
          <a:lstStyle/>
          <a:p>
            <a:endParaRPr lang="en-US"/>
          </a:p>
        </p:txBody>
      </p:sp>
      <p:sp>
        <p:nvSpPr>
          <p:cNvPr id="18" name="Shape 16"/>
          <p:cNvSpPr/>
          <p:nvPr/>
        </p:nvSpPr>
        <p:spPr>
          <a:xfrm>
            <a:off x="527844" y="4701651"/>
            <a:ext cx="158750" cy="158750"/>
          </a:xfrm>
          <a:custGeom>
            <a:avLst/>
            <a:gdLst/>
            <a:ahLst/>
            <a:cxnLst/>
            <a:rect l="l" t="t" r="r" b="b"/>
            <a:pathLst>
              <a:path w="158750" h="158750">
                <a:moveTo>
                  <a:pt x="113854" y="127899"/>
                </a:moveTo>
                <a:lnTo>
                  <a:pt x="30851" y="44896"/>
                </a:lnTo>
                <a:cubicBezTo>
                  <a:pt x="23906" y="54632"/>
                  <a:pt x="19844" y="66539"/>
                  <a:pt x="19844" y="79375"/>
                </a:cubicBezTo>
                <a:cubicBezTo>
                  <a:pt x="19844" y="112241"/>
                  <a:pt x="46509" y="138906"/>
                  <a:pt x="79375" y="138906"/>
                </a:cubicBezTo>
                <a:cubicBezTo>
                  <a:pt x="92242" y="138906"/>
                  <a:pt x="104149" y="134844"/>
                  <a:pt x="113854" y="127899"/>
                </a:cubicBezTo>
                <a:close/>
                <a:moveTo>
                  <a:pt x="127899" y="113854"/>
                </a:moveTo>
                <a:cubicBezTo>
                  <a:pt x="134844" y="104118"/>
                  <a:pt x="138906" y="92211"/>
                  <a:pt x="138906" y="79375"/>
                </a:cubicBezTo>
                <a:cubicBezTo>
                  <a:pt x="138906" y="46509"/>
                  <a:pt x="112241" y="19844"/>
                  <a:pt x="79375" y="19844"/>
                </a:cubicBezTo>
                <a:cubicBezTo>
                  <a:pt x="66508" y="19844"/>
                  <a:pt x="54601" y="23906"/>
                  <a:pt x="44896" y="30851"/>
                </a:cubicBezTo>
                <a:lnTo>
                  <a:pt x="127899" y="113854"/>
                </a:lnTo>
                <a:close/>
                <a:moveTo>
                  <a:pt x="0" y="79375"/>
                </a:moveTo>
                <a:cubicBezTo>
                  <a:pt x="0" y="35567"/>
                  <a:pt x="35567" y="0"/>
                  <a:pt x="79375" y="0"/>
                </a:cubicBezTo>
                <a:cubicBezTo>
                  <a:pt x="123183" y="0"/>
                  <a:pt x="158750" y="35567"/>
                  <a:pt x="158750" y="79375"/>
                </a:cubicBezTo>
                <a:cubicBezTo>
                  <a:pt x="158750" y="123183"/>
                  <a:pt x="123183" y="158750"/>
                  <a:pt x="79375" y="158750"/>
                </a:cubicBezTo>
                <a:cubicBezTo>
                  <a:pt x="35567" y="158750"/>
                  <a:pt x="0" y="123183"/>
                  <a:pt x="0" y="79375"/>
                </a:cubicBezTo>
                <a:close/>
              </a:path>
            </a:pathLst>
          </a:custGeom>
          <a:solidFill>
            <a:srgbClr val="FF6467"/>
          </a:solidFill>
        </p:spPr>
        <p:txBody>
          <a:bodyPr/>
          <a:lstStyle/>
          <a:p>
            <a:endParaRPr lang="en-US"/>
          </a:p>
        </p:txBody>
      </p:sp>
      <p:sp>
        <p:nvSpPr>
          <p:cNvPr id="19" name="Text 17"/>
          <p:cNvSpPr/>
          <p:nvPr/>
        </p:nvSpPr>
        <p:spPr>
          <a:xfrm>
            <a:off x="706438" y="4669901"/>
            <a:ext cx="6405563" cy="222250"/>
          </a:xfrm>
          <a:prstGeom prst="rect">
            <a:avLst/>
          </a:prstGeom>
          <a:noFill/>
        </p:spPr>
        <p:txBody>
          <a:bodyPr wrap="square" lIns="0" tIns="0" rIns="0" bIns="0" rtlCol="0" anchor="ctr"/>
          <a:lstStyle/>
          <a:p>
            <a:pPr>
              <a:lnSpc>
                <a:spcPct val="120000"/>
              </a:lnSpc>
            </a:pPr>
            <a:r>
              <a:rPr lang="en-US" sz="1250" b="1" dirty="0">
                <a:solidFill>
                  <a:srgbClr val="FF6467"/>
                </a:solidFill>
                <a:latin typeface="Hedvig Letters Sans" pitchFamily="34" charset="0"/>
                <a:ea typeface="Hedvig Letters Sans" pitchFamily="34" charset="-122"/>
                <a:cs typeface="Hedvig Letters Sans" pitchFamily="34" charset="-120"/>
              </a:rPr>
              <a:t>The Integration Challenge</a:t>
            </a:r>
            <a:endParaRPr lang="en-US" sz="1600" dirty="0"/>
          </a:p>
        </p:txBody>
      </p:sp>
      <p:sp>
        <p:nvSpPr>
          <p:cNvPr id="20" name="Text 18"/>
          <p:cNvSpPr/>
          <p:nvPr/>
        </p:nvSpPr>
        <p:spPr>
          <a:xfrm>
            <a:off x="508000" y="4987401"/>
            <a:ext cx="6588125" cy="206375"/>
          </a:xfrm>
          <a:prstGeom prst="rect">
            <a:avLst/>
          </a:prstGeom>
          <a:noFill/>
        </p:spPr>
        <p:txBody>
          <a:bodyPr wrap="square" lIns="0" tIns="0" rIns="0" bIns="0" rtlCol="0" anchor="ctr"/>
          <a:lstStyle/>
          <a:p>
            <a:pPr>
              <a:lnSpc>
                <a:spcPct val="14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While ensuring internal consistency, this approach results in </a:t>
            </a:r>
            <a:r>
              <a:rPr lang="en-US" sz="1000"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large, inflexible ontologies </a:t>
            </a: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that are:</a:t>
            </a:r>
            <a:endParaRPr lang="en-US" sz="1600" dirty="0"/>
          </a:p>
        </p:txBody>
      </p:sp>
      <p:sp>
        <p:nvSpPr>
          <p:cNvPr id="21" name="Shape 19"/>
          <p:cNvSpPr/>
          <p:nvPr/>
        </p:nvSpPr>
        <p:spPr>
          <a:xfrm>
            <a:off x="539750" y="5320776"/>
            <a:ext cx="95250" cy="127000"/>
          </a:xfrm>
          <a:custGeom>
            <a:avLst/>
            <a:gdLst/>
            <a:ahLst/>
            <a:cxnLst/>
            <a:rect l="l" t="t" r="r" b="b"/>
            <a:pathLst>
              <a:path w="95250" h="127000">
                <a:moveTo>
                  <a:pt x="13667" y="18207"/>
                </a:moveTo>
                <a:cubicBezTo>
                  <a:pt x="10567" y="15106"/>
                  <a:pt x="5531" y="15106"/>
                  <a:pt x="2431" y="18207"/>
                </a:cubicBezTo>
                <a:cubicBezTo>
                  <a:pt x="-670" y="21307"/>
                  <a:pt x="-670" y="26343"/>
                  <a:pt x="2431" y="29443"/>
                </a:cubicBezTo>
                <a:lnTo>
                  <a:pt x="36513" y="63500"/>
                </a:lnTo>
                <a:lnTo>
                  <a:pt x="2456" y="97582"/>
                </a:lnTo>
                <a:cubicBezTo>
                  <a:pt x="-645" y="100682"/>
                  <a:pt x="-645" y="105718"/>
                  <a:pt x="2456" y="108818"/>
                </a:cubicBezTo>
                <a:cubicBezTo>
                  <a:pt x="5556" y="111919"/>
                  <a:pt x="10592" y="111919"/>
                  <a:pt x="13692" y="108818"/>
                </a:cubicBezTo>
                <a:lnTo>
                  <a:pt x="47749" y="74737"/>
                </a:lnTo>
                <a:lnTo>
                  <a:pt x="81831" y="108793"/>
                </a:lnTo>
                <a:cubicBezTo>
                  <a:pt x="84931" y="111894"/>
                  <a:pt x="89967" y="111894"/>
                  <a:pt x="93067" y="108793"/>
                </a:cubicBezTo>
                <a:cubicBezTo>
                  <a:pt x="96168" y="105693"/>
                  <a:pt x="96168" y="100657"/>
                  <a:pt x="93067" y="97557"/>
                </a:cubicBezTo>
                <a:lnTo>
                  <a:pt x="58986" y="63500"/>
                </a:lnTo>
                <a:lnTo>
                  <a:pt x="93042" y="29418"/>
                </a:lnTo>
                <a:cubicBezTo>
                  <a:pt x="96143" y="26318"/>
                  <a:pt x="96143" y="21282"/>
                  <a:pt x="93042" y="18182"/>
                </a:cubicBezTo>
                <a:cubicBezTo>
                  <a:pt x="89942" y="15081"/>
                  <a:pt x="84906" y="15081"/>
                  <a:pt x="81806" y="18182"/>
                </a:cubicBezTo>
                <a:lnTo>
                  <a:pt x="47749" y="52263"/>
                </a:lnTo>
                <a:lnTo>
                  <a:pt x="13667" y="18207"/>
                </a:lnTo>
                <a:close/>
              </a:path>
            </a:pathLst>
          </a:custGeom>
          <a:solidFill>
            <a:srgbClr val="FF6467"/>
          </a:solidFill>
        </p:spPr>
        <p:txBody>
          <a:bodyPr/>
          <a:lstStyle/>
          <a:p>
            <a:endParaRPr lang="en-US"/>
          </a:p>
        </p:txBody>
      </p:sp>
      <p:sp>
        <p:nvSpPr>
          <p:cNvPr id="22" name="Text 20"/>
          <p:cNvSpPr/>
          <p:nvPr/>
        </p:nvSpPr>
        <p:spPr>
          <a:xfrm>
            <a:off x="730250" y="5289026"/>
            <a:ext cx="153987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Difficult to extend or adapt</a:t>
            </a:r>
            <a:endParaRPr lang="en-US" sz="1600" dirty="0"/>
          </a:p>
        </p:txBody>
      </p:sp>
      <p:sp>
        <p:nvSpPr>
          <p:cNvPr id="23" name="Shape 21"/>
          <p:cNvSpPr/>
          <p:nvPr/>
        </p:nvSpPr>
        <p:spPr>
          <a:xfrm>
            <a:off x="539750" y="5574776"/>
            <a:ext cx="95250" cy="127000"/>
          </a:xfrm>
          <a:custGeom>
            <a:avLst/>
            <a:gdLst/>
            <a:ahLst/>
            <a:cxnLst/>
            <a:rect l="l" t="t" r="r" b="b"/>
            <a:pathLst>
              <a:path w="95250" h="127000">
                <a:moveTo>
                  <a:pt x="13667" y="18207"/>
                </a:moveTo>
                <a:cubicBezTo>
                  <a:pt x="10567" y="15106"/>
                  <a:pt x="5531" y="15106"/>
                  <a:pt x="2431" y="18207"/>
                </a:cubicBezTo>
                <a:cubicBezTo>
                  <a:pt x="-670" y="21307"/>
                  <a:pt x="-670" y="26343"/>
                  <a:pt x="2431" y="29443"/>
                </a:cubicBezTo>
                <a:lnTo>
                  <a:pt x="36513" y="63500"/>
                </a:lnTo>
                <a:lnTo>
                  <a:pt x="2456" y="97582"/>
                </a:lnTo>
                <a:cubicBezTo>
                  <a:pt x="-645" y="100682"/>
                  <a:pt x="-645" y="105718"/>
                  <a:pt x="2456" y="108818"/>
                </a:cubicBezTo>
                <a:cubicBezTo>
                  <a:pt x="5556" y="111919"/>
                  <a:pt x="10592" y="111919"/>
                  <a:pt x="13692" y="108818"/>
                </a:cubicBezTo>
                <a:lnTo>
                  <a:pt x="47749" y="74737"/>
                </a:lnTo>
                <a:lnTo>
                  <a:pt x="81831" y="108793"/>
                </a:lnTo>
                <a:cubicBezTo>
                  <a:pt x="84931" y="111894"/>
                  <a:pt x="89967" y="111894"/>
                  <a:pt x="93067" y="108793"/>
                </a:cubicBezTo>
                <a:cubicBezTo>
                  <a:pt x="96168" y="105693"/>
                  <a:pt x="96168" y="100657"/>
                  <a:pt x="93067" y="97557"/>
                </a:cubicBezTo>
                <a:lnTo>
                  <a:pt x="58986" y="63500"/>
                </a:lnTo>
                <a:lnTo>
                  <a:pt x="93042" y="29418"/>
                </a:lnTo>
                <a:cubicBezTo>
                  <a:pt x="96143" y="26318"/>
                  <a:pt x="96143" y="21282"/>
                  <a:pt x="93042" y="18182"/>
                </a:cubicBezTo>
                <a:cubicBezTo>
                  <a:pt x="89942" y="15081"/>
                  <a:pt x="84906" y="15081"/>
                  <a:pt x="81806" y="18182"/>
                </a:cubicBezTo>
                <a:lnTo>
                  <a:pt x="47749" y="52263"/>
                </a:lnTo>
                <a:lnTo>
                  <a:pt x="13667" y="18207"/>
                </a:lnTo>
                <a:close/>
              </a:path>
            </a:pathLst>
          </a:custGeom>
          <a:solidFill>
            <a:srgbClr val="FF6467"/>
          </a:solidFill>
        </p:spPr>
        <p:txBody>
          <a:bodyPr/>
          <a:lstStyle/>
          <a:p>
            <a:endParaRPr lang="en-US"/>
          </a:p>
        </p:txBody>
      </p:sp>
      <p:sp>
        <p:nvSpPr>
          <p:cNvPr id="24" name="Text 22"/>
          <p:cNvSpPr/>
          <p:nvPr/>
        </p:nvSpPr>
        <p:spPr>
          <a:xfrm>
            <a:off x="730250" y="5543026"/>
            <a:ext cx="2198688"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Hard to combine with other ontologies</a:t>
            </a:r>
            <a:endParaRPr lang="en-US" sz="1600" dirty="0"/>
          </a:p>
        </p:txBody>
      </p:sp>
      <p:sp>
        <p:nvSpPr>
          <p:cNvPr id="25" name="Shape 23"/>
          <p:cNvSpPr/>
          <p:nvPr/>
        </p:nvSpPr>
        <p:spPr>
          <a:xfrm>
            <a:off x="539750" y="5828776"/>
            <a:ext cx="95250" cy="127000"/>
          </a:xfrm>
          <a:custGeom>
            <a:avLst/>
            <a:gdLst/>
            <a:ahLst/>
            <a:cxnLst/>
            <a:rect l="l" t="t" r="r" b="b"/>
            <a:pathLst>
              <a:path w="95250" h="127000">
                <a:moveTo>
                  <a:pt x="13667" y="18207"/>
                </a:moveTo>
                <a:cubicBezTo>
                  <a:pt x="10567" y="15106"/>
                  <a:pt x="5531" y="15106"/>
                  <a:pt x="2431" y="18207"/>
                </a:cubicBezTo>
                <a:cubicBezTo>
                  <a:pt x="-670" y="21307"/>
                  <a:pt x="-670" y="26343"/>
                  <a:pt x="2431" y="29443"/>
                </a:cubicBezTo>
                <a:lnTo>
                  <a:pt x="36513" y="63500"/>
                </a:lnTo>
                <a:lnTo>
                  <a:pt x="2456" y="97582"/>
                </a:lnTo>
                <a:cubicBezTo>
                  <a:pt x="-645" y="100682"/>
                  <a:pt x="-645" y="105718"/>
                  <a:pt x="2456" y="108818"/>
                </a:cubicBezTo>
                <a:cubicBezTo>
                  <a:pt x="5556" y="111919"/>
                  <a:pt x="10592" y="111919"/>
                  <a:pt x="13692" y="108818"/>
                </a:cubicBezTo>
                <a:lnTo>
                  <a:pt x="47749" y="74737"/>
                </a:lnTo>
                <a:lnTo>
                  <a:pt x="81831" y="108793"/>
                </a:lnTo>
                <a:cubicBezTo>
                  <a:pt x="84931" y="111894"/>
                  <a:pt x="89967" y="111894"/>
                  <a:pt x="93067" y="108793"/>
                </a:cubicBezTo>
                <a:cubicBezTo>
                  <a:pt x="96168" y="105693"/>
                  <a:pt x="96168" y="100657"/>
                  <a:pt x="93067" y="97557"/>
                </a:cubicBezTo>
                <a:lnTo>
                  <a:pt x="58986" y="63500"/>
                </a:lnTo>
                <a:lnTo>
                  <a:pt x="93042" y="29418"/>
                </a:lnTo>
                <a:cubicBezTo>
                  <a:pt x="96143" y="26318"/>
                  <a:pt x="96143" y="21282"/>
                  <a:pt x="93042" y="18182"/>
                </a:cubicBezTo>
                <a:cubicBezTo>
                  <a:pt x="89942" y="15081"/>
                  <a:pt x="84906" y="15081"/>
                  <a:pt x="81806" y="18182"/>
                </a:cubicBezTo>
                <a:lnTo>
                  <a:pt x="47749" y="52263"/>
                </a:lnTo>
                <a:lnTo>
                  <a:pt x="13667" y="18207"/>
                </a:lnTo>
                <a:close/>
              </a:path>
            </a:pathLst>
          </a:custGeom>
          <a:solidFill>
            <a:srgbClr val="FF6467"/>
          </a:solidFill>
        </p:spPr>
        <p:txBody>
          <a:bodyPr/>
          <a:lstStyle/>
          <a:p>
            <a:endParaRPr lang="en-US"/>
          </a:p>
        </p:txBody>
      </p:sp>
      <p:sp>
        <p:nvSpPr>
          <p:cNvPr id="26" name="Text 24"/>
          <p:cNvSpPr/>
          <p:nvPr/>
        </p:nvSpPr>
        <p:spPr>
          <a:xfrm>
            <a:off x="730250" y="5797026"/>
            <a:ext cx="2087563"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Requiring complex alignment efforts</a:t>
            </a:r>
            <a:endParaRPr lang="en-US" sz="1600" dirty="0"/>
          </a:p>
        </p:txBody>
      </p:sp>
      <p:sp>
        <p:nvSpPr>
          <p:cNvPr id="27" name="Shape 25"/>
          <p:cNvSpPr/>
          <p:nvPr/>
        </p:nvSpPr>
        <p:spPr>
          <a:xfrm>
            <a:off x="539750" y="6082776"/>
            <a:ext cx="95250" cy="127000"/>
          </a:xfrm>
          <a:custGeom>
            <a:avLst/>
            <a:gdLst/>
            <a:ahLst/>
            <a:cxnLst/>
            <a:rect l="l" t="t" r="r" b="b"/>
            <a:pathLst>
              <a:path w="95250" h="127000">
                <a:moveTo>
                  <a:pt x="13667" y="18207"/>
                </a:moveTo>
                <a:cubicBezTo>
                  <a:pt x="10567" y="15106"/>
                  <a:pt x="5531" y="15106"/>
                  <a:pt x="2431" y="18207"/>
                </a:cubicBezTo>
                <a:cubicBezTo>
                  <a:pt x="-670" y="21307"/>
                  <a:pt x="-670" y="26343"/>
                  <a:pt x="2431" y="29443"/>
                </a:cubicBezTo>
                <a:lnTo>
                  <a:pt x="36513" y="63500"/>
                </a:lnTo>
                <a:lnTo>
                  <a:pt x="2456" y="97582"/>
                </a:lnTo>
                <a:cubicBezTo>
                  <a:pt x="-645" y="100682"/>
                  <a:pt x="-645" y="105718"/>
                  <a:pt x="2456" y="108818"/>
                </a:cubicBezTo>
                <a:cubicBezTo>
                  <a:pt x="5556" y="111919"/>
                  <a:pt x="10592" y="111919"/>
                  <a:pt x="13692" y="108818"/>
                </a:cubicBezTo>
                <a:lnTo>
                  <a:pt x="47749" y="74737"/>
                </a:lnTo>
                <a:lnTo>
                  <a:pt x="81831" y="108793"/>
                </a:lnTo>
                <a:cubicBezTo>
                  <a:pt x="84931" y="111894"/>
                  <a:pt x="89967" y="111894"/>
                  <a:pt x="93067" y="108793"/>
                </a:cubicBezTo>
                <a:cubicBezTo>
                  <a:pt x="96168" y="105693"/>
                  <a:pt x="96168" y="100657"/>
                  <a:pt x="93067" y="97557"/>
                </a:cubicBezTo>
                <a:lnTo>
                  <a:pt x="58986" y="63500"/>
                </a:lnTo>
                <a:lnTo>
                  <a:pt x="93042" y="29418"/>
                </a:lnTo>
                <a:cubicBezTo>
                  <a:pt x="96143" y="26318"/>
                  <a:pt x="96143" y="21282"/>
                  <a:pt x="93042" y="18182"/>
                </a:cubicBezTo>
                <a:cubicBezTo>
                  <a:pt x="89942" y="15081"/>
                  <a:pt x="84906" y="15081"/>
                  <a:pt x="81806" y="18182"/>
                </a:cubicBezTo>
                <a:lnTo>
                  <a:pt x="47749" y="52263"/>
                </a:lnTo>
                <a:lnTo>
                  <a:pt x="13667" y="18207"/>
                </a:lnTo>
                <a:close/>
              </a:path>
            </a:pathLst>
          </a:custGeom>
          <a:solidFill>
            <a:srgbClr val="FF6467"/>
          </a:solidFill>
        </p:spPr>
        <p:txBody>
          <a:bodyPr/>
          <a:lstStyle/>
          <a:p>
            <a:endParaRPr lang="en-US"/>
          </a:p>
        </p:txBody>
      </p:sp>
      <p:sp>
        <p:nvSpPr>
          <p:cNvPr id="28" name="Text 26"/>
          <p:cNvSpPr/>
          <p:nvPr/>
        </p:nvSpPr>
        <p:spPr>
          <a:xfrm>
            <a:off x="730250" y="6051026"/>
            <a:ext cx="2317750"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Demanding significant domain expertise</a:t>
            </a:r>
            <a:endParaRPr lang="en-US" sz="1600" dirty="0"/>
          </a:p>
        </p:txBody>
      </p:sp>
      <p:sp>
        <p:nvSpPr>
          <p:cNvPr id="29" name="Shape 27"/>
          <p:cNvSpPr/>
          <p:nvPr/>
        </p:nvSpPr>
        <p:spPr>
          <a:xfrm>
            <a:off x="7362775" y="1174750"/>
            <a:ext cx="4508500" cy="2635250"/>
          </a:xfrm>
          <a:custGeom>
            <a:avLst/>
            <a:gdLst/>
            <a:ahLst/>
            <a:cxnLst/>
            <a:rect l="l" t="t" r="r" b="b"/>
            <a:pathLst>
              <a:path w="4508500" h="2635250">
                <a:moveTo>
                  <a:pt x="31750" y="0"/>
                </a:moveTo>
                <a:lnTo>
                  <a:pt x="4444990" y="0"/>
                </a:lnTo>
                <a:cubicBezTo>
                  <a:pt x="4480066" y="0"/>
                  <a:pt x="4508500" y="28434"/>
                  <a:pt x="4508500" y="63510"/>
                </a:cubicBezTo>
                <a:lnTo>
                  <a:pt x="4508500" y="2571740"/>
                </a:lnTo>
                <a:cubicBezTo>
                  <a:pt x="4508500" y="2606816"/>
                  <a:pt x="4480066" y="2635250"/>
                  <a:pt x="4444990" y="2635250"/>
                </a:cubicBezTo>
                <a:lnTo>
                  <a:pt x="31750" y="2635250"/>
                </a:lnTo>
                <a:cubicBezTo>
                  <a:pt x="14215" y="2635250"/>
                  <a:pt x="0" y="2621035"/>
                  <a:pt x="0" y="2603500"/>
                </a:cubicBezTo>
                <a:lnTo>
                  <a:pt x="0" y="31750"/>
                </a:lnTo>
                <a:cubicBezTo>
                  <a:pt x="0" y="14227"/>
                  <a:pt x="14227" y="0"/>
                  <a:pt x="31750" y="0"/>
                </a:cubicBezTo>
                <a:close/>
              </a:path>
            </a:pathLst>
          </a:custGeom>
          <a:solidFill>
            <a:srgbClr val="D8A252">
              <a:alpha val="14902"/>
            </a:srgbClr>
          </a:solidFill>
        </p:spPr>
        <p:txBody>
          <a:bodyPr/>
          <a:lstStyle/>
          <a:p>
            <a:endParaRPr lang="en-US"/>
          </a:p>
        </p:txBody>
      </p:sp>
      <p:sp>
        <p:nvSpPr>
          <p:cNvPr id="30" name="Shape 28"/>
          <p:cNvSpPr/>
          <p:nvPr/>
        </p:nvSpPr>
        <p:spPr>
          <a:xfrm>
            <a:off x="7362775" y="1174750"/>
            <a:ext cx="31750" cy="2635250"/>
          </a:xfrm>
          <a:custGeom>
            <a:avLst/>
            <a:gdLst/>
            <a:ahLst/>
            <a:cxnLst/>
            <a:rect l="l" t="t" r="r" b="b"/>
            <a:pathLst>
              <a:path w="31750" h="2635250">
                <a:moveTo>
                  <a:pt x="31750" y="0"/>
                </a:moveTo>
                <a:lnTo>
                  <a:pt x="31750" y="0"/>
                </a:lnTo>
                <a:lnTo>
                  <a:pt x="31750" y="2635250"/>
                </a:lnTo>
                <a:lnTo>
                  <a:pt x="31750" y="2635250"/>
                </a:lnTo>
                <a:cubicBezTo>
                  <a:pt x="14227" y="2635250"/>
                  <a:pt x="0" y="2621023"/>
                  <a:pt x="0" y="2603500"/>
                </a:cubicBezTo>
                <a:lnTo>
                  <a:pt x="0" y="31750"/>
                </a:lnTo>
                <a:cubicBezTo>
                  <a:pt x="0" y="14227"/>
                  <a:pt x="14227" y="0"/>
                  <a:pt x="31750" y="0"/>
                </a:cubicBezTo>
                <a:close/>
              </a:path>
            </a:pathLst>
          </a:custGeom>
          <a:solidFill>
            <a:srgbClr val="D8A252"/>
          </a:solidFill>
        </p:spPr>
        <p:txBody>
          <a:bodyPr/>
          <a:lstStyle/>
          <a:p>
            <a:endParaRPr lang="en-US"/>
          </a:p>
        </p:txBody>
      </p:sp>
      <p:sp>
        <p:nvSpPr>
          <p:cNvPr id="31" name="Text 29"/>
          <p:cNvSpPr/>
          <p:nvPr/>
        </p:nvSpPr>
        <p:spPr>
          <a:xfrm>
            <a:off x="7537400" y="1333500"/>
            <a:ext cx="4254500"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The All-or-Nothing Dilemma</a:t>
            </a:r>
            <a:endParaRPr lang="en-US" sz="1600" dirty="0"/>
          </a:p>
        </p:txBody>
      </p:sp>
      <p:sp>
        <p:nvSpPr>
          <p:cNvPr id="32" name="Text 30"/>
          <p:cNvSpPr/>
          <p:nvPr/>
        </p:nvSpPr>
        <p:spPr>
          <a:xfrm>
            <a:off x="7537400" y="1651000"/>
            <a:ext cx="4238625"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absence of a general mechanism for granular reuse means ontology adoption becomes an </a:t>
            </a: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all-or-nothing proposition</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33" name="Shape 31"/>
          <p:cNvSpPr/>
          <p:nvPr/>
        </p:nvSpPr>
        <p:spPr>
          <a:xfrm>
            <a:off x="7545338" y="2159000"/>
            <a:ext cx="4167188" cy="698500"/>
          </a:xfrm>
          <a:custGeom>
            <a:avLst/>
            <a:gdLst/>
            <a:ahLst/>
            <a:cxnLst/>
            <a:rect l="l" t="t" r="r" b="b"/>
            <a:pathLst>
              <a:path w="4167188" h="698500">
                <a:moveTo>
                  <a:pt x="15875" y="0"/>
                </a:moveTo>
                <a:lnTo>
                  <a:pt x="4103687" y="0"/>
                </a:lnTo>
                <a:cubicBezTo>
                  <a:pt x="4138757" y="0"/>
                  <a:pt x="4167188" y="28430"/>
                  <a:pt x="4167188" y="63501"/>
                </a:cubicBezTo>
                <a:lnTo>
                  <a:pt x="4167188" y="634999"/>
                </a:lnTo>
                <a:cubicBezTo>
                  <a:pt x="4167188" y="670070"/>
                  <a:pt x="4138757" y="698500"/>
                  <a:pt x="4103687" y="698500"/>
                </a:cubicBezTo>
                <a:lnTo>
                  <a:pt x="15875" y="698500"/>
                </a:lnTo>
                <a:cubicBezTo>
                  <a:pt x="7107" y="698500"/>
                  <a:pt x="0" y="691393"/>
                  <a:pt x="0" y="682625"/>
                </a:cubicBezTo>
                <a:lnTo>
                  <a:pt x="0" y="15875"/>
                </a:lnTo>
                <a:cubicBezTo>
                  <a:pt x="0" y="7113"/>
                  <a:pt x="7113" y="0"/>
                  <a:pt x="15875" y="0"/>
                </a:cubicBezTo>
                <a:close/>
              </a:path>
            </a:pathLst>
          </a:custGeom>
          <a:solidFill>
            <a:srgbClr val="1A1D24">
              <a:alpha val="60000"/>
            </a:srgbClr>
          </a:solidFill>
        </p:spPr>
        <p:txBody>
          <a:bodyPr/>
          <a:lstStyle/>
          <a:p>
            <a:endParaRPr lang="en-US"/>
          </a:p>
        </p:txBody>
      </p:sp>
      <p:sp>
        <p:nvSpPr>
          <p:cNvPr id="34" name="Shape 32"/>
          <p:cNvSpPr/>
          <p:nvPr/>
        </p:nvSpPr>
        <p:spPr>
          <a:xfrm>
            <a:off x="7545338" y="2159000"/>
            <a:ext cx="15875" cy="698500"/>
          </a:xfrm>
          <a:custGeom>
            <a:avLst/>
            <a:gdLst/>
            <a:ahLst/>
            <a:cxnLst/>
            <a:rect l="l" t="t" r="r" b="b"/>
            <a:pathLst>
              <a:path w="15875" h="698500">
                <a:moveTo>
                  <a:pt x="15875" y="0"/>
                </a:moveTo>
                <a:lnTo>
                  <a:pt x="15875" y="0"/>
                </a:lnTo>
                <a:lnTo>
                  <a:pt x="15875" y="698500"/>
                </a:lnTo>
                <a:lnTo>
                  <a:pt x="15875" y="698500"/>
                </a:lnTo>
                <a:cubicBezTo>
                  <a:pt x="7113" y="698500"/>
                  <a:pt x="0" y="691387"/>
                  <a:pt x="0" y="682625"/>
                </a:cubicBezTo>
                <a:lnTo>
                  <a:pt x="0" y="15875"/>
                </a:lnTo>
                <a:cubicBezTo>
                  <a:pt x="0" y="7113"/>
                  <a:pt x="7113" y="0"/>
                  <a:pt x="15875" y="0"/>
                </a:cubicBezTo>
                <a:close/>
              </a:path>
            </a:pathLst>
          </a:custGeom>
          <a:solidFill>
            <a:srgbClr val="FF6467"/>
          </a:solidFill>
        </p:spPr>
        <p:txBody>
          <a:bodyPr/>
          <a:lstStyle/>
          <a:p>
            <a:endParaRPr lang="en-US"/>
          </a:p>
        </p:txBody>
      </p:sp>
      <p:sp>
        <p:nvSpPr>
          <p:cNvPr id="35" name="Text 33"/>
          <p:cNvSpPr/>
          <p:nvPr/>
        </p:nvSpPr>
        <p:spPr>
          <a:xfrm>
            <a:off x="7648525" y="2254250"/>
            <a:ext cx="4024313" cy="158750"/>
          </a:xfrm>
          <a:prstGeom prst="rect">
            <a:avLst/>
          </a:prstGeom>
          <a:noFill/>
        </p:spPr>
        <p:txBody>
          <a:bodyPr wrap="square" lIns="0" tIns="0" rIns="0" bIns="0" rtlCol="0" anchor="ctr"/>
          <a:lstStyle/>
          <a:p>
            <a:pPr>
              <a:lnSpc>
                <a:spcPct val="120000"/>
              </a:lnSpc>
            </a:pPr>
            <a:r>
              <a:rPr lang="en-US" sz="87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Scenario A: Full Adoption</a:t>
            </a:r>
            <a:endParaRPr lang="en-US" sz="1600" dirty="0"/>
          </a:p>
        </p:txBody>
      </p:sp>
      <p:sp>
        <p:nvSpPr>
          <p:cNvPr id="36" name="Text 34"/>
          <p:cNvSpPr/>
          <p:nvPr/>
        </p:nvSpPr>
        <p:spPr>
          <a:xfrm>
            <a:off x="7648525" y="2444750"/>
            <a:ext cx="4024313" cy="31750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Developer adopts an </a:t>
            </a:r>
            <a:r>
              <a:rPr lang="en-US" sz="87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entire purpose-agnostic ontology</a:t>
            </a: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just to use a single term</a:t>
            </a:r>
            <a:endParaRPr lang="en-US" sz="1600" dirty="0"/>
          </a:p>
        </p:txBody>
      </p:sp>
      <p:sp>
        <p:nvSpPr>
          <p:cNvPr id="37" name="Shape 35"/>
          <p:cNvSpPr/>
          <p:nvPr/>
        </p:nvSpPr>
        <p:spPr>
          <a:xfrm>
            <a:off x="7545338" y="2952750"/>
            <a:ext cx="4167188" cy="698500"/>
          </a:xfrm>
          <a:custGeom>
            <a:avLst/>
            <a:gdLst/>
            <a:ahLst/>
            <a:cxnLst/>
            <a:rect l="l" t="t" r="r" b="b"/>
            <a:pathLst>
              <a:path w="4167188" h="698500">
                <a:moveTo>
                  <a:pt x="15875" y="0"/>
                </a:moveTo>
                <a:lnTo>
                  <a:pt x="4103687" y="0"/>
                </a:lnTo>
                <a:cubicBezTo>
                  <a:pt x="4138757" y="0"/>
                  <a:pt x="4167188" y="28430"/>
                  <a:pt x="4167188" y="63501"/>
                </a:cubicBezTo>
                <a:lnTo>
                  <a:pt x="4167188" y="634999"/>
                </a:lnTo>
                <a:cubicBezTo>
                  <a:pt x="4167188" y="670070"/>
                  <a:pt x="4138757" y="698500"/>
                  <a:pt x="4103687" y="698500"/>
                </a:cubicBezTo>
                <a:lnTo>
                  <a:pt x="15875" y="698500"/>
                </a:lnTo>
                <a:cubicBezTo>
                  <a:pt x="7107" y="698500"/>
                  <a:pt x="0" y="691393"/>
                  <a:pt x="0" y="682625"/>
                </a:cubicBezTo>
                <a:lnTo>
                  <a:pt x="0" y="15875"/>
                </a:lnTo>
                <a:cubicBezTo>
                  <a:pt x="0" y="7113"/>
                  <a:pt x="7113" y="0"/>
                  <a:pt x="15875" y="0"/>
                </a:cubicBezTo>
                <a:close/>
              </a:path>
            </a:pathLst>
          </a:custGeom>
          <a:solidFill>
            <a:srgbClr val="1A1D24">
              <a:alpha val="60000"/>
            </a:srgbClr>
          </a:solidFill>
        </p:spPr>
        <p:txBody>
          <a:bodyPr/>
          <a:lstStyle/>
          <a:p>
            <a:endParaRPr lang="en-US"/>
          </a:p>
        </p:txBody>
      </p:sp>
      <p:sp>
        <p:nvSpPr>
          <p:cNvPr id="38" name="Shape 36"/>
          <p:cNvSpPr/>
          <p:nvPr/>
        </p:nvSpPr>
        <p:spPr>
          <a:xfrm>
            <a:off x="7545338" y="2952750"/>
            <a:ext cx="15875" cy="698500"/>
          </a:xfrm>
          <a:custGeom>
            <a:avLst/>
            <a:gdLst/>
            <a:ahLst/>
            <a:cxnLst/>
            <a:rect l="l" t="t" r="r" b="b"/>
            <a:pathLst>
              <a:path w="15875" h="698500">
                <a:moveTo>
                  <a:pt x="15875" y="0"/>
                </a:moveTo>
                <a:lnTo>
                  <a:pt x="15875" y="0"/>
                </a:lnTo>
                <a:lnTo>
                  <a:pt x="15875" y="698500"/>
                </a:lnTo>
                <a:lnTo>
                  <a:pt x="15875" y="698500"/>
                </a:lnTo>
                <a:cubicBezTo>
                  <a:pt x="7113" y="698500"/>
                  <a:pt x="0" y="691387"/>
                  <a:pt x="0" y="682625"/>
                </a:cubicBezTo>
                <a:lnTo>
                  <a:pt x="0" y="15875"/>
                </a:lnTo>
                <a:cubicBezTo>
                  <a:pt x="0" y="7113"/>
                  <a:pt x="7113" y="0"/>
                  <a:pt x="15875" y="0"/>
                </a:cubicBezTo>
                <a:close/>
              </a:path>
            </a:pathLst>
          </a:custGeom>
          <a:solidFill>
            <a:srgbClr val="FF6467"/>
          </a:solidFill>
        </p:spPr>
        <p:txBody>
          <a:bodyPr/>
          <a:lstStyle/>
          <a:p>
            <a:endParaRPr lang="en-US"/>
          </a:p>
        </p:txBody>
      </p:sp>
      <p:sp>
        <p:nvSpPr>
          <p:cNvPr id="39" name="Text 37"/>
          <p:cNvSpPr/>
          <p:nvPr/>
        </p:nvSpPr>
        <p:spPr>
          <a:xfrm>
            <a:off x="7648525" y="3048000"/>
            <a:ext cx="4024313" cy="158750"/>
          </a:xfrm>
          <a:prstGeom prst="rect">
            <a:avLst/>
          </a:prstGeom>
          <a:noFill/>
        </p:spPr>
        <p:txBody>
          <a:bodyPr wrap="square" lIns="0" tIns="0" rIns="0" bIns="0" rtlCol="0" anchor="ctr"/>
          <a:lstStyle/>
          <a:p>
            <a:pPr>
              <a:lnSpc>
                <a:spcPct val="120000"/>
              </a:lnSpc>
            </a:pPr>
            <a:r>
              <a:rPr lang="en-US" sz="87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Scenario B: Local Recreation</a:t>
            </a:r>
            <a:endParaRPr lang="en-US" sz="1600" dirty="0"/>
          </a:p>
        </p:txBody>
      </p:sp>
      <p:sp>
        <p:nvSpPr>
          <p:cNvPr id="40" name="Text 38"/>
          <p:cNvSpPr/>
          <p:nvPr/>
        </p:nvSpPr>
        <p:spPr>
          <a:xfrm>
            <a:off x="7648525" y="3238500"/>
            <a:ext cx="4024313" cy="31750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Developer </a:t>
            </a:r>
            <a:r>
              <a:rPr lang="en-US" sz="87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forgoes reuse</a:t>
            </a: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and recreates the concept locally, contributing to fragmentation</a:t>
            </a:r>
            <a:endParaRPr lang="en-US" sz="1600" dirty="0"/>
          </a:p>
        </p:txBody>
      </p:sp>
      <p:sp>
        <p:nvSpPr>
          <p:cNvPr id="41" name="Shape 39"/>
          <p:cNvSpPr/>
          <p:nvPr/>
        </p:nvSpPr>
        <p:spPr>
          <a:xfrm>
            <a:off x="7354838" y="3944937"/>
            <a:ext cx="4508500" cy="3055938"/>
          </a:xfrm>
          <a:custGeom>
            <a:avLst/>
            <a:gdLst/>
            <a:ahLst/>
            <a:cxnLst/>
            <a:rect l="l" t="t" r="r" b="b"/>
            <a:pathLst>
              <a:path w="4508500" h="3055938">
                <a:moveTo>
                  <a:pt x="63502" y="0"/>
                </a:moveTo>
                <a:lnTo>
                  <a:pt x="4444998" y="0"/>
                </a:lnTo>
                <a:cubicBezTo>
                  <a:pt x="4480069" y="0"/>
                  <a:pt x="4508500" y="28431"/>
                  <a:pt x="4508500" y="63502"/>
                </a:cubicBezTo>
                <a:lnTo>
                  <a:pt x="4508500" y="2992435"/>
                </a:lnTo>
                <a:cubicBezTo>
                  <a:pt x="4508500" y="3027507"/>
                  <a:pt x="4480069" y="3055937"/>
                  <a:pt x="4444998" y="3055938"/>
                </a:cubicBezTo>
                <a:lnTo>
                  <a:pt x="63502" y="3055938"/>
                </a:lnTo>
                <a:cubicBezTo>
                  <a:pt x="28431" y="3055938"/>
                  <a:pt x="0" y="3027507"/>
                  <a:pt x="0" y="2992435"/>
                </a:cubicBezTo>
                <a:lnTo>
                  <a:pt x="0" y="63502"/>
                </a:lnTo>
                <a:cubicBezTo>
                  <a:pt x="0" y="28454"/>
                  <a:pt x="28454" y="0"/>
                  <a:pt x="63502"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42" name="Text 40"/>
          <p:cNvSpPr/>
          <p:nvPr/>
        </p:nvSpPr>
        <p:spPr>
          <a:xfrm>
            <a:off x="7485807" y="4111625"/>
            <a:ext cx="4246563" cy="222250"/>
          </a:xfrm>
          <a:prstGeom prst="rect">
            <a:avLst/>
          </a:prstGeom>
          <a:noFill/>
        </p:spPr>
        <p:txBody>
          <a:bodyPr wrap="square" lIns="0" tIns="0" rIns="0" bIns="0" rtlCol="0" anchor="ctr"/>
          <a:lstStyle/>
          <a:p>
            <a:pPr algn="ctr">
              <a:lnSpc>
                <a:spcPct val="130000"/>
              </a:lnSpc>
            </a:pPr>
            <a:r>
              <a:rPr lang="en-US" sz="1125" b="1" dirty="0">
                <a:solidFill>
                  <a:srgbClr val="E8E8E8"/>
                </a:solidFill>
                <a:latin typeface="Hedvig Letters Sans" pitchFamily="34" charset="0"/>
                <a:ea typeface="Hedvig Letters Sans" pitchFamily="34" charset="-122"/>
                <a:cs typeface="Hedvig Letters Sans" pitchFamily="34" charset="-120"/>
              </a:rPr>
              <a:t>Granularity Problem</a:t>
            </a:r>
            <a:endParaRPr lang="en-US" sz="1600" dirty="0"/>
          </a:p>
        </p:txBody>
      </p:sp>
      <p:sp>
        <p:nvSpPr>
          <p:cNvPr id="43" name="Shape 41"/>
          <p:cNvSpPr/>
          <p:nvPr/>
        </p:nvSpPr>
        <p:spPr>
          <a:xfrm>
            <a:off x="7521525" y="4429125"/>
            <a:ext cx="4175125" cy="571500"/>
          </a:xfrm>
          <a:custGeom>
            <a:avLst/>
            <a:gdLst/>
            <a:ahLst/>
            <a:cxnLst/>
            <a:rect l="l" t="t" r="r" b="b"/>
            <a:pathLst>
              <a:path w="4175125" h="571500">
                <a:moveTo>
                  <a:pt x="63499" y="0"/>
                </a:moveTo>
                <a:lnTo>
                  <a:pt x="4111626" y="0"/>
                </a:lnTo>
                <a:cubicBezTo>
                  <a:pt x="4146695" y="0"/>
                  <a:pt x="4175125" y="28430"/>
                  <a:pt x="4175125" y="63499"/>
                </a:cubicBezTo>
                <a:lnTo>
                  <a:pt x="4175125" y="508001"/>
                </a:lnTo>
                <a:cubicBezTo>
                  <a:pt x="4175125" y="543070"/>
                  <a:pt x="4146695" y="571500"/>
                  <a:pt x="4111626" y="571500"/>
                </a:cubicBezTo>
                <a:lnTo>
                  <a:pt x="63499" y="571500"/>
                </a:lnTo>
                <a:cubicBezTo>
                  <a:pt x="28430" y="571500"/>
                  <a:pt x="0" y="543070"/>
                  <a:pt x="0" y="508001"/>
                </a:cubicBezTo>
                <a:lnTo>
                  <a:pt x="0" y="63499"/>
                </a:lnTo>
                <a:cubicBezTo>
                  <a:pt x="0" y="28453"/>
                  <a:pt x="28453" y="0"/>
                  <a:pt x="63499" y="0"/>
                </a:cubicBezTo>
                <a:close/>
              </a:path>
            </a:pathLst>
          </a:custGeom>
          <a:solidFill>
            <a:srgbClr val="1A1D24">
              <a:alpha val="60000"/>
            </a:srgbClr>
          </a:solidFill>
        </p:spPr>
        <p:txBody>
          <a:bodyPr/>
          <a:lstStyle/>
          <a:p>
            <a:endParaRPr lang="en-US"/>
          </a:p>
        </p:txBody>
      </p:sp>
      <p:sp>
        <p:nvSpPr>
          <p:cNvPr id="44" name="Text 42"/>
          <p:cNvSpPr/>
          <p:nvPr/>
        </p:nvSpPr>
        <p:spPr>
          <a:xfrm>
            <a:off x="7616775" y="4524375"/>
            <a:ext cx="4040188" cy="158750"/>
          </a:xfrm>
          <a:prstGeom prst="rect">
            <a:avLst/>
          </a:prstGeom>
          <a:noFill/>
        </p:spPr>
        <p:txBody>
          <a:bodyPr wrap="square" lIns="0" tIns="0" rIns="0" bIns="0" rtlCol="0" anchor="ctr"/>
          <a:lstStyle/>
          <a:p>
            <a:pPr>
              <a:lnSpc>
                <a:spcPct val="120000"/>
              </a:lnSpc>
            </a:pPr>
            <a:r>
              <a:rPr lang="en-US" sz="87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Developer needs:</a:t>
            </a:r>
            <a:endParaRPr lang="en-US" sz="1600" dirty="0"/>
          </a:p>
        </p:txBody>
      </p:sp>
      <p:sp>
        <p:nvSpPr>
          <p:cNvPr id="45" name="Text 43"/>
          <p:cNvSpPr/>
          <p:nvPr/>
        </p:nvSpPr>
        <p:spPr>
          <a:xfrm>
            <a:off x="7616775" y="4714875"/>
            <a:ext cx="4048125" cy="190500"/>
          </a:xfrm>
          <a:prstGeom prst="rect">
            <a:avLst/>
          </a:prstGeom>
          <a:noFill/>
        </p:spPr>
        <p:txBody>
          <a:bodyPr wrap="square" lIns="0" tIns="0" rIns="0" bIns="0" rtlCol="0" anchor="ctr"/>
          <a:lstStyle/>
          <a:p>
            <a:pPr>
              <a:lnSpc>
                <a:spcPct val="130000"/>
              </a:lnSpc>
            </a:pPr>
            <a:r>
              <a:rPr lang="en-US" sz="10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A single term for a rare phenomenon</a:t>
            </a:r>
            <a:endParaRPr lang="en-US" sz="1600" dirty="0"/>
          </a:p>
        </p:txBody>
      </p:sp>
      <p:sp>
        <p:nvSpPr>
          <p:cNvPr id="46" name="Shape 44"/>
          <p:cNvSpPr/>
          <p:nvPr/>
        </p:nvSpPr>
        <p:spPr>
          <a:xfrm>
            <a:off x="9539222" y="5095875"/>
            <a:ext cx="142875" cy="190500"/>
          </a:xfrm>
          <a:custGeom>
            <a:avLst/>
            <a:gdLst/>
            <a:ahLst/>
            <a:cxnLst/>
            <a:rect l="l" t="t" r="r" b="b"/>
            <a:pathLst>
              <a:path w="142875" h="190500">
                <a:moveTo>
                  <a:pt x="63029" y="187003"/>
                </a:moveTo>
                <a:cubicBezTo>
                  <a:pt x="67680" y="191653"/>
                  <a:pt x="75233" y="191653"/>
                  <a:pt x="79883" y="187003"/>
                </a:cubicBezTo>
                <a:lnTo>
                  <a:pt x="139415" y="127471"/>
                </a:lnTo>
                <a:cubicBezTo>
                  <a:pt x="144066" y="122820"/>
                  <a:pt x="144066" y="115267"/>
                  <a:pt x="139415" y="110617"/>
                </a:cubicBezTo>
                <a:cubicBezTo>
                  <a:pt x="134764" y="105966"/>
                  <a:pt x="127211" y="105966"/>
                  <a:pt x="122560" y="110617"/>
                </a:cubicBezTo>
                <a:lnTo>
                  <a:pt x="83344" y="149833"/>
                </a:lnTo>
                <a:lnTo>
                  <a:pt x="83344" y="11906"/>
                </a:lnTo>
                <a:cubicBezTo>
                  <a:pt x="83344" y="5321"/>
                  <a:pt x="78023" y="0"/>
                  <a:pt x="71438" y="0"/>
                </a:cubicBezTo>
                <a:cubicBezTo>
                  <a:pt x="64852" y="0"/>
                  <a:pt x="59531" y="5321"/>
                  <a:pt x="59531" y="11906"/>
                </a:cubicBezTo>
                <a:lnTo>
                  <a:pt x="59531" y="149833"/>
                </a:lnTo>
                <a:lnTo>
                  <a:pt x="20315" y="110617"/>
                </a:lnTo>
                <a:cubicBezTo>
                  <a:pt x="15664" y="105966"/>
                  <a:pt x="8111" y="105966"/>
                  <a:pt x="3460" y="110617"/>
                </a:cubicBezTo>
                <a:cubicBezTo>
                  <a:pt x="-1191" y="115267"/>
                  <a:pt x="-1191" y="122820"/>
                  <a:pt x="3460" y="127471"/>
                </a:cubicBezTo>
                <a:lnTo>
                  <a:pt x="62992" y="187003"/>
                </a:lnTo>
                <a:close/>
              </a:path>
            </a:pathLst>
          </a:custGeom>
          <a:solidFill>
            <a:srgbClr val="D8A252"/>
          </a:solidFill>
        </p:spPr>
        <p:txBody>
          <a:bodyPr/>
          <a:lstStyle/>
          <a:p>
            <a:endParaRPr lang="en-US"/>
          </a:p>
        </p:txBody>
      </p:sp>
      <p:sp>
        <p:nvSpPr>
          <p:cNvPr id="47" name="Shape 45"/>
          <p:cNvSpPr/>
          <p:nvPr/>
        </p:nvSpPr>
        <p:spPr>
          <a:xfrm>
            <a:off x="7524171" y="5384271"/>
            <a:ext cx="4172479" cy="703792"/>
          </a:xfrm>
          <a:custGeom>
            <a:avLst/>
            <a:gdLst/>
            <a:ahLst/>
            <a:cxnLst/>
            <a:rect l="l" t="t" r="r" b="b"/>
            <a:pathLst>
              <a:path w="4172479" h="703792">
                <a:moveTo>
                  <a:pt x="63503" y="0"/>
                </a:moveTo>
                <a:lnTo>
                  <a:pt x="4108976" y="0"/>
                </a:lnTo>
                <a:cubicBezTo>
                  <a:pt x="4144048" y="0"/>
                  <a:pt x="4172479" y="28431"/>
                  <a:pt x="4172479" y="63503"/>
                </a:cubicBezTo>
                <a:lnTo>
                  <a:pt x="4172479" y="640289"/>
                </a:lnTo>
                <a:cubicBezTo>
                  <a:pt x="4172479" y="675360"/>
                  <a:pt x="4144048" y="703792"/>
                  <a:pt x="4108976" y="703792"/>
                </a:cubicBezTo>
                <a:lnTo>
                  <a:pt x="63503" y="703792"/>
                </a:lnTo>
                <a:cubicBezTo>
                  <a:pt x="28431" y="703792"/>
                  <a:pt x="0" y="675360"/>
                  <a:pt x="0" y="640289"/>
                </a:cubicBezTo>
                <a:lnTo>
                  <a:pt x="0" y="63503"/>
                </a:lnTo>
                <a:cubicBezTo>
                  <a:pt x="0" y="28431"/>
                  <a:pt x="28431" y="0"/>
                  <a:pt x="63503"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48" name="Text 46"/>
          <p:cNvSpPr/>
          <p:nvPr/>
        </p:nvSpPr>
        <p:spPr>
          <a:xfrm>
            <a:off x="7622067" y="5482169"/>
            <a:ext cx="4032250" cy="158750"/>
          </a:xfrm>
          <a:prstGeom prst="rect">
            <a:avLst/>
          </a:prstGeom>
          <a:noFill/>
        </p:spPr>
        <p:txBody>
          <a:bodyPr wrap="square" lIns="0" tIns="0" rIns="0" bIns="0" rtlCol="0" anchor="ctr"/>
          <a:lstStyle/>
          <a:p>
            <a:pPr>
              <a:lnSpc>
                <a:spcPct val="120000"/>
              </a:lnSpc>
            </a:pPr>
            <a:r>
              <a:rPr lang="en-US" sz="87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Current options:</a:t>
            </a:r>
            <a:endParaRPr lang="en-US" sz="1600" dirty="0"/>
          </a:p>
        </p:txBody>
      </p:sp>
      <p:sp>
        <p:nvSpPr>
          <p:cNvPr id="49" name="Text 47"/>
          <p:cNvSpPr/>
          <p:nvPr/>
        </p:nvSpPr>
        <p:spPr>
          <a:xfrm>
            <a:off x="7622067" y="5672669"/>
            <a:ext cx="4032250"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Adopt 10,000+ term ontology</a:t>
            </a:r>
            <a:endParaRPr lang="en-US" sz="1600" dirty="0"/>
          </a:p>
        </p:txBody>
      </p:sp>
      <p:sp>
        <p:nvSpPr>
          <p:cNvPr id="50" name="Text 48"/>
          <p:cNvSpPr/>
          <p:nvPr/>
        </p:nvSpPr>
        <p:spPr>
          <a:xfrm>
            <a:off x="7622067" y="5831419"/>
            <a:ext cx="4032250"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Create new term (no reuse)</a:t>
            </a:r>
            <a:endParaRPr lang="en-US" sz="1600" dirty="0"/>
          </a:p>
        </p:txBody>
      </p:sp>
      <p:sp>
        <p:nvSpPr>
          <p:cNvPr id="51" name="Shape 49"/>
          <p:cNvSpPr/>
          <p:nvPr/>
        </p:nvSpPr>
        <p:spPr>
          <a:xfrm>
            <a:off x="9539222" y="6185964"/>
            <a:ext cx="142875" cy="190500"/>
          </a:xfrm>
          <a:custGeom>
            <a:avLst/>
            <a:gdLst/>
            <a:ahLst/>
            <a:cxnLst/>
            <a:rect l="l" t="t" r="r" b="b"/>
            <a:pathLst>
              <a:path w="142875" h="190500">
                <a:moveTo>
                  <a:pt x="63029" y="187003"/>
                </a:moveTo>
                <a:cubicBezTo>
                  <a:pt x="67680" y="191653"/>
                  <a:pt x="75233" y="191653"/>
                  <a:pt x="79883" y="187003"/>
                </a:cubicBezTo>
                <a:lnTo>
                  <a:pt x="139415" y="127471"/>
                </a:lnTo>
                <a:cubicBezTo>
                  <a:pt x="144066" y="122820"/>
                  <a:pt x="144066" y="115267"/>
                  <a:pt x="139415" y="110617"/>
                </a:cubicBezTo>
                <a:cubicBezTo>
                  <a:pt x="134764" y="105966"/>
                  <a:pt x="127211" y="105966"/>
                  <a:pt x="122560" y="110617"/>
                </a:cubicBezTo>
                <a:lnTo>
                  <a:pt x="83344" y="149833"/>
                </a:lnTo>
                <a:lnTo>
                  <a:pt x="83344" y="11906"/>
                </a:lnTo>
                <a:cubicBezTo>
                  <a:pt x="83344" y="5321"/>
                  <a:pt x="78023" y="0"/>
                  <a:pt x="71438" y="0"/>
                </a:cubicBezTo>
                <a:cubicBezTo>
                  <a:pt x="64852" y="0"/>
                  <a:pt x="59531" y="5321"/>
                  <a:pt x="59531" y="11906"/>
                </a:cubicBezTo>
                <a:lnTo>
                  <a:pt x="59531" y="149833"/>
                </a:lnTo>
                <a:lnTo>
                  <a:pt x="20315" y="110617"/>
                </a:lnTo>
                <a:cubicBezTo>
                  <a:pt x="15664" y="105966"/>
                  <a:pt x="8111" y="105966"/>
                  <a:pt x="3460" y="110617"/>
                </a:cubicBezTo>
                <a:cubicBezTo>
                  <a:pt x="-1191" y="115267"/>
                  <a:pt x="-1191" y="122820"/>
                  <a:pt x="3460" y="127471"/>
                </a:cubicBezTo>
                <a:lnTo>
                  <a:pt x="62992" y="187003"/>
                </a:lnTo>
                <a:close/>
              </a:path>
            </a:pathLst>
          </a:custGeom>
          <a:solidFill>
            <a:srgbClr val="D8A252"/>
          </a:solidFill>
        </p:spPr>
        <p:txBody>
          <a:bodyPr/>
          <a:lstStyle/>
          <a:p>
            <a:endParaRPr lang="en-US"/>
          </a:p>
        </p:txBody>
      </p:sp>
      <p:sp>
        <p:nvSpPr>
          <p:cNvPr id="52" name="Shape 50"/>
          <p:cNvSpPr/>
          <p:nvPr/>
        </p:nvSpPr>
        <p:spPr>
          <a:xfrm>
            <a:off x="7524171" y="6474359"/>
            <a:ext cx="4172479" cy="354542"/>
          </a:xfrm>
          <a:custGeom>
            <a:avLst/>
            <a:gdLst/>
            <a:ahLst/>
            <a:cxnLst/>
            <a:rect l="l" t="t" r="r" b="b"/>
            <a:pathLst>
              <a:path w="4172479" h="354542">
                <a:moveTo>
                  <a:pt x="63498" y="0"/>
                </a:moveTo>
                <a:lnTo>
                  <a:pt x="4108981" y="0"/>
                </a:lnTo>
                <a:cubicBezTo>
                  <a:pt x="4144050" y="0"/>
                  <a:pt x="4172479" y="28429"/>
                  <a:pt x="4172479" y="63498"/>
                </a:cubicBezTo>
                <a:lnTo>
                  <a:pt x="4172479" y="291043"/>
                </a:lnTo>
                <a:cubicBezTo>
                  <a:pt x="4172479" y="326112"/>
                  <a:pt x="4144050" y="354542"/>
                  <a:pt x="4108981" y="354542"/>
                </a:cubicBezTo>
                <a:lnTo>
                  <a:pt x="63498" y="354542"/>
                </a:lnTo>
                <a:cubicBezTo>
                  <a:pt x="28429" y="354542"/>
                  <a:pt x="0" y="326112"/>
                  <a:pt x="0" y="291043"/>
                </a:cubicBezTo>
                <a:lnTo>
                  <a:pt x="0" y="63498"/>
                </a:lnTo>
                <a:cubicBezTo>
                  <a:pt x="0" y="28453"/>
                  <a:pt x="28453" y="0"/>
                  <a:pt x="63498"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53" name="Text 51"/>
          <p:cNvSpPr/>
          <p:nvPr/>
        </p:nvSpPr>
        <p:spPr>
          <a:xfrm>
            <a:off x="7622067" y="6572250"/>
            <a:ext cx="4032250" cy="158750"/>
          </a:xfrm>
          <a:prstGeom prst="rect">
            <a:avLst/>
          </a:prstGeom>
          <a:noFill/>
        </p:spPr>
        <p:txBody>
          <a:bodyPr wrap="square" lIns="0" tIns="0" rIns="0" bIns="0" rtlCol="0" anchor="ctr"/>
          <a:lstStyle/>
          <a:p>
            <a:pPr>
              <a:lnSpc>
                <a:spcPct val="120000"/>
              </a:lnSpc>
            </a:pPr>
            <a:r>
              <a:rPr lang="en-US" sz="87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Result: High cost → No reuse</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p:bldP spid="36" grpId="0"/>
      <p:bldP spid="39" grpId="0"/>
      <p:bldP spid="40" grpId="0"/>
      <p:bldP spid="42" grpId="0"/>
      <p:bldP spid="44" grpId="0"/>
      <p:bldP spid="45" grpId="0"/>
      <p:bldP spid="48" grpId="0"/>
      <p:bldP spid="49" grpId="0"/>
      <p:bldP spid="50"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60443" y="360443"/>
            <a:ext cx="11543202" cy="216266"/>
          </a:xfrm>
          <a:prstGeom prst="rect">
            <a:avLst/>
          </a:prstGeom>
          <a:noFill/>
        </p:spPr>
        <p:txBody>
          <a:bodyPr wrap="square" lIns="0" tIns="0" rIns="0" bIns="0" rtlCol="0" anchor="ctr"/>
          <a:lstStyle/>
          <a:p>
            <a:pPr>
              <a:lnSpc>
                <a:spcPct val="120000"/>
              </a:lnSpc>
            </a:pPr>
            <a:r>
              <a:rPr lang="en-US" sz="1135" b="1" kern="0" spc="114"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VISIBILITY BARRIER</a:t>
            </a:r>
            <a:endParaRPr lang="en-US" sz="1600" dirty="0"/>
          </a:p>
        </p:txBody>
      </p:sp>
      <p:sp>
        <p:nvSpPr>
          <p:cNvPr id="3" name="Text 1"/>
          <p:cNvSpPr/>
          <p:nvPr/>
        </p:nvSpPr>
        <p:spPr>
          <a:xfrm>
            <a:off x="360443" y="648798"/>
            <a:ext cx="11633313" cy="360443"/>
          </a:xfrm>
          <a:prstGeom prst="rect">
            <a:avLst/>
          </a:prstGeom>
          <a:noFill/>
        </p:spPr>
        <p:txBody>
          <a:bodyPr wrap="square" lIns="0" tIns="0" rIns="0" bIns="0" rtlCol="0" anchor="ctr"/>
          <a:lstStyle/>
          <a:p>
            <a:pPr>
              <a:lnSpc>
                <a:spcPct val="90000"/>
              </a:lnSpc>
            </a:pPr>
            <a:r>
              <a:rPr lang="en-US" sz="255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Discoverability Crisis and Invisible Ontologies</a:t>
            </a:r>
            <a:endParaRPr lang="en-US" sz="1600" dirty="0"/>
          </a:p>
        </p:txBody>
      </p:sp>
      <p:sp>
        <p:nvSpPr>
          <p:cNvPr id="4" name="Shape 2"/>
          <p:cNvSpPr/>
          <p:nvPr/>
        </p:nvSpPr>
        <p:spPr>
          <a:xfrm>
            <a:off x="360443" y="1117375"/>
            <a:ext cx="865064" cy="36044"/>
          </a:xfrm>
          <a:custGeom>
            <a:avLst/>
            <a:gdLst/>
            <a:ahLst/>
            <a:cxnLst/>
            <a:rect l="l" t="t" r="r" b="b"/>
            <a:pathLst>
              <a:path w="865064" h="36044">
                <a:moveTo>
                  <a:pt x="0" y="0"/>
                </a:moveTo>
                <a:lnTo>
                  <a:pt x="865064" y="0"/>
                </a:lnTo>
                <a:lnTo>
                  <a:pt x="865064" y="36044"/>
                </a:lnTo>
                <a:lnTo>
                  <a:pt x="0" y="36044"/>
                </a:lnTo>
                <a:lnTo>
                  <a:pt x="0" y="0"/>
                </a:lnTo>
                <a:close/>
              </a:path>
            </a:pathLst>
          </a:custGeom>
          <a:solidFill>
            <a:srgbClr val="D8A252"/>
          </a:solidFill>
        </p:spPr>
        <p:txBody>
          <a:bodyPr/>
          <a:lstStyle/>
          <a:p>
            <a:endParaRPr lang="en-US"/>
          </a:p>
        </p:txBody>
      </p:sp>
      <p:sp>
        <p:nvSpPr>
          <p:cNvPr id="5" name="Shape 3"/>
          <p:cNvSpPr/>
          <p:nvPr/>
        </p:nvSpPr>
        <p:spPr>
          <a:xfrm>
            <a:off x="378466" y="1333641"/>
            <a:ext cx="5604896" cy="5289508"/>
          </a:xfrm>
          <a:custGeom>
            <a:avLst/>
            <a:gdLst/>
            <a:ahLst/>
            <a:cxnLst/>
            <a:rect l="l" t="t" r="r" b="b"/>
            <a:pathLst>
              <a:path w="5604896" h="5289508">
                <a:moveTo>
                  <a:pt x="36044" y="0"/>
                </a:moveTo>
                <a:lnTo>
                  <a:pt x="5532800" y="0"/>
                </a:lnTo>
                <a:cubicBezTo>
                  <a:pt x="5572617" y="0"/>
                  <a:pt x="5604896" y="32278"/>
                  <a:pt x="5604896" y="72096"/>
                </a:cubicBezTo>
                <a:lnTo>
                  <a:pt x="5604896" y="5217412"/>
                </a:lnTo>
                <a:cubicBezTo>
                  <a:pt x="5604896" y="5257229"/>
                  <a:pt x="5572617" y="5289508"/>
                  <a:pt x="5532800" y="5289508"/>
                </a:cubicBezTo>
                <a:lnTo>
                  <a:pt x="36044" y="5289508"/>
                </a:lnTo>
                <a:cubicBezTo>
                  <a:pt x="16138" y="5289508"/>
                  <a:pt x="0" y="5273370"/>
                  <a:pt x="0" y="5253463"/>
                </a:cubicBezTo>
                <a:lnTo>
                  <a:pt x="0" y="36044"/>
                </a:lnTo>
                <a:cubicBezTo>
                  <a:pt x="0" y="16151"/>
                  <a:pt x="16151" y="0"/>
                  <a:pt x="36044" y="0"/>
                </a:cubicBezTo>
                <a:close/>
              </a:path>
            </a:pathLst>
          </a:custGeom>
          <a:solidFill>
            <a:srgbClr val="4A6D8C">
              <a:alpha val="14902"/>
            </a:srgbClr>
          </a:solidFill>
        </p:spPr>
        <p:txBody>
          <a:bodyPr/>
          <a:lstStyle/>
          <a:p>
            <a:endParaRPr lang="en-US"/>
          </a:p>
        </p:txBody>
      </p:sp>
      <p:sp>
        <p:nvSpPr>
          <p:cNvPr id="6" name="Shape 4"/>
          <p:cNvSpPr/>
          <p:nvPr/>
        </p:nvSpPr>
        <p:spPr>
          <a:xfrm>
            <a:off x="378466" y="1333641"/>
            <a:ext cx="36044" cy="5289508"/>
          </a:xfrm>
          <a:custGeom>
            <a:avLst/>
            <a:gdLst/>
            <a:ahLst/>
            <a:cxnLst/>
            <a:rect l="l" t="t" r="r" b="b"/>
            <a:pathLst>
              <a:path w="36044" h="5289508">
                <a:moveTo>
                  <a:pt x="36044" y="0"/>
                </a:moveTo>
                <a:lnTo>
                  <a:pt x="36044" y="0"/>
                </a:lnTo>
                <a:lnTo>
                  <a:pt x="36044" y="5289508"/>
                </a:lnTo>
                <a:lnTo>
                  <a:pt x="36044" y="5289508"/>
                </a:lnTo>
                <a:cubicBezTo>
                  <a:pt x="16138" y="5289508"/>
                  <a:pt x="0" y="5273370"/>
                  <a:pt x="0" y="5253463"/>
                </a:cubicBezTo>
                <a:lnTo>
                  <a:pt x="0" y="36044"/>
                </a:lnTo>
                <a:cubicBezTo>
                  <a:pt x="0" y="16151"/>
                  <a:pt x="16151" y="0"/>
                  <a:pt x="36044" y="0"/>
                </a:cubicBezTo>
                <a:close/>
              </a:path>
            </a:pathLst>
          </a:custGeom>
          <a:solidFill>
            <a:srgbClr val="4A6D8C"/>
          </a:solidFill>
        </p:spPr>
        <p:txBody>
          <a:bodyPr/>
          <a:lstStyle/>
          <a:p>
            <a:endParaRPr lang="en-US"/>
          </a:p>
        </p:txBody>
      </p:sp>
      <p:sp>
        <p:nvSpPr>
          <p:cNvPr id="7" name="Shape 5"/>
          <p:cNvSpPr/>
          <p:nvPr/>
        </p:nvSpPr>
        <p:spPr>
          <a:xfrm>
            <a:off x="590226" y="1549907"/>
            <a:ext cx="243299" cy="216266"/>
          </a:xfrm>
          <a:custGeom>
            <a:avLst/>
            <a:gdLst/>
            <a:ahLst/>
            <a:cxnLst/>
            <a:rect l="l" t="t" r="r" b="b"/>
            <a:pathLst>
              <a:path w="243299" h="216266">
                <a:moveTo>
                  <a:pt x="17318" y="-10518"/>
                </a:moveTo>
                <a:cubicBezTo>
                  <a:pt x="13348" y="-14488"/>
                  <a:pt x="6927" y="-14488"/>
                  <a:pt x="2999" y="-10518"/>
                </a:cubicBezTo>
                <a:cubicBezTo>
                  <a:pt x="-929" y="-6547"/>
                  <a:pt x="-972" y="-127"/>
                  <a:pt x="2957" y="3844"/>
                </a:cubicBezTo>
                <a:lnTo>
                  <a:pt x="225981" y="226868"/>
                </a:lnTo>
                <a:cubicBezTo>
                  <a:pt x="229952" y="230839"/>
                  <a:pt x="236372" y="230839"/>
                  <a:pt x="240300" y="226868"/>
                </a:cubicBezTo>
                <a:cubicBezTo>
                  <a:pt x="244229" y="222898"/>
                  <a:pt x="244271" y="216477"/>
                  <a:pt x="240300" y="212549"/>
                </a:cubicBezTo>
                <a:lnTo>
                  <a:pt x="199581" y="171830"/>
                </a:lnTo>
                <a:cubicBezTo>
                  <a:pt x="200722" y="170816"/>
                  <a:pt x="201862" y="169803"/>
                  <a:pt x="202961" y="168789"/>
                </a:cubicBezTo>
                <a:cubicBezTo>
                  <a:pt x="222729" y="150415"/>
                  <a:pt x="235950" y="128492"/>
                  <a:pt x="242243" y="113413"/>
                </a:cubicBezTo>
                <a:cubicBezTo>
                  <a:pt x="243637" y="110076"/>
                  <a:pt x="243637" y="106359"/>
                  <a:pt x="242243" y="103022"/>
                </a:cubicBezTo>
                <a:cubicBezTo>
                  <a:pt x="235950" y="87943"/>
                  <a:pt x="222729" y="65978"/>
                  <a:pt x="202961" y="47646"/>
                </a:cubicBezTo>
                <a:cubicBezTo>
                  <a:pt x="183066" y="29187"/>
                  <a:pt x="155737" y="13601"/>
                  <a:pt x="121607" y="13601"/>
                </a:cubicBezTo>
                <a:cubicBezTo>
                  <a:pt x="97615" y="13601"/>
                  <a:pt x="77003" y="21289"/>
                  <a:pt x="59938" y="32271"/>
                </a:cubicBezTo>
                <a:lnTo>
                  <a:pt x="17318" y="-10518"/>
                </a:lnTo>
                <a:close/>
                <a:moveTo>
                  <a:pt x="86380" y="58586"/>
                </a:moveTo>
                <a:cubicBezTo>
                  <a:pt x="96306" y="51490"/>
                  <a:pt x="108513" y="47308"/>
                  <a:pt x="121650" y="47308"/>
                </a:cubicBezTo>
                <a:cubicBezTo>
                  <a:pt x="155230" y="47308"/>
                  <a:pt x="182475" y="74553"/>
                  <a:pt x="182475" y="108133"/>
                </a:cubicBezTo>
                <a:cubicBezTo>
                  <a:pt x="182475" y="121270"/>
                  <a:pt x="178293" y="133434"/>
                  <a:pt x="171197" y="143403"/>
                </a:cubicBezTo>
                <a:lnTo>
                  <a:pt x="156539" y="128746"/>
                </a:lnTo>
                <a:cubicBezTo>
                  <a:pt x="161904" y="119707"/>
                  <a:pt x="163720" y="108598"/>
                  <a:pt x="160806" y="97615"/>
                </a:cubicBezTo>
                <a:cubicBezTo>
                  <a:pt x="155019" y="75989"/>
                  <a:pt x="132759" y="63148"/>
                  <a:pt x="111132" y="68935"/>
                </a:cubicBezTo>
                <a:cubicBezTo>
                  <a:pt x="107499" y="69906"/>
                  <a:pt x="104078" y="71342"/>
                  <a:pt x="100995" y="73159"/>
                </a:cubicBezTo>
                <a:lnTo>
                  <a:pt x="86337" y="58502"/>
                </a:lnTo>
                <a:close/>
                <a:moveTo>
                  <a:pt x="137405" y="166888"/>
                </a:moveTo>
                <a:cubicBezTo>
                  <a:pt x="132378" y="168240"/>
                  <a:pt x="127099" y="168958"/>
                  <a:pt x="121650" y="168958"/>
                </a:cubicBezTo>
                <a:cubicBezTo>
                  <a:pt x="88069" y="168958"/>
                  <a:pt x="60825" y="141713"/>
                  <a:pt x="60825" y="108133"/>
                </a:cubicBezTo>
                <a:cubicBezTo>
                  <a:pt x="60825" y="102684"/>
                  <a:pt x="61543" y="97404"/>
                  <a:pt x="62895" y="92378"/>
                </a:cubicBezTo>
                <a:lnTo>
                  <a:pt x="29314" y="58797"/>
                </a:lnTo>
                <a:cubicBezTo>
                  <a:pt x="15544" y="74341"/>
                  <a:pt x="6082" y="90815"/>
                  <a:pt x="1056" y="102938"/>
                </a:cubicBezTo>
                <a:cubicBezTo>
                  <a:pt x="-338" y="106275"/>
                  <a:pt x="-338" y="109992"/>
                  <a:pt x="1056" y="113328"/>
                </a:cubicBezTo>
                <a:cubicBezTo>
                  <a:pt x="7350" y="128408"/>
                  <a:pt x="20571" y="150373"/>
                  <a:pt x="40339" y="168704"/>
                </a:cubicBezTo>
                <a:cubicBezTo>
                  <a:pt x="60233" y="187163"/>
                  <a:pt x="87562" y="202749"/>
                  <a:pt x="121692" y="202749"/>
                </a:cubicBezTo>
                <a:cubicBezTo>
                  <a:pt x="137447" y="202749"/>
                  <a:pt x="151766" y="199413"/>
                  <a:pt x="164565" y="194048"/>
                </a:cubicBezTo>
                <a:lnTo>
                  <a:pt x="137447" y="166930"/>
                </a:lnTo>
                <a:close/>
              </a:path>
            </a:pathLst>
          </a:custGeom>
          <a:solidFill>
            <a:srgbClr val="D8A252"/>
          </a:solidFill>
        </p:spPr>
        <p:txBody>
          <a:bodyPr/>
          <a:lstStyle/>
          <a:p>
            <a:endParaRPr lang="en-US"/>
          </a:p>
        </p:txBody>
      </p:sp>
      <p:sp>
        <p:nvSpPr>
          <p:cNvPr id="8" name="Text 6"/>
          <p:cNvSpPr/>
          <p:nvPr/>
        </p:nvSpPr>
        <p:spPr>
          <a:xfrm>
            <a:off x="955175" y="1513863"/>
            <a:ext cx="2532115" cy="288355"/>
          </a:xfrm>
          <a:prstGeom prst="rect">
            <a:avLst/>
          </a:prstGeom>
          <a:noFill/>
        </p:spPr>
        <p:txBody>
          <a:bodyPr wrap="square" lIns="0" tIns="0" rIns="0" bIns="0" rtlCol="0" anchor="ctr"/>
          <a:lstStyle/>
          <a:p>
            <a:pPr>
              <a:lnSpc>
                <a:spcPct val="110000"/>
              </a:lnSpc>
            </a:pPr>
            <a:r>
              <a:rPr lang="en-US" sz="1705" b="1" dirty="0">
                <a:solidFill>
                  <a:srgbClr val="E8E8E8"/>
                </a:solidFill>
                <a:latin typeface="Hedvig Letters Sans" pitchFamily="34" charset="0"/>
                <a:ea typeface="Hedvig Letters Sans" pitchFamily="34" charset="-122"/>
                <a:cs typeface="Hedvig Letters Sans" pitchFamily="34" charset="-120"/>
              </a:rPr>
              <a:t>The Invisibility Problem</a:t>
            </a:r>
            <a:endParaRPr lang="en-US" sz="1600" dirty="0"/>
          </a:p>
        </p:txBody>
      </p:sp>
      <p:sp>
        <p:nvSpPr>
          <p:cNvPr id="9" name="Shape 7"/>
          <p:cNvSpPr/>
          <p:nvPr/>
        </p:nvSpPr>
        <p:spPr>
          <a:xfrm>
            <a:off x="576710" y="1995392"/>
            <a:ext cx="5226430" cy="991220"/>
          </a:xfrm>
          <a:custGeom>
            <a:avLst/>
            <a:gdLst/>
            <a:ahLst/>
            <a:cxnLst/>
            <a:rect l="l" t="t" r="r" b="b"/>
            <a:pathLst>
              <a:path w="5226430" h="991220">
                <a:moveTo>
                  <a:pt x="72091" y="0"/>
                </a:moveTo>
                <a:lnTo>
                  <a:pt x="5154339" y="0"/>
                </a:lnTo>
                <a:cubicBezTo>
                  <a:pt x="5194154" y="0"/>
                  <a:pt x="5226430" y="32276"/>
                  <a:pt x="5226430" y="72091"/>
                </a:cubicBezTo>
                <a:lnTo>
                  <a:pt x="5226430" y="919128"/>
                </a:lnTo>
                <a:cubicBezTo>
                  <a:pt x="5226430" y="958943"/>
                  <a:pt x="5194154" y="991220"/>
                  <a:pt x="5154339" y="991220"/>
                </a:cubicBezTo>
                <a:lnTo>
                  <a:pt x="72091" y="991220"/>
                </a:lnTo>
                <a:cubicBezTo>
                  <a:pt x="32276" y="991220"/>
                  <a:pt x="0" y="958943"/>
                  <a:pt x="0" y="919128"/>
                </a:cubicBezTo>
                <a:lnTo>
                  <a:pt x="0" y="72091"/>
                </a:lnTo>
                <a:cubicBezTo>
                  <a:pt x="0" y="32303"/>
                  <a:pt x="32303" y="0"/>
                  <a:pt x="72091" y="0"/>
                </a:cubicBezTo>
                <a:close/>
              </a:path>
            </a:pathLst>
          </a:custGeom>
          <a:solidFill>
            <a:srgbClr val="1A1D24">
              <a:alpha val="60000"/>
            </a:srgbClr>
          </a:solidFill>
        </p:spPr>
        <p:txBody>
          <a:bodyPr/>
          <a:lstStyle/>
          <a:p>
            <a:endParaRPr lang="en-US"/>
          </a:p>
        </p:txBody>
      </p:sp>
      <p:sp>
        <p:nvSpPr>
          <p:cNvPr id="10" name="Text 8"/>
          <p:cNvSpPr/>
          <p:nvPr/>
        </p:nvSpPr>
        <p:spPr>
          <a:xfrm>
            <a:off x="720887" y="2139570"/>
            <a:ext cx="5010164" cy="702865"/>
          </a:xfrm>
          <a:prstGeom prst="rect">
            <a:avLst/>
          </a:prstGeom>
          <a:noFill/>
        </p:spPr>
        <p:txBody>
          <a:bodyPr wrap="square" lIns="0" tIns="0" rIns="0" bIns="0" rtlCol="0" anchor="ctr"/>
          <a:lstStyle/>
          <a:p>
            <a:pPr>
              <a:lnSpc>
                <a:spcPct val="140000"/>
              </a:lnSpc>
            </a:pP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While popular big head vocabularies benefit from </a:t>
            </a: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standardization, academic citations, and tool integration</a:t>
            </a: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the vast majority of ontologies remain </a:t>
            </a:r>
            <a:r>
              <a:rPr lang="en-US" sz="1135"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effectively invisible </a:t>
            </a: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11" name="Shape 9"/>
          <p:cNvSpPr/>
          <p:nvPr/>
        </p:nvSpPr>
        <p:spPr>
          <a:xfrm>
            <a:off x="579713" y="3231885"/>
            <a:ext cx="5223426" cy="1862291"/>
          </a:xfrm>
          <a:custGeom>
            <a:avLst/>
            <a:gdLst/>
            <a:ahLst/>
            <a:cxnLst/>
            <a:rect l="l" t="t" r="r" b="b"/>
            <a:pathLst>
              <a:path w="5223426" h="1862291">
                <a:moveTo>
                  <a:pt x="72089" y="0"/>
                </a:moveTo>
                <a:lnTo>
                  <a:pt x="5151337" y="0"/>
                </a:lnTo>
                <a:cubicBezTo>
                  <a:pt x="5191151" y="0"/>
                  <a:pt x="5223426" y="32275"/>
                  <a:pt x="5223426" y="72089"/>
                </a:cubicBezTo>
                <a:lnTo>
                  <a:pt x="5223426" y="1790202"/>
                </a:lnTo>
                <a:cubicBezTo>
                  <a:pt x="5223426" y="1830016"/>
                  <a:pt x="5191151" y="1862291"/>
                  <a:pt x="5151337" y="1862291"/>
                </a:cubicBezTo>
                <a:lnTo>
                  <a:pt x="72089" y="1862291"/>
                </a:lnTo>
                <a:cubicBezTo>
                  <a:pt x="32275" y="1862291"/>
                  <a:pt x="0" y="1830016"/>
                  <a:pt x="0" y="1790202"/>
                </a:cubicBezTo>
                <a:lnTo>
                  <a:pt x="0" y="72089"/>
                </a:lnTo>
                <a:cubicBezTo>
                  <a:pt x="0" y="32275"/>
                  <a:pt x="32275" y="0"/>
                  <a:pt x="72089"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12" name="Text 10"/>
          <p:cNvSpPr/>
          <p:nvPr/>
        </p:nvSpPr>
        <p:spPr>
          <a:xfrm>
            <a:off x="726894" y="3379069"/>
            <a:ext cx="5001153" cy="216266"/>
          </a:xfrm>
          <a:prstGeom prst="rect">
            <a:avLst/>
          </a:prstGeom>
          <a:noFill/>
        </p:spPr>
        <p:txBody>
          <a:bodyPr wrap="square" lIns="0" tIns="0" rIns="0" bIns="0" rtlCol="0" anchor="ctr"/>
          <a:lstStyle/>
          <a:p>
            <a:pPr>
              <a:lnSpc>
                <a:spcPct val="120000"/>
              </a:lnSpc>
            </a:pPr>
            <a:r>
              <a:rPr lang="en-US" sz="113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Fragmented Publication</a:t>
            </a:r>
            <a:endParaRPr lang="en-US" sz="1600" dirty="0"/>
          </a:p>
        </p:txBody>
      </p:sp>
      <p:sp>
        <p:nvSpPr>
          <p:cNvPr id="13" name="Text 11"/>
          <p:cNvSpPr/>
          <p:nvPr/>
        </p:nvSpPr>
        <p:spPr>
          <a:xfrm>
            <a:off x="726894" y="3667424"/>
            <a:ext cx="5001153" cy="234288"/>
          </a:xfrm>
          <a:prstGeom prst="rect">
            <a:avLst/>
          </a:prstGeom>
          <a:noFill/>
        </p:spPr>
        <p:txBody>
          <a:bodyPr wrap="square" lIns="0" tIns="0" rIns="0" bIns="0" rtlCol="0" anchor="ctr"/>
          <a:lstStyle/>
          <a:p>
            <a:pPr>
              <a:lnSpc>
                <a:spcPct val="140000"/>
              </a:lnSpc>
            </a:pP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Ontologies are published across:</a:t>
            </a:r>
            <a:endParaRPr lang="en-US" sz="1600" dirty="0"/>
          </a:p>
        </p:txBody>
      </p:sp>
      <p:sp>
        <p:nvSpPr>
          <p:cNvPr id="14" name="Text 12"/>
          <p:cNvSpPr/>
          <p:nvPr/>
        </p:nvSpPr>
        <p:spPr>
          <a:xfrm>
            <a:off x="726894" y="3973801"/>
            <a:ext cx="5001153" cy="216266"/>
          </a:xfrm>
          <a:prstGeom prst="rect">
            <a:avLst/>
          </a:prstGeom>
          <a:noFill/>
        </p:spPr>
        <p:txBody>
          <a:bodyPr wrap="square" lIns="0" tIns="0" rIns="0" bIns="0" rtlCol="0" anchor="ctr"/>
          <a:lstStyle/>
          <a:p>
            <a:pPr>
              <a:lnSpc>
                <a:spcPct val="12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Project websites</a:t>
            </a:r>
            <a:endParaRPr lang="en-US" sz="1600" dirty="0"/>
          </a:p>
        </p:txBody>
      </p:sp>
      <p:sp>
        <p:nvSpPr>
          <p:cNvPr id="15" name="Text 13"/>
          <p:cNvSpPr/>
          <p:nvPr/>
        </p:nvSpPr>
        <p:spPr>
          <a:xfrm>
            <a:off x="726894" y="4226112"/>
            <a:ext cx="5001153" cy="216266"/>
          </a:xfrm>
          <a:prstGeom prst="rect">
            <a:avLst/>
          </a:prstGeom>
          <a:noFill/>
        </p:spPr>
        <p:txBody>
          <a:bodyPr wrap="square" lIns="0" tIns="0" rIns="0" bIns="0" rtlCol="0" anchor="ctr"/>
          <a:lstStyle/>
          <a:p>
            <a:pPr>
              <a:lnSpc>
                <a:spcPct val="12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Institutional repositories</a:t>
            </a:r>
            <a:endParaRPr lang="en-US" sz="1600" dirty="0"/>
          </a:p>
        </p:txBody>
      </p:sp>
      <p:sp>
        <p:nvSpPr>
          <p:cNvPr id="16" name="Text 14"/>
          <p:cNvSpPr/>
          <p:nvPr/>
        </p:nvSpPr>
        <p:spPr>
          <a:xfrm>
            <a:off x="726894" y="4478422"/>
            <a:ext cx="5001153" cy="216266"/>
          </a:xfrm>
          <a:prstGeom prst="rect">
            <a:avLst/>
          </a:prstGeom>
          <a:noFill/>
        </p:spPr>
        <p:txBody>
          <a:bodyPr wrap="square" lIns="0" tIns="0" rIns="0" bIns="0" rtlCol="0" anchor="ctr"/>
          <a:lstStyle/>
          <a:p>
            <a:pPr>
              <a:lnSpc>
                <a:spcPct val="12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Personal/research group pages</a:t>
            </a:r>
            <a:endParaRPr lang="en-US" sz="1600" dirty="0"/>
          </a:p>
        </p:txBody>
      </p:sp>
      <p:sp>
        <p:nvSpPr>
          <p:cNvPr id="17" name="Text 15"/>
          <p:cNvSpPr/>
          <p:nvPr/>
        </p:nvSpPr>
        <p:spPr>
          <a:xfrm>
            <a:off x="726894" y="4730732"/>
            <a:ext cx="5001153" cy="216266"/>
          </a:xfrm>
          <a:prstGeom prst="rect">
            <a:avLst/>
          </a:prstGeom>
          <a:noFill/>
        </p:spPr>
        <p:txBody>
          <a:bodyPr wrap="square" lIns="0" tIns="0" rIns="0" bIns="0" rtlCol="0" anchor="ctr"/>
          <a:lstStyle/>
          <a:p>
            <a:pPr>
              <a:lnSpc>
                <a:spcPct val="120000"/>
              </a:lnSpc>
            </a:pP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Academic papers (supplementary)</a:t>
            </a:r>
            <a:endParaRPr lang="en-US" sz="1600" dirty="0"/>
          </a:p>
        </p:txBody>
      </p:sp>
      <p:sp>
        <p:nvSpPr>
          <p:cNvPr id="18" name="Shape 16"/>
          <p:cNvSpPr/>
          <p:nvPr/>
        </p:nvSpPr>
        <p:spPr>
          <a:xfrm>
            <a:off x="579713" y="5342548"/>
            <a:ext cx="5223426" cy="1051293"/>
          </a:xfrm>
          <a:custGeom>
            <a:avLst/>
            <a:gdLst/>
            <a:ahLst/>
            <a:cxnLst/>
            <a:rect l="l" t="t" r="r" b="b"/>
            <a:pathLst>
              <a:path w="5223426" h="1051293">
                <a:moveTo>
                  <a:pt x="72087" y="0"/>
                </a:moveTo>
                <a:lnTo>
                  <a:pt x="5151339" y="0"/>
                </a:lnTo>
                <a:cubicBezTo>
                  <a:pt x="5191152" y="0"/>
                  <a:pt x="5223426" y="32275"/>
                  <a:pt x="5223426" y="72087"/>
                </a:cubicBezTo>
                <a:lnTo>
                  <a:pt x="5223426" y="979206"/>
                </a:lnTo>
                <a:cubicBezTo>
                  <a:pt x="5223426" y="1019019"/>
                  <a:pt x="5191152" y="1051293"/>
                  <a:pt x="5151339" y="1051293"/>
                </a:cubicBezTo>
                <a:lnTo>
                  <a:pt x="72087" y="1051293"/>
                </a:lnTo>
                <a:cubicBezTo>
                  <a:pt x="32275" y="1051293"/>
                  <a:pt x="0" y="1019019"/>
                  <a:pt x="0" y="979206"/>
                </a:cubicBezTo>
                <a:lnTo>
                  <a:pt x="0" y="72087"/>
                </a:lnTo>
                <a:cubicBezTo>
                  <a:pt x="0" y="32275"/>
                  <a:pt x="32275" y="0"/>
                  <a:pt x="72087"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19" name="Text 17"/>
          <p:cNvSpPr/>
          <p:nvPr/>
        </p:nvSpPr>
        <p:spPr>
          <a:xfrm>
            <a:off x="726894" y="5489723"/>
            <a:ext cx="5001153" cy="216266"/>
          </a:xfrm>
          <a:prstGeom prst="rect">
            <a:avLst/>
          </a:prstGeom>
          <a:noFill/>
        </p:spPr>
        <p:txBody>
          <a:bodyPr wrap="square" lIns="0" tIns="0" rIns="0" bIns="0" rtlCol="0" anchor="ctr"/>
          <a:lstStyle/>
          <a:p>
            <a:pPr>
              <a:lnSpc>
                <a:spcPct val="120000"/>
              </a:lnSpc>
            </a:pPr>
            <a:r>
              <a:rPr lang="en-US" sz="1135"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Catalog Limitations</a:t>
            </a:r>
            <a:endParaRPr lang="en-US" sz="1600" dirty="0"/>
          </a:p>
        </p:txBody>
      </p:sp>
      <p:sp>
        <p:nvSpPr>
          <p:cNvPr id="20" name="Text 18"/>
          <p:cNvSpPr/>
          <p:nvPr/>
        </p:nvSpPr>
        <p:spPr>
          <a:xfrm>
            <a:off x="726894" y="5778078"/>
            <a:ext cx="5001153" cy="468576"/>
          </a:xfrm>
          <a:prstGeom prst="rect">
            <a:avLst/>
          </a:prstGeom>
          <a:noFill/>
        </p:spPr>
        <p:txBody>
          <a:bodyPr wrap="square" lIns="0" tIns="0" rIns="0" bIns="0" rtlCol="0" anchor="ctr"/>
          <a:lstStyle/>
          <a:p>
            <a:pPr>
              <a:lnSpc>
                <a:spcPct val="140000"/>
              </a:lnSpc>
            </a:pP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Even centralized catalogs function more as </a:t>
            </a: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catalogs of publication</a:t>
            </a: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than as </a:t>
            </a: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curated catalogs for active discovery</a:t>
            </a: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21" name="Shape 19"/>
          <p:cNvSpPr/>
          <p:nvPr/>
        </p:nvSpPr>
        <p:spPr>
          <a:xfrm>
            <a:off x="6221592" y="1333641"/>
            <a:ext cx="5604896" cy="5289508"/>
          </a:xfrm>
          <a:custGeom>
            <a:avLst/>
            <a:gdLst/>
            <a:ahLst/>
            <a:cxnLst/>
            <a:rect l="l" t="t" r="r" b="b"/>
            <a:pathLst>
              <a:path w="5604896" h="5289508">
                <a:moveTo>
                  <a:pt x="36044" y="0"/>
                </a:moveTo>
                <a:lnTo>
                  <a:pt x="5532800" y="0"/>
                </a:lnTo>
                <a:cubicBezTo>
                  <a:pt x="5572617" y="0"/>
                  <a:pt x="5604896" y="32278"/>
                  <a:pt x="5604896" y="72096"/>
                </a:cubicBezTo>
                <a:lnTo>
                  <a:pt x="5604896" y="5217412"/>
                </a:lnTo>
                <a:cubicBezTo>
                  <a:pt x="5604896" y="5257229"/>
                  <a:pt x="5572617" y="5289508"/>
                  <a:pt x="5532800" y="5289508"/>
                </a:cubicBezTo>
                <a:lnTo>
                  <a:pt x="36044" y="5289508"/>
                </a:lnTo>
                <a:cubicBezTo>
                  <a:pt x="16138" y="5289508"/>
                  <a:pt x="0" y="5273370"/>
                  <a:pt x="0" y="5253463"/>
                </a:cubicBezTo>
                <a:lnTo>
                  <a:pt x="0" y="36044"/>
                </a:lnTo>
                <a:cubicBezTo>
                  <a:pt x="0" y="16151"/>
                  <a:pt x="16151" y="0"/>
                  <a:pt x="36044" y="0"/>
                </a:cubicBezTo>
                <a:close/>
              </a:path>
            </a:pathLst>
          </a:custGeom>
          <a:solidFill>
            <a:srgbClr val="D8A252">
              <a:alpha val="14902"/>
            </a:srgbClr>
          </a:solidFill>
        </p:spPr>
        <p:txBody>
          <a:bodyPr/>
          <a:lstStyle/>
          <a:p>
            <a:endParaRPr lang="en-US"/>
          </a:p>
        </p:txBody>
      </p:sp>
      <p:sp>
        <p:nvSpPr>
          <p:cNvPr id="22" name="Shape 20"/>
          <p:cNvSpPr/>
          <p:nvPr/>
        </p:nvSpPr>
        <p:spPr>
          <a:xfrm>
            <a:off x="6221592" y="1333641"/>
            <a:ext cx="36044" cy="5289508"/>
          </a:xfrm>
          <a:custGeom>
            <a:avLst/>
            <a:gdLst/>
            <a:ahLst/>
            <a:cxnLst/>
            <a:rect l="l" t="t" r="r" b="b"/>
            <a:pathLst>
              <a:path w="36044" h="5289508">
                <a:moveTo>
                  <a:pt x="36044" y="0"/>
                </a:moveTo>
                <a:lnTo>
                  <a:pt x="36044" y="0"/>
                </a:lnTo>
                <a:lnTo>
                  <a:pt x="36044" y="5289508"/>
                </a:lnTo>
                <a:lnTo>
                  <a:pt x="36044" y="5289508"/>
                </a:lnTo>
                <a:cubicBezTo>
                  <a:pt x="16138" y="5289508"/>
                  <a:pt x="0" y="5273370"/>
                  <a:pt x="0" y="5253463"/>
                </a:cubicBezTo>
                <a:lnTo>
                  <a:pt x="0" y="36044"/>
                </a:lnTo>
                <a:cubicBezTo>
                  <a:pt x="0" y="16151"/>
                  <a:pt x="16151" y="0"/>
                  <a:pt x="36044" y="0"/>
                </a:cubicBezTo>
                <a:close/>
              </a:path>
            </a:pathLst>
          </a:custGeom>
          <a:solidFill>
            <a:srgbClr val="D8A252"/>
          </a:solidFill>
        </p:spPr>
        <p:txBody>
          <a:bodyPr/>
          <a:lstStyle/>
          <a:p>
            <a:endParaRPr lang="en-US"/>
          </a:p>
        </p:txBody>
      </p:sp>
      <p:sp>
        <p:nvSpPr>
          <p:cNvPr id="23" name="Shape 21"/>
          <p:cNvSpPr/>
          <p:nvPr/>
        </p:nvSpPr>
        <p:spPr>
          <a:xfrm>
            <a:off x="6446869" y="1549907"/>
            <a:ext cx="216266" cy="216266"/>
          </a:xfrm>
          <a:custGeom>
            <a:avLst/>
            <a:gdLst/>
            <a:ahLst/>
            <a:cxnLst/>
            <a:rect l="l" t="t" r="r" b="b"/>
            <a:pathLst>
              <a:path w="216266" h="216266">
                <a:moveTo>
                  <a:pt x="175716" y="87858"/>
                </a:moveTo>
                <a:cubicBezTo>
                  <a:pt x="175716" y="107246"/>
                  <a:pt x="169423" y="125156"/>
                  <a:pt x="158820" y="139686"/>
                </a:cubicBezTo>
                <a:lnTo>
                  <a:pt x="212296" y="193203"/>
                </a:lnTo>
                <a:cubicBezTo>
                  <a:pt x="217575" y="198483"/>
                  <a:pt x="217575" y="207058"/>
                  <a:pt x="212296" y="212338"/>
                </a:cubicBezTo>
                <a:cubicBezTo>
                  <a:pt x="207016" y="217618"/>
                  <a:pt x="198441" y="217618"/>
                  <a:pt x="193161" y="212338"/>
                </a:cubicBezTo>
                <a:lnTo>
                  <a:pt x="139686" y="158820"/>
                </a:lnTo>
                <a:cubicBezTo>
                  <a:pt x="125156" y="169423"/>
                  <a:pt x="107246" y="175716"/>
                  <a:pt x="87858" y="175716"/>
                </a:cubicBezTo>
                <a:cubicBezTo>
                  <a:pt x="39325" y="175716"/>
                  <a:pt x="0" y="136391"/>
                  <a:pt x="0" y="87858"/>
                </a:cubicBezTo>
                <a:cubicBezTo>
                  <a:pt x="0" y="39325"/>
                  <a:pt x="39325" y="0"/>
                  <a:pt x="87858" y="0"/>
                </a:cubicBezTo>
                <a:cubicBezTo>
                  <a:pt x="136391" y="0"/>
                  <a:pt x="175716" y="39325"/>
                  <a:pt x="175716" y="87858"/>
                </a:cubicBezTo>
                <a:close/>
                <a:moveTo>
                  <a:pt x="87858" y="148683"/>
                </a:moveTo>
                <a:cubicBezTo>
                  <a:pt x="121428" y="148683"/>
                  <a:pt x="148683" y="121428"/>
                  <a:pt x="148683" y="87858"/>
                </a:cubicBezTo>
                <a:cubicBezTo>
                  <a:pt x="148683" y="54288"/>
                  <a:pt x="121428" y="27033"/>
                  <a:pt x="87858" y="27033"/>
                </a:cubicBezTo>
                <a:cubicBezTo>
                  <a:pt x="54288" y="27033"/>
                  <a:pt x="27033" y="54288"/>
                  <a:pt x="27033" y="87858"/>
                </a:cubicBezTo>
                <a:cubicBezTo>
                  <a:pt x="27033" y="121428"/>
                  <a:pt x="54288" y="148683"/>
                  <a:pt x="87858" y="148683"/>
                </a:cubicBezTo>
                <a:close/>
              </a:path>
            </a:pathLst>
          </a:custGeom>
          <a:solidFill>
            <a:srgbClr val="D8A252"/>
          </a:solidFill>
        </p:spPr>
        <p:txBody>
          <a:bodyPr/>
          <a:lstStyle/>
          <a:p>
            <a:endParaRPr lang="en-US"/>
          </a:p>
        </p:txBody>
      </p:sp>
      <p:sp>
        <p:nvSpPr>
          <p:cNvPr id="24" name="Text 22"/>
          <p:cNvSpPr/>
          <p:nvPr/>
        </p:nvSpPr>
        <p:spPr>
          <a:xfrm>
            <a:off x="6798302" y="1513863"/>
            <a:ext cx="3469268" cy="288355"/>
          </a:xfrm>
          <a:prstGeom prst="rect">
            <a:avLst/>
          </a:prstGeom>
          <a:noFill/>
        </p:spPr>
        <p:txBody>
          <a:bodyPr wrap="square" lIns="0" tIns="0" rIns="0" bIns="0" rtlCol="0" anchor="ctr"/>
          <a:lstStyle/>
          <a:p>
            <a:pPr>
              <a:lnSpc>
                <a:spcPct val="110000"/>
              </a:lnSpc>
            </a:pPr>
            <a:r>
              <a:rPr lang="en-US" sz="1705" b="1" dirty="0">
                <a:solidFill>
                  <a:srgbClr val="E8E8E8"/>
                </a:solidFill>
                <a:latin typeface="Hedvig Letters Sans" pitchFamily="34" charset="0"/>
                <a:ea typeface="Hedvig Letters Sans" pitchFamily="34" charset="-122"/>
                <a:cs typeface="Hedvig Letters Sans" pitchFamily="34" charset="-120"/>
              </a:rPr>
              <a:t>Missing Discovery Infrastructure</a:t>
            </a:r>
            <a:endParaRPr lang="en-US" sz="1600" dirty="0"/>
          </a:p>
        </p:txBody>
      </p:sp>
      <p:sp>
        <p:nvSpPr>
          <p:cNvPr id="25" name="Shape 23"/>
          <p:cNvSpPr/>
          <p:nvPr/>
        </p:nvSpPr>
        <p:spPr>
          <a:xfrm>
            <a:off x="6419836" y="1946395"/>
            <a:ext cx="5226430" cy="522643"/>
          </a:xfrm>
          <a:custGeom>
            <a:avLst/>
            <a:gdLst/>
            <a:ahLst/>
            <a:cxnLst/>
            <a:rect l="l" t="t" r="r" b="b"/>
            <a:pathLst>
              <a:path w="5226430" h="522643">
                <a:moveTo>
                  <a:pt x="72088" y="0"/>
                </a:moveTo>
                <a:lnTo>
                  <a:pt x="5154342" y="0"/>
                </a:lnTo>
                <a:cubicBezTo>
                  <a:pt x="5194155" y="0"/>
                  <a:pt x="5226430" y="32275"/>
                  <a:pt x="5226430" y="72088"/>
                </a:cubicBezTo>
                <a:lnTo>
                  <a:pt x="5226430" y="450555"/>
                </a:lnTo>
                <a:cubicBezTo>
                  <a:pt x="5226430" y="490368"/>
                  <a:pt x="5194155" y="522643"/>
                  <a:pt x="5154342" y="522643"/>
                </a:cubicBezTo>
                <a:lnTo>
                  <a:pt x="72088" y="522643"/>
                </a:lnTo>
                <a:cubicBezTo>
                  <a:pt x="32275" y="522643"/>
                  <a:pt x="0" y="490368"/>
                  <a:pt x="0" y="450555"/>
                </a:cubicBezTo>
                <a:lnTo>
                  <a:pt x="0" y="72088"/>
                </a:lnTo>
                <a:cubicBezTo>
                  <a:pt x="0" y="32302"/>
                  <a:pt x="32302" y="0"/>
                  <a:pt x="72088" y="0"/>
                </a:cubicBezTo>
                <a:close/>
              </a:path>
            </a:pathLst>
          </a:custGeom>
          <a:solidFill>
            <a:srgbClr val="1A1D24">
              <a:alpha val="60000"/>
            </a:srgbClr>
          </a:solidFill>
        </p:spPr>
        <p:txBody>
          <a:bodyPr/>
          <a:lstStyle/>
          <a:p>
            <a:endParaRPr lang="en-US"/>
          </a:p>
        </p:txBody>
      </p:sp>
      <p:sp>
        <p:nvSpPr>
          <p:cNvPr id="26" name="Text 24"/>
          <p:cNvSpPr/>
          <p:nvPr/>
        </p:nvSpPr>
        <p:spPr>
          <a:xfrm>
            <a:off x="6564013" y="2090572"/>
            <a:ext cx="5010164" cy="234288"/>
          </a:xfrm>
          <a:prstGeom prst="rect">
            <a:avLst/>
          </a:prstGeom>
          <a:noFill/>
        </p:spPr>
        <p:txBody>
          <a:bodyPr wrap="square" lIns="0" tIns="0" rIns="0" bIns="0" rtlCol="0" anchor="ctr"/>
          <a:lstStyle/>
          <a:p>
            <a:pPr>
              <a:lnSpc>
                <a:spcPct val="140000"/>
              </a:lnSpc>
            </a:pPr>
            <a:r>
              <a:rPr lang="en-US" sz="113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lack of an integrated, stratified ecosystem prevents effective discovery:</a:t>
            </a:r>
            <a:endParaRPr lang="en-US" sz="1600" dirty="0"/>
          </a:p>
        </p:txBody>
      </p:sp>
      <p:sp>
        <p:nvSpPr>
          <p:cNvPr id="27" name="Shape 25"/>
          <p:cNvSpPr/>
          <p:nvPr/>
        </p:nvSpPr>
        <p:spPr>
          <a:xfrm>
            <a:off x="6419836" y="2613215"/>
            <a:ext cx="5226430" cy="648798"/>
          </a:xfrm>
          <a:custGeom>
            <a:avLst/>
            <a:gdLst/>
            <a:ahLst/>
            <a:cxnLst/>
            <a:rect l="l" t="t" r="r" b="b"/>
            <a:pathLst>
              <a:path w="5226430" h="648798">
                <a:moveTo>
                  <a:pt x="72088" y="0"/>
                </a:moveTo>
                <a:lnTo>
                  <a:pt x="5154342" y="0"/>
                </a:lnTo>
                <a:cubicBezTo>
                  <a:pt x="5194155" y="0"/>
                  <a:pt x="5226430" y="32275"/>
                  <a:pt x="5226430" y="72088"/>
                </a:cubicBezTo>
                <a:lnTo>
                  <a:pt x="5226430" y="576710"/>
                </a:lnTo>
                <a:cubicBezTo>
                  <a:pt x="5226430" y="616523"/>
                  <a:pt x="5194155" y="648798"/>
                  <a:pt x="5154342" y="648798"/>
                </a:cubicBezTo>
                <a:lnTo>
                  <a:pt x="72088" y="648798"/>
                </a:lnTo>
                <a:cubicBezTo>
                  <a:pt x="32275" y="648798"/>
                  <a:pt x="0" y="616523"/>
                  <a:pt x="0" y="576710"/>
                </a:cubicBezTo>
                <a:lnTo>
                  <a:pt x="0" y="72088"/>
                </a:lnTo>
                <a:cubicBezTo>
                  <a:pt x="0" y="32302"/>
                  <a:pt x="32302" y="0"/>
                  <a:pt x="72088" y="0"/>
                </a:cubicBezTo>
                <a:close/>
              </a:path>
            </a:pathLst>
          </a:custGeom>
          <a:solidFill>
            <a:srgbClr val="4A6D8C">
              <a:alpha val="20000"/>
            </a:srgbClr>
          </a:solidFill>
        </p:spPr>
        <p:txBody>
          <a:bodyPr/>
          <a:lstStyle/>
          <a:p>
            <a:endParaRPr lang="en-US"/>
          </a:p>
        </p:txBody>
      </p:sp>
      <p:sp>
        <p:nvSpPr>
          <p:cNvPr id="28" name="Shape 26"/>
          <p:cNvSpPr/>
          <p:nvPr/>
        </p:nvSpPr>
        <p:spPr>
          <a:xfrm>
            <a:off x="6564013" y="2757392"/>
            <a:ext cx="108133" cy="144177"/>
          </a:xfrm>
          <a:custGeom>
            <a:avLst/>
            <a:gdLst/>
            <a:ahLst/>
            <a:cxnLst/>
            <a:rect l="l" t="t" r="r" b="b"/>
            <a:pathLst>
              <a:path w="108133" h="144177">
                <a:moveTo>
                  <a:pt x="15516" y="20669"/>
                </a:moveTo>
                <a:cubicBezTo>
                  <a:pt x="11996" y="17149"/>
                  <a:pt x="6280" y="17149"/>
                  <a:pt x="2760" y="20669"/>
                </a:cubicBezTo>
                <a:cubicBezTo>
                  <a:pt x="-760" y="24189"/>
                  <a:pt x="-760" y="29906"/>
                  <a:pt x="2760" y="33425"/>
                </a:cubicBezTo>
                <a:lnTo>
                  <a:pt x="41451" y="72089"/>
                </a:lnTo>
                <a:lnTo>
                  <a:pt x="2788" y="110780"/>
                </a:lnTo>
                <a:cubicBezTo>
                  <a:pt x="-732" y="114300"/>
                  <a:pt x="-732" y="120016"/>
                  <a:pt x="2788" y="123536"/>
                </a:cubicBezTo>
                <a:cubicBezTo>
                  <a:pt x="6308" y="127056"/>
                  <a:pt x="12024" y="127056"/>
                  <a:pt x="15544" y="123536"/>
                </a:cubicBezTo>
                <a:lnTo>
                  <a:pt x="54207" y="84845"/>
                </a:lnTo>
                <a:lnTo>
                  <a:pt x="92899" y="123508"/>
                </a:lnTo>
                <a:cubicBezTo>
                  <a:pt x="96419" y="127028"/>
                  <a:pt x="102135" y="127028"/>
                  <a:pt x="105655" y="123508"/>
                </a:cubicBezTo>
                <a:cubicBezTo>
                  <a:pt x="109175" y="119988"/>
                  <a:pt x="109175" y="114272"/>
                  <a:pt x="105655" y="110752"/>
                </a:cubicBezTo>
                <a:lnTo>
                  <a:pt x="66964" y="72089"/>
                </a:lnTo>
                <a:lnTo>
                  <a:pt x="105627" y="33397"/>
                </a:lnTo>
                <a:cubicBezTo>
                  <a:pt x="109147" y="29877"/>
                  <a:pt x="109147" y="24161"/>
                  <a:pt x="105627" y="20641"/>
                </a:cubicBezTo>
                <a:cubicBezTo>
                  <a:pt x="102107" y="17121"/>
                  <a:pt x="96390" y="17121"/>
                  <a:pt x="92871" y="20641"/>
                </a:cubicBezTo>
                <a:lnTo>
                  <a:pt x="54207" y="59332"/>
                </a:lnTo>
                <a:lnTo>
                  <a:pt x="15516" y="20669"/>
                </a:lnTo>
                <a:close/>
              </a:path>
            </a:pathLst>
          </a:custGeom>
          <a:solidFill>
            <a:srgbClr val="FF6467"/>
          </a:solidFill>
        </p:spPr>
        <p:txBody>
          <a:bodyPr/>
          <a:lstStyle/>
          <a:p>
            <a:endParaRPr lang="en-US"/>
          </a:p>
        </p:txBody>
      </p:sp>
      <p:sp>
        <p:nvSpPr>
          <p:cNvPr id="29" name="Text 27"/>
          <p:cNvSpPr/>
          <p:nvPr/>
        </p:nvSpPr>
        <p:spPr>
          <a:xfrm>
            <a:off x="6780279" y="2721348"/>
            <a:ext cx="1045286" cy="216266"/>
          </a:xfrm>
          <a:prstGeom prst="rect">
            <a:avLst/>
          </a:prstGeom>
          <a:noFill/>
        </p:spPr>
        <p:txBody>
          <a:bodyPr wrap="square" lIns="0" tIns="0" rIns="0" bIns="0" rtlCol="0" anchor="ctr"/>
          <a:lstStyle/>
          <a:p>
            <a:pPr>
              <a:lnSpc>
                <a:spcPct val="120000"/>
              </a:lnSpc>
            </a:pP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Rich Metadata</a:t>
            </a:r>
            <a:endParaRPr lang="en-US" sz="1600" dirty="0"/>
          </a:p>
        </p:txBody>
      </p:sp>
      <p:sp>
        <p:nvSpPr>
          <p:cNvPr id="30" name="Text 28"/>
          <p:cNvSpPr/>
          <p:nvPr/>
        </p:nvSpPr>
        <p:spPr>
          <a:xfrm>
            <a:off x="6527969" y="2973659"/>
            <a:ext cx="5073242" cy="180222"/>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Insufficient description of ontology content, scope, and quality</a:t>
            </a:r>
            <a:endParaRPr lang="en-US" sz="1600" dirty="0"/>
          </a:p>
        </p:txBody>
      </p:sp>
      <p:sp>
        <p:nvSpPr>
          <p:cNvPr id="31" name="Shape 29"/>
          <p:cNvSpPr/>
          <p:nvPr/>
        </p:nvSpPr>
        <p:spPr>
          <a:xfrm>
            <a:off x="6419836" y="3370146"/>
            <a:ext cx="5226430" cy="648798"/>
          </a:xfrm>
          <a:custGeom>
            <a:avLst/>
            <a:gdLst/>
            <a:ahLst/>
            <a:cxnLst/>
            <a:rect l="l" t="t" r="r" b="b"/>
            <a:pathLst>
              <a:path w="5226430" h="648798">
                <a:moveTo>
                  <a:pt x="72088" y="0"/>
                </a:moveTo>
                <a:lnTo>
                  <a:pt x="5154342" y="0"/>
                </a:lnTo>
                <a:cubicBezTo>
                  <a:pt x="5194155" y="0"/>
                  <a:pt x="5226430" y="32275"/>
                  <a:pt x="5226430" y="72088"/>
                </a:cubicBezTo>
                <a:lnTo>
                  <a:pt x="5226430" y="576710"/>
                </a:lnTo>
                <a:cubicBezTo>
                  <a:pt x="5226430" y="616523"/>
                  <a:pt x="5194155" y="648798"/>
                  <a:pt x="5154342" y="648798"/>
                </a:cubicBezTo>
                <a:lnTo>
                  <a:pt x="72088" y="648798"/>
                </a:lnTo>
                <a:cubicBezTo>
                  <a:pt x="32275" y="648798"/>
                  <a:pt x="0" y="616523"/>
                  <a:pt x="0" y="576710"/>
                </a:cubicBezTo>
                <a:lnTo>
                  <a:pt x="0" y="72088"/>
                </a:lnTo>
                <a:cubicBezTo>
                  <a:pt x="0" y="32302"/>
                  <a:pt x="32302" y="0"/>
                  <a:pt x="72088" y="0"/>
                </a:cubicBezTo>
                <a:close/>
              </a:path>
            </a:pathLst>
          </a:custGeom>
          <a:solidFill>
            <a:srgbClr val="4A6D8C">
              <a:alpha val="20000"/>
            </a:srgbClr>
          </a:solidFill>
        </p:spPr>
        <p:txBody>
          <a:bodyPr/>
          <a:lstStyle/>
          <a:p>
            <a:endParaRPr lang="en-US"/>
          </a:p>
        </p:txBody>
      </p:sp>
      <p:sp>
        <p:nvSpPr>
          <p:cNvPr id="32" name="Shape 30"/>
          <p:cNvSpPr/>
          <p:nvPr/>
        </p:nvSpPr>
        <p:spPr>
          <a:xfrm>
            <a:off x="6564013" y="3514324"/>
            <a:ext cx="108133" cy="144177"/>
          </a:xfrm>
          <a:custGeom>
            <a:avLst/>
            <a:gdLst/>
            <a:ahLst/>
            <a:cxnLst/>
            <a:rect l="l" t="t" r="r" b="b"/>
            <a:pathLst>
              <a:path w="108133" h="144177">
                <a:moveTo>
                  <a:pt x="15516" y="20669"/>
                </a:moveTo>
                <a:cubicBezTo>
                  <a:pt x="11996" y="17149"/>
                  <a:pt x="6280" y="17149"/>
                  <a:pt x="2760" y="20669"/>
                </a:cubicBezTo>
                <a:cubicBezTo>
                  <a:pt x="-760" y="24189"/>
                  <a:pt x="-760" y="29906"/>
                  <a:pt x="2760" y="33425"/>
                </a:cubicBezTo>
                <a:lnTo>
                  <a:pt x="41451" y="72089"/>
                </a:lnTo>
                <a:lnTo>
                  <a:pt x="2788" y="110780"/>
                </a:lnTo>
                <a:cubicBezTo>
                  <a:pt x="-732" y="114300"/>
                  <a:pt x="-732" y="120016"/>
                  <a:pt x="2788" y="123536"/>
                </a:cubicBezTo>
                <a:cubicBezTo>
                  <a:pt x="6308" y="127056"/>
                  <a:pt x="12024" y="127056"/>
                  <a:pt x="15544" y="123536"/>
                </a:cubicBezTo>
                <a:lnTo>
                  <a:pt x="54207" y="84845"/>
                </a:lnTo>
                <a:lnTo>
                  <a:pt x="92899" y="123508"/>
                </a:lnTo>
                <a:cubicBezTo>
                  <a:pt x="96419" y="127028"/>
                  <a:pt x="102135" y="127028"/>
                  <a:pt x="105655" y="123508"/>
                </a:cubicBezTo>
                <a:cubicBezTo>
                  <a:pt x="109175" y="119988"/>
                  <a:pt x="109175" y="114272"/>
                  <a:pt x="105655" y="110752"/>
                </a:cubicBezTo>
                <a:lnTo>
                  <a:pt x="66964" y="72089"/>
                </a:lnTo>
                <a:lnTo>
                  <a:pt x="105627" y="33397"/>
                </a:lnTo>
                <a:cubicBezTo>
                  <a:pt x="109147" y="29877"/>
                  <a:pt x="109147" y="24161"/>
                  <a:pt x="105627" y="20641"/>
                </a:cubicBezTo>
                <a:cubicBezTo>
                  <a:pt x="102107" y="17121"/>
                  <a:pt x="96390" y="17121"/>
                  <a:pt x="92871" y="20641"/>
                </a:cubicBezTo>
                <a:lnTo>
                  <a:pt x="54207" y="59332"/>
                </a:lnTo>
                <a:lnTo>
                  <a:pt x="15516" y="20669"/>
                </a:lnTo>
                <a:close/>
              </a:path>
            </a:pathLst>
          </a:custGeom>
          <a:solidFill>
            <a:srgbClr val="FF6467"/>
          </a:solidFill>
        </p:spPr>
        <p:txBody>
          <a:bodyPr/>
          <a:lstStyle/>
          <a:p>
            <a:endParaRPr lang="en-US"/>
          </a:p>
        </p:txBody>
      </p:sp>
      <p:sp>
        <p:nvSpPr>
          <p:cNvPr id="33" name="Text 31"/>
          <p:cNvSpPr/>
          <p:nvPr/>
        </p:nvSpPr>
        <p:spPr>
          <a:xfrm>
            <a:off x="6780279" y="3478279"/>
            <a:ext cx="1189463" cy="216266"/>
          </a:xfrm>
          <a:prstGeom prst="rect">
            <a:avLst/>
          </a:prstGeom>
          <a:noFill/>
        </p:spPr>
        <p:txBody>
          <a:bodyPr wrap="square" lIns="0" tIns="0" rIns="0" bIns="0" rtlCol="0" anchor="ctr"/>
          <a:lstStyle/>
          <a:p>
            <a:pPr>
              <a:lnSpc>
                <a:spcPct val="120000"/>
              </a:lnSpc>
            </a:pP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Usage Statistics</a:t>
            </a:r>
            <a:endParaRPr lang="en-US" sz="1600" dirty="0"/>
          </a:p>
        </p:txBody>
      </p:sp>
      <p:sp>
        <p:nvSpPr>
          <p:cNvPr id="34" name="Text 32"/>
          <p:cNvSpPr/>
          <p:nvPr/>
        </p:nvSpPr>
        <p:spPr>
          <a:xfrm>
            <a:off x="6527969" y="3730590"/>
            <a:ext cx="5073242" cy="180222"/>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No visibility into which ontologies are actually being reused</a:t>
            </a:r>
            <a:endParaRPr lang="en-US" sz="1600" dirty="0"/>
          </a:p>
        </p:txBody>
      </p:sp>
      <p:sp>
        <p:nvSpPr>
          <p:cNvPr id="35" name="Shape 33"/>
          <p:cNvSpPr/>
          <p:nvPr/>
        </p:nvSpPr>
        <p:spPr>
          <a:xfrm>
            <a:off x="6419836" y="4127078"/>
            <a:ext cx="5226430" cy="648798"/>
          </a:xfrm>
          <a:custGeom>
            <a:avLst/>
            <a:gdLst/>
            <a:ahLst/>
            <a:cxnLst/>
            <a:rect l="l" t="t" r="r" b="b"/>
            <a:pathLst>
              <a:path w="5226430" h="648798">
                <a:moveTo>
                  <a:pt x="72088" y="0"/>
                </a:moveTo>
                <a:lnTo>
                  <a:pt x="5154342" y="0"/>
                </a:lnTo>
                <a:cubicBezTo>
                  <a:pt x="5194155" y="0"/>
                  <a:pt x="5226430" y="32275"/>
                  <a:pt x="5226430" y="72088"/>
                </a:cubicBezTo>
                <a:lnTo>
                  <a:pt x="5226430" y="576710"/>
                </a:lnTo>
                <a:cubicBezTo>
                  <a:pt x="5226430" y="616523"/>
                  <a:pt x="5194155" y="648798"/>
                  <a:pt x="5154342" y="648798"/>
                </a:cubicBezTo>
                <a:lnTo>
                  <a:pt x="72088" y="648798"/>
                </a:lnTo>
                <a:cubicBezTo>
                  <a:pt x="32275" y="648798"/>
                  <a:pt x="0" y="616523"/>
                  <a:pt x="0" y="576710"/>
                </a:cubicBezTo>
                <a:lnTo>
                  <a:pt x="0" y="72088"/>
                </a:lnTo>
                <a:cubicBezTo>
                  <a:pt x="0" y="32302"/>
                  <a:pt x="32302" y="0"/>
                  <a:pt x="72088" y="0"/>
                </a:cubicBezTo>
                <a:close/>
              </a:path>
            </a:pathLst>
          </a:custGeom>
          <a:solidFill>
            <a:srgbClr val="4A6D8C">
              <a:alpha val="20000"/>
            </a:srgbClr>
          </a:solidFill>
        </p:spPr>
        <p:txBody>
          <a:bodyPr/>
          <a:lstStyle/>
          <a:p>
            <a:endParaRPr lang="en-US"/>
          </a:p>
        </p:txBody>
      </p:sp>
      <p:sp>
        <p:nvSpPr>
          <p:cNvPr id="36" name="Shape 34"/>
          <p:cNvSpPr/>
          <p:nvPr/>
        </p:nvSpPr>
        <p:spPr>
          <a:xfrm>
            <a:off x="6564013" y="4271255"/>
            <a:ext cx="108133" cy="144177"/>
          </a:xfrm>
          <a:custGeom>
            <a:avLst/>
            <a:gdLst/>
            <a:ahLst/>
            <a:cxnLst/>
            <a:rect l="l" t="t" r="r" b="b"/>
            <a:pathLst>
              <a:path w="108133" h="144177">
                <a:moveTo>
                  <a:pt x="15516" y="20669"/>
                </a:moveTo>
                <a:cubicBezTo>
                  <a:pt x="11996" y="17149"/>
                  <a:pt x="6280" y="17149"/>
                  <a:pt x="2760" y="20669"/>
                </a:cubicBezTo>
                <a:cubicBezTo>
                  <a:pt x="-760" y="24189"/>
                  <a:pt x="-760" y="29906"/>
                  <a:pt x="2760" y="33425"/>
                </a:cubicBezTo>
                <a:lnTo>
                  <a:pt x="41451" y="72089"/>
                </a:lnTo>
                <a:lnTo>
                  <a:pt x="2788" y="110780"/>
                </a:lnTo>
                <a:cubicBezTo>
                  <a:pt x="-732" y="114300"/>
                  <a:pt x="-732" y="120016"/>
                  <a:pt x="2788" y="123536"/>
                </a:cubicBezTo>
                <a:cubicBezTo>
                  <a:pt x="6308" y="127056"/>
                  <a:pt x="12024" y="127056"/>
                  <a:pt x="15544" y="123536"/>
                </a:cubicBezTo>
                <a:lnTo>
                  <a:pt x="54207" y="84845"/>
                </a:lnTo>
                <a:lnTo>
                  <a:pt x="92899" y="123508"/>
                </a:lnTo>
                <a:cubicBezTo>
                  <a:pt x="96419" y="127028"/>
                  <a:pt x="102135" y="127028"/>
                  <a:pt x="105655" y="123508"/>
                </a:cubicBezTo>
                <a:cubicBezTo>
                  <a:pt x="109175" y="119988"/>
                  <a:pt x="109175" y="114272"/>
                  <a:pt x="105655" y="110752"/>
                </a:cubicBezTo>
                <a:lnTo>
                  <a:pt x="66964" y="72089"/>
                </a:lnTo>
                <a:lnTo>
                  <a:pt x="105627" y="33397"/>
                </a:lnTo>
                <a:cubicBezTo>
                  <a:pt x="109147" y="29877"/>
                  <a:pt x="109147" y="24161"/>
                  <a:pt x="105627" y="20641"/>
                </a:cubicBezTo>
                <a:cubicBezTo>
                  <a:pt x="102107" y="17121"/>
                  <a:pt x="96390" y="17121"/>
                  <a:pt x="92871" y="20641"/>
                </a:cubicBezTo>
                <a:lnTo>
                  <a:pt x="54207" y="59332"/>
                </a:lnTo>
                <a:lnTo>
                  <a:pt x="15516" y="20669"/>
                </a:lnTo>
                <a:close/>
              </a:path>
            </a:pathLst>
          </a:custGeom>
          <a:solidFill>
            <a:srgbClr val="FF6467"/>
          </a:solidFill>
        </p:spPr>
        <p:txBody>
          <a:bodyPr/>
          <a:lstStyle/>
          <a:p>
            <a:endParaRPr lang="en-US"/>
          </a:p>
        </p:txBody>
      </p:sp>
      <p:sp>
        <p:nvSpPr>
          <p:cNvPr id="37" name="Text 35"/>
          <p:cNvSpPr/>
          <p:nvPr/>
        </p:nvSpPr>
        <p:spPr>
          <a:xfrm>
            <a:off x="6780279" y="4235211"/>
            <a:ext cx="1288585" cy="216266"/>
          </a:xfrm>
          <a:prstGeom prst="rect">
            <a:avLst/>
          </a:prstGeom>
          <a:noFill/>
        </p:spPr>
        <p:txBody>
          <a:bodyPr wrap="square" lIns="0" tIns="0" rIns="0" bIns="0" rtlCol="0" anchor="ctr"/>
          <a:lstStyle/>
          <a:p>
            <a:pPr>
              <a:lnSpc>
                <a:spcPct val="120000"/>
              </a:lnSpc>
            </a:pP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Quality Indicators</a:t>
            </a:r>
            <a:endParaRPr lang="en-US" sz="1600" dirty="0"/>
          </a:p>
        </p:txBody>
      </p:sp>
      <p:sp>
        <p:nvSpPr>
          <p:cNvPr id="38" name="Text 36"/>
          <p:cNvSpPr/>
          <p:nvPr/>
        </p:nvSpPr>
        <p:spPr>
          <a:xfrm>
            <a:off x="6527969" y="4487521"/>
            <a:ext cx="5073242" cy="180222"/>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Lack of metrics for assessing ontology reliability and maturity</a:t>
            </a:r>
            <a:endParaRPr lang="en-US" sz="1600" dirty="0"/>
          </a:p>
        </p:txBody>
      </p:sp>
      <p:sp>
        <p:nvSpPr>
          <p:cNvPr id="39" name="Shape 37"/>
          <p:cNvSpPr/>
          <p:nvPr/>
        </p:nvSpPr>
        <p:spPr>
          <a:xfrm>
            <a:off x="6419836" y="4884009"/>
            <a:ext cx="5226430" cy="648798"/>
          </a:xfrm>
          <a:custGeom>
            <a:avLst/>
            <a:gdLst/>
            <a:ahLst/>
            <a:cxnLst/>
            <a:rect l="l" t="t" r="r" b="b"/>
            <a:pathLst>
              <a:path w="5226430" h="648798">
                <a:moveTo>
                  <a:pt x="72088" y="0"/>
                </a:moveTo>
                <a:lnTo>
                  <a:pt x="5154342" y="0"/>
                </a:lnTo>
                <a:cubicBezTo>
                  <a:pt x="5194155" y="0"/>
                  <a:pt x="5226430" y="32275"/>
                  <a:pt x="5226430" y="72088"/>
                </a:cubicBezTo>
                <a:lnTo>
                  <a:pt x="5226430" y="576710"/>
                </a:lnTo>
                <a:cubicBezTo>
                  <a:pt x="5226430" y="616523"/>
                  <a:pt x="5194155" y="648798"/>
                  <a:pt x="5154342" y="648798"/>
                </a:cubicBezTo>
                <a:lnTo>
                  <a:pt x="72088" y="648798"/>
                </a:lnTo>
                <a:cubicBezTo>
                  <a:pt x="32275" y="648798"/>
                  <a:pt x="0" y="616523"/>
                  <a:pt x="0" y="576710"/>
                </a:cubicBezTo>
                <a:lnTo>
                  <a:pt x="0" y="72088"/>
                </a:lnTo>
                <a:cubicBezTo>
                  <a:pt x="0" y="32302"/>
                  <a:pt x="32302" y="0"/>
                  <a:pt x="72088" y="0"/>
                </a:cubicBezTo>
                <a:close/>
              </a:path>
            </a:pathLst>
          </a:custGeom>
          <a:solidFill>
            <a:srgbClr val="4A6D8C">
              <a:alpha val="20000"/>
            </a:srgbClr>
          </a:solidFill>
        </p:spPr>
        <p:txBody>
          <a:bodyPr/>
          <a:lstStyle/>
          <a:p>
            <a:endParaRPr lang="en-US"/>
          </a:p>
        </p:txBody>
      </p:sp>
      <p:sp>
        <p:nvSpPr>
          <p:cNvPr id="40" name="Shape 38"/>
          <p:cNvSpPr/>
          <p:nvPr/>
        </p:nvSpPr>
        <p:spPr>
          <a:xfrm>
            <a:off x="6564013" y="5028186"/>
            <a:ext cx="108133" cy="144177"/>
          </a:xfrm>
          <a:custGeom>
            <a:avLst/>
            <a:gdLst/>
            <a:ahLst/>
            <a:cxnLst/>
            <a:rect l="l" t="t" r="r" b="b"/>
            <a:pathLst>
              <a:path w="108133" h="144177">
                <a:moveTo>
                  <a:pt x="15516" y="20669"/>
                </a:moveTo>
                <a:cubicBezTo>
                  <a:pt x="11996" y="17149"/>
                  <a:pt x="6280" y="17149"/>
                  <a:pt x="2760" y="20669"/>
                </a:cubicBezTo>
                <a:cubicBezTo>
                  <a:pt x="-760" y="24189"/>
                  <a:pt x="-760" y="29906"/>
                  <a:pt x="2760" y="33425"/>
                </a:cubicBezTo>
                <a:lnTo>
                  <a:pt x="41451" y="72089"/>
                </a:lnTo>
                <a:lnTo>
                  <a:pt x="2788" y="110780"/>
                </a:lnTo>
                <a:cubicBezTo>
                  <a:pt x="-732" y="114300"/>
                  <a:pt x="-732" y="120016"/>
                  <a:pt x="2788" y="123536"/>
                </a:cubicBezTo>
                <a:cubicBezTo>
                  <a:pt x="6308" y="127056"/>
                  <a:pt x="12024" y="127056"/>
                  <a:pt x="15544" y="123536"/>
                </a:cubicBezTo>
                <a:lnTo>
                  <a:pt x="54207" y="84845"/>
                </a:lnTo>
                <a:lnTo>
                  <a:pt x="92899" y="123508"/>
                </a:lnTo>
                <a:cubicBezTo>
                  <a:pt x="96419" y="127028"/>
                  <a:pt x="102135" y="127028"/>
                  <a:pt x="105655" y="123508"/>
                </a:cubicBezTo>
                <a:cubicBezTo>
                  <a:pt x="109175" y="119988"/>
                  <a:pt x="109175" y="114272"/>
                  <a:pt x="105655" y="110752"/>
                </a:cubicBezTo>
                <a:lnTo>
                  <a:pt x="66964" y="72089"/>
                </a:lnTo>
                <a:lnTo>
                  <a:pt x="105627" y="33397"/>
                </a:lnTo>
                <a:cubicBezTo>
                  <a:pt x="109147" y="29877"/>
                  <a:pt x="109147" y="24161"/>
                  <a:pt x="105627" y="20641"/>
                </a:cubicBezTo>
                <a:cubicBezTo>
                  <a:pt x="102107" y="17121"/>
                  <a:pt x="96390" y="17121"/>
                  <a:pt x="92871" y="20641"/>
                </a:cubicBezTo>
                <a:lnTo>
                  <a:pt x="54207" y="59332"/>
                </a:lnTo>
                <a:lnTo>
                  <a:pt x="15516" y="20669"/>
                </a:lnTo>
                <a:close/>
              </a:path>
            </a:pathLst>
          </a:custGeom>
          <a:solidFill>
            <a:srgbClr val="FF6467"/>
          </a:solidFill>
        </p:spPr>
        <p:txBody>
          <a:bodyPr/>
          <a:lstStyle/>
          <a:p>
            <a:endParaRPr lang="en-US"/>
          </a:p>
        </p:txBody>
      </p:sp>
      <p:sp>
        <p:nvSpPr>
          <p:cNvPr id="41" name="Text 39"/>
          <p:cNvSpPr/>
          <p:nvPr/>
        </p:nvSpPr>
        <p:spPr>
          <a:xfrm>
            <a:off x="6780279" y="4992142"/>
            <a:ext cx="1486829" cy="216266"/>
          </a:xfrm>
          <a:prstGeom prst="rect">
            <a:avLst/>
          </a:prstGeom>
          <a:noFill/>
        </p:spPr>
        <p:txBody>
          <a:bodyPr wrap="square" lIns="0" tIns="0" rIns="0" bIns="0" rtlCol="0" anchor="ctr"/>
          <a:lstStyle/>
          <a:p>
            <a:pPr>
              <a:lnSpc>
                <a:spcPct val="120000"/>
              </a:lnSpc>
            </a:pP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Fine-Grained Search</a:t>
            </a:r>
            <a:endParaRPr lang="en-US" sz="1600" dirty="0"/>
          </a:p>
        </p:txBody>
      </p:sp>
      <p:sp>
        <p:nvSpPr>
          <p:cNvPr id="42" name="Text 40"/>
          <p:cNvSpPr/>
          <p:nvPr/>
        </p:nvSpPr>
        <p:spPr>
          <a:xfrm>
            <a:off x="6527969" y="5244452"/>
            <a:ext cx="5073242" cy="180222"/>
          </a:xfrm>
          <a:prstGeom prst="rect">
            <a:avLst/>
          </a:prstGeom>
          <a:noFill/>
        </p:spPr>
        <p:txBody>
          <a:bodyPr wrap="square" lIns="0" tIns="0" rIns="0" bIns="0" rtlCol="0" anchor="ctr"/>
          <a:lstStyle/>
          <a:p>
            <a:pPr>
              <a:lnSpc>
                <a:spcPct val="120000"/>
              </a:lnSpc>
            </a:pPr>
            <a:r>
              <a:rPr lang="en-US" sz="99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Cannot search for specific classes, properties, or patterns</a:t>
            </a:r>
            <a:endParaRPr lang="en-US" sz="1600" dirty="0"/>
          </a:p>
        </p:txBody>
      </p:sp>
      <p:sp>
        <p:nvSpPr>
          <p:cNvPr id="43" name="Shape 41"/>
          <p:cNvSpPr/>
          <p:nvPr/>
        </p:nvSpPr>
        <p:spPr>
          <a:xfrm>
            <a:off x="6422840" y="5679988"/>
            <a:ext cx="5223426" cy="762939"/>
          </a:xfrm>
          <a:custGeom>
            <a:avLst/>
            <a:gdLst/>
            <a:ahLst/>
            <a:cxnLst/>
            <a:rect l="l" t="t" r="r" b="b"/>
            <a:pathLst>
              <a:path w="5223426" h="762939">
                <a:moveTo>
                  <a:pt x="72090" y="0"/>
                </a:moveTo>
                <a:lnTo>
                  <a:pt x="5151336" y="0"/>
                </a:lnTo>
                <a:cubicBezTo>
                  <a:pt x="5191151" y="0"/>
                  <a:pt x="5223426" y="32276"/>
                  <a:pt x="5223426" y="72090"/>
                </a:cubicBezTo>
                <a:lnTo>
                  <a:pt x="5223426" y="690849"/>
                </a:lnTo>
                <a:cubicBezTo>
                  <a:pt x="5223426" y="730663"/>
                  <a:pt x="5191151" y="762939"/>
                  <a:pt x="5151336" y="762939"/>
                </a:cubicBezTo>
                <a:lnTo>
                  <a:pt x="72090" y="762939"/>
                </a:lnTo>
                <a:cubicBezTo>
                  <a:pt x="32276" y="762939"/>
                  <a:pt x="0" y="730663"/>
                  <a:pt x="0" y="690849"/>
                </a:cubicBezTo>
                <a:lnTo>
                  <a:pt x="0" y="72090"/>
                </a:lnTo>
                <a:cubicBezTo>
                  <a:pt x="0" y="32302"/>
                  <a:pt x="32302" y="0"/>
                  <a:pt x="72090"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44" name="Text 42"/>
          <p:cNvSpPr/>
          <p:nvPr/>
        </p:nvSpPr>
        <p:spPr>
          <a:xfrm>
            <a:off x="6570021" y="5827172"/>
            <a:ext cx="5001153" cy="468576"/>
          </a:xfrm>
          <a:prstGeom prst="rect">
            <a:avLst/>
          </a:prstGeom>
          <a:noFill/>
        </p:spPr>
        <p:txBody>
          <a:bodyPr wrap="square" lIns="0" tIns="0" rIns="0" bIns="0" rtlCol="0" anchor="ctr"/>
          <a:lstStyle/>
          <a:p>
            <a:pPr>
              <a:lnSpc>
                <a:spcPct val="140000"/>
              </a:lnSpc>
            </a:pPr>
            <a:r>
              <a:rPr lang="en-US" sz="113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Result:</a:t>
            </a: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Issues in discoverability lead to </a:t>
            </a:r>
            <a:r>
              <a:rPr lang="en-US" sz="113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duplication of modeling effort</a:t>
            </a:r>
            <a:r>
              <a:rPr lang="en-US" sz="113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and reinforcement of the missing long tail.</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3" grpId="0"/>
      <p:bldP spid="34" grpId="0"/>
      <p:bldP spid="37" grpId="0"/>
      <p:bldP spid="38" grpId="0"/>
      <p:bldP spid="41" grpId="0"/>
      <p:bldP spid="42"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p:spPr>
        <p:txBody>
          <a:bodyPr wrap="square" lIns="0" tIns="0" rIns="0" bIns="0" rtlCol="0" anchor="ctr"/>
          <a:lstStyle/>
          <a:p>
            <a:pPr>
              <a:lnSpc>
                <a:spcPct val="130000"/>
              </a:lnSpc>
            </a:pPr>
            <a:r>
              <a:rPr lang="en-US" sz="1000" b="1" kern="0" spc="10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SOCIAL &amp; INSTITUTIONAL BARRIERS</a:t>
            </a:r>
            <a:endParaRPr lang="en-US" sz="1600" dirty="0"/>
          </a:p>
        </p:txBody>
      </p:sp>
      <p:sp>
        <p:nvSpPr>
          <p:cNvPr id="3" name="Text 1"/>
          <p:cNvSpPr/>
          <p:nvPr/>
        </p:nvSpPr>
        <p:spPr>
          <a:xfrm>
            <a:off x="317500" y="571500"/>
            <a:ext cx="11699875" cy="317500"/>
          </a:xfrm>
          <a:prstGeom prst="rect">
            <a:avLst/>
          </a:prstGeom>
          <a:noFill/>
        </p:spPr>
        <p:txBody>
          <a:bodyPr wrap="square" lIns="0" tIns="0" rIns="0" bIns="0" rtlCol="0" anchor="ctr"/>
          <a:lstStyle/>
          <a:p>
            <a:pPr>
              <a:lnSpc>
                <a:spcPct val="90000"/>
              </a:lnSpc>
            </a:pPr>
            <a:r>
              <a:rPr lang="en-US" sz="225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Socio-Institutional Barriers to Reuse</a:t>
            </a:r>
            <a:endParaRPr lang="en-US" sz="1600" dirty="0"/>
          </a:p>
        </p:txBody>
      </p:sp>
      <p:sp>
        <p:nvSpPr>
          <p:cNvPr id="4" name="Shape 2"/>
          <p:cNvSpPr/>
          <p:nvPr/>
        </p:nvSpPr>
        <p:spPr>
          <a:xfrm>
            <a:off x="317500" y="984250"/>
            <a:ext cx="762000" cy="31750"/>
          </a:xfrm>
          <a:custGeom>
            <a:avLst/>
            <a:gdLst/>
            <a:ahLst/>
            <a:cxnLst/>
            <a:rect l="l" t="t" r="r" b="b"/>
            <a:pathLst>
              <a:path w="762000" h="31750">
                <a:moveTo>
                  <a:pt x="0" y="0"/>
                </a:moveTo>
                <a:lnTo>
                  <a:pt x="762000" y="0"/>
                </a:lnTo>
                <a:lnTo>
                  <a:pt x="762000" y="31750"/>
                </a:lnTo>
                <a:lnTo>
                  <a:pt x="0" y="31750"/>
                </a:lnTo>
                <a:lnTo>
                  <a:pt x="0" y="0"/>
                </a:lnTo>
                <a:close/>
              </a:path>
            </a:pathLst>
          </a:custGeom>
          <a:solidFill>
            <a:srgbClr val="D8A252"/>
          </a:solidFill>
        </p:spPr>
        <p:txBody>
          <a:bodyPr/>
          <a:lstStyle/>
          <a:p>
            <a:endParaRPr lang="en-US"/>
          </a:p>
        </p:txBody>
      </p:sp>
      <p:sp>
        <p:nvSpPr>
          <p:cNvPr id="5" name="Shape 3"/>
          <p:cNvSpPr/>
          <p:nvPr/>
        </p:nvSpPr>
        <p:spPr>
          <a:xfrm>
            <a:off x="333375" y="1174750"/>
            <a:ext cx="3730625" cy="5365750"/>
          </a:xfrm>
          <a:custGeom>
            <a:avLst/>
            <a:gdLst/>
            <a:ahLst/>
            <a:cxnLst/>
            <a:rect l="l" t="t" r="r" b="b"/>
            <a:pathLst>
              <a:path w="3730625" h="5365750">
                <a:moveTo>
                  <a:pt x="31750" y="0"/>
                </a:moveTo>
                <a:lnTo>
                  <a:pt x="3667130" y="0"/>
                </a:lnTo>
                <a:cubicBezTo>
                  <a:pt x="3702197" y="0"/>
                  <a:pt x="3730625" y="28428"/>
                  <a:pt x="3730625" y="63495"/>
                </a:cubicBezTo>
                <a:lnTo>
                  <a:pt x="3730625" y="5302255"/>
                </a:lnTo>
                <a:cubicBezTo>
                  <a:pt x="3730625" y="5337322"/>
                  <a:pt x="3702197" y="5365750"/>
                  <a:pt x="3667130" y="5365750"/>
                </a:cubicBezTo>
                <a:lnTo>
                  <a:pt x="31750" y="5365750"/>
                </a:lnTo>
                <a:cubicBezTo>
                  <a:pt x="14215" y="5365750"/>
                  <a:pt x="0" y="5351535"/>
                  <a:pt x="0" y="5334000"/>
                </a:cubicBezTo>
                <a:lnTo>
                  <a:pt x="0" y="31750"/>
                </a:lnTo>
                <a:cubicBezTo>
                  <a:pt x="0" y="14227"/>
                  <a:pt x="14227" y="0"/>
                  <a:pt x="31750" y="0"/>
                </a:cubicBezTo>
                <a:close/>
              </a:path>
            </a:pathLst>
          </a:custGeom>
          <a:solidFill>
            <a:srgbClr val="4A6D8C">
              <a:alpha val="14902"/>
            </a:srgbClr>
          </a:solidFill>
        </p:spPr>
        <p:txBody>
          <a:bodyPr/>
          <a:lstStyle/>
          <a:p>
            <a:endParaRPr lang="en-US"/>
          </a:p>
        </p:txBody>
      </p:sp>
      <p:sp>
        <p:nvSpPr>
          <p:cNvPr id="6" name="Shape 4"/>
          <p:cNvSpPr/>
          <p:nvPr/>
        </p:nvSpPr>
        <p:spPr>
          <a:xfrm>
            <a:off x="333375" y="1174750"/>
            <a:ext cx="31750" cy="5365750"/>
          </a:xfrm>
          <a:custGeom>
            <a:avLst/>
            <a:gdLst/>
            <a:ahLst/>
            <a:cxnLst/>
            <a:rect l="l" t="t" r="r" b="b"/>
            <a:pathLst>
              <a:path w="31750" h="5365750">
                <a:moveTo>
                  <a:pt x="31750" y="0"/>
                </a:moveTo>
                <a:lnTo>
                  <a:pt x="31750" y="0"/>
                </a:lnTo>
                <a:lnTo>
                  <a:pt x="31750" y="5365750"/>
                </a:lnTo>
                <a:lnTo>
                  <a:pt x="31750" y="5365750"/>
                </a:lnTo>
                <a:cubicBezTo>
                  <a:pt x="14227" y="5365750"/>
                  <a:pt x="0" y="5351523"/>
                  <a:pt x="0" y="5334000"/>
                </a:cubicBezTo>
                <a:lnTo>
                  <a:pt x="0" y="31750"/>
                </a:lnTo>
                <a:cubicBezTo>
                  <a:pt x="0" y="14227"/>
                  <a:pt x="14227" y="0"/>
                  <a:pt x="31750" y="0"/>
                </a:cubicBezTo>
                <a:close/>
              </a:path>
            </a:pathLst>
          </a:custGeom>
          <a:solidFill>
            <a:srgbClr val="4A6D8C"/>
          </a:solidFill>
        </p:spPr>
        <p:txBody>
          <a:bodyPr/>
          <a:lstStyle/>
          <a:p>
            <a:endParaRPr lang="en-US"/>
          </a:p>
        </p:txBody>
      </p:sp>
      <p:sp>
        <p:nvSpPr>
          <p:cNvPr id="7" name="Shape 5"/>
          <p:cNvSpPr/>
          <p:nvPr/>
        </p:nvSpPr>
        <p:spPr>
          <a:xfrm>
            <a:off x="1960563" y="1341438"/>
            <a:ext cx="492125" cy="492125"/>
          </a:xfrm>
          <a:custGeom>
            <a:avLst/>
            <a:gdLst/>
            <a:ahLst/>
            <a:cxnLst/>
            <a:rect l="l" t="t" r="r" b="b"/>
            <a:pathLst>
              <a:path w="492125" h="492125">
                <a:moveTo>
                  <a:pt x="246063" y="0"/>
                </a:moveTo>
                <a:lnTo>
                  <a:pt x="246063" y="0"/>
                </a:lnTo>
                <a:cubicBezTo>
                  <a:pt x="381868" y="0"/>
                  <a:pt x="492125" y="110257"/>
                  <a:pt x="492125" y="246063"/>
                </a:cubicBezTo>
                <a:lnTo>
                  <a:pt x="492125" y="246063"/>
                </a:lnTo>
                <a:cubicBezTo>
                  <a:pt x="492125" y="381868"/>
                  <a:pt x="381868" y="492125"/>
                  <a:pt x="246063" y="492125"/>
                </a:cubicBezTo>
                <a:lnTo>
                  <a:pt x="246063" y="492125"/>
                </a:lnTo>
                <a:cubicBezTo>
                  <a:pt x="110257" y="492125"/>
                  <a:pt x="0" y="381868"/>
                  <a:pt x="0" y="246063"/>
                </a:cubicBezTo>
                <a:lnTo>
                  <a:pt x="0" y="246063"/>
                </a:lnTo>
                <a:cubicBezTo>
                  <a:pt x="0" y="110257"/>
                  <a:pt x="110257" y="0"/>
                  <a:pt x="246062"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8" name="Shape 6"/>
          <p:cNvSpPr/>
          <p:nvPr/>
        </p:nvSpPr>
        <p:spPr>
          <a:xfrm>
            <a:off x="2099469" y="1492250"/>
            <a:ext cx="214313" cy="190500"/>
          </a:xfrm>
          <a:custGeom>
            <a:avLst/>
            <a:gdLst/>
            <a:ahLst/>
            <a:cxnLst/>
            <a:rect l="l" t="t" r="r" b="b"/>
            <a:pathLst>
              <a:path w="214313" h="190500">
                <a:moveTo>
                  <a:pt x="17859" y="72851"/>
                </a:moveTo>
                <a:lnTo>
                  <a:pt x="95696" y="104887"/>
                </a:lnTo>
                <a:cubicBezTo>
                  <a:pt x="99343" y="106375"/>
                  <a:pt x="103212" y="107156"/>
                  <a:pt x="107156" y="107156"/>
                </a:cubicBezTo>
                <a:cubicBezTo>
                  <a:pt x="111100" y="107156"/>
                  <a:pt x="114970" y="106375"/>
                  <a:pt x="118616" y="104887"/>
                </a:cubicBezTo>
                <a:lnTo>
                  <a:pt x="208806" y="67754"/>
                </a:lnTo>
                <a:cubicBezTo>
                  <a:pt x="212154" y="66377"/>
                  <a:pt x="214313" y="63140"/>
                  <a:pt x="214313" y="59531"/>
                </a:cubicBezTo>
                <a:cubicBezTo>
                  <a:pt x="214313" y="55922"/>
                  <a:pt x="212154" y="52685"/>
                  <a:pt x="208806" y="51308"/>
                </a:cubicBezTo>
                <a:lnTo>
                  <a:pt x="118616" y="14176"/>
                </a:lnTo>
                <a:cubicBezTo>
                  <a:pt x="114970" y="12688"/>
                  <a:pt x="111100" y="11906"/>
                  <a:pt x="107156" y="11906"/>
                </a:cubicBezTo>
                <a:cubicBezTo>
                  <a:pt x="103212" y="11906"/>
                  <a:pt x="99343" y="12688"/>
                  <a:pt x="95696" y="14176"/>
                </a:cubicBezTo>
                <a:lnTo>
                  <a:pt x="5507" y="51308"/>
                </a:lnTo>
                <a:cubicBezTo>
                  <a:pt x="2158" y="52685"/>
                  <a:pt x="0" y="55922"/>
                  <a:pt x="0" y="59531"/>
                </a:cubicBezTo>
                <a:lnTo>
                  <a:pt x="0" y="169664"/>
                </a:lnTo>
                <a:cubicBezTo>
                  <a:pt x="0" y="174613"/>
                  <a:pt x="3981" y="178594"/>
                  <a:pt x="8930" y="178594"/>
                </a:cubicBezTo>
                <a:cubicBezTo>
                  <a:pt x="13878" y="178594"/>
                  <a:pt x="17859" y="174613"/>
                  <a:pt x="17859" y="169664"/>
                </a:cubicBezTo>
                <a:lnTo>
                  <a:pt x="17859" y="72851"/>
                </a:lnTo>
                <a:close/>
                <a:moveTo>
                  <a:pt x="35719" y="99529"/>
                </a:moveTo>
                <a:lnTo>
                  <a:pt x="35719" y="142875"/>
                </a:lnTo>
                <a:cubicBezTo>
                  <a:pt x="35719" y="162595"/>
                  <a:pt x="67717" y="178594"/>
                  <a:pt x="107156" y="178594"/>
                </a:cubicBezTo>
                <a:cubicBezTo>
                  <a:pt x="146596" y="178594"/>
                  <a:pt x="178594" y="162595"/>
                  <a:pt x="178594" y="142875"/>
                </a:cubicBezTo>
                <a:lnTo>
                  <a:pt x="178594" y="99492"/>
                </a:lnTo>
                <a:lnTo>
                  <a:pt x="125425" y="121407"/>
                </a:lnTo>
                <a:cubicBezTo>
                  <a:pt x="119621" y="123788"/>
                  <a:pt x="113444" y="125016"/>
                  <a:pt x="107156" y="125016"/>
                </a:cubicBezTo>
                <a:cubicBezTo>
                  <a:pt x="100868" y="125016"/>
                  <a:pt x="94692" y="123788"/>
                  <a:pt x="88888" y="121407"/>
                </a:cubicBezTo>
                <a:lnTo>
                  <a:pt x="35719" y="99492"/>
                </a:lnTo>
                <a:close/>
              </a:path>
            </a:pathLst>
          </a:custGeom>
          <a:solidFill>
            <a:srgbClr val="D8A252"/>
          </a:solidFill>
        </p:spPr>
        <p:txBody>
          <a:bodyPr/>
          <a:lstStyle/>
          <a:p>
            <a:endParaRPr lang="en-US"/>
          </a:p>
        </p:txBody>
      </p:sp>
      <p:sp>
        <p:nvSpPr>
          <p:cNvPr id="9" name="Text 7"/>
          <p:cNvSpPr/>
          <p:nvPr/>
        </p:nvSpPr>
        <p:spPr>
          <a:xfrm>
            <a:off x="468313" y="1936750"/>
            <a:ext cx="3476625" cy="222250"/>
          </a:xfrm>
          <a:prstGeom prst="rect">
            <a:avLst/>
          </a:prstGeom>
          <a:noFill/>
        </p:spPr>
        <p:txBody>
          <a:bodyPr wrap="square" lIns="0" tIns="0" rIns="0" bIns="0" rtlCol="0" anchor="ctr"/>
          <a:lstStyle/>
          <a:p>
            <a:pPr algn="ct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Academic Reward System</a:t>
            </a:r>
            <a:endParaRPr lang="en-US" sz="1600" dirty="0"/>
          </a:p>
        </p:txBody>
      </p:sp>
      <p:sp>
        <p:nvSpPr>
          <p:cNvPr id="10" name="Shape 8"/>
          <p:cNvSpPr/>
          <p:nvPr/>
        </p:nvSpPr>
        <p:spPr>
          <a:xfrm>
            <a:off x="508000" y="2573238"/>
            <a:ext cx="3397250" cy="666750"/>
          </a:xfrm>
          <a:custGeom>
            <a:avLst/>
            <a:gdLst/>
            <a:ahLst/>
            <a:cxnLst/>
            <a:rect l="l" t="t" r="r" b="b"/>
            <a:pathLst>
              <a:path w="3397250" h="666750">
                <a:moveTo>
                  <a:pt x="63501" y="0"/>
                </a:moveTo>
                <a:lnTo>
                  <a:pt x="3333749" y="0"/>
                </a:lnTo>
                <a:cubicBezTo>
                  <a:pt x="3368820" y="0"/>
                  <a:pt x="3397250" y="28430"/>
                  <a:pt x="3397250" y="63501"/>
                </a:cubicBezTo>
                <a:lnTo>
                  <a:pt x="3397250" y="603249"/>
                </a:lnTo>
                <a:cubicBezTo>
                  <a:pt x="3397250" y="638320"/>
                  <a:pt x="3368820" y="666750"/>
                  <a:pt x="3333749" y="666750"/>
                </a:cubicBezTo>
                <a:lnTo>
                  <a:pt x="63501" y="666750"/>
                </a:lnTo>
                <a:cubicBezTo>
                  <a:pt x="28430" y="666750"/>
                  <a:pt x="0" y="638320"/>
                  <a:pt x="0" y="603249"/>
                </a:cubicBezTo>
                <a:lnTo>
                  <a:pt x="0" y="63501"/>
                </a:lnTo>
                <a:cubicBezTo>
                  <a:pt x="0" y="28454"/>
                  <a:pt x="28454" y="0"/>
                  <a:pt x="63501" y="0"/>
                </a:cubicBezTo>
                <a:close/>
              </a:path>
            </a:pathLst>
          </a:custGeom>
          <a:solidFill>
            <a:srgbClr val="1A1D24">
              <a:alpha val="60000"/>
            </a:srgbClr>
          </a:solidFill>
        </p:spPr>
        <p:txBody>
          <a:bodyPr/>
          <a:lstStyle/>
          <a:p>
            <a:endParaRPr lang="en-US"/>
          </a:p>
        </p:txBody>
      </p:sp>
      <p:sp>
        <p:nvSpPr>
          <p:cNvPr id="11" name="Text 9"/>
          <p:cNvSpPr/>
          <p:nvPr/>
        </p:nvSpPr>
        <p:spPr>
          <a:xfrm>
            <a:off x="635000" y="2700238"/>
            <a:ext cx="3206750"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academic and professional reward ecosystems are </a:t>
            </a:r>
            <a:r>
              <a:rPr lang="en-US" sz="1000"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oriented towards creation, not reuse </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12" name="Shape 10"/>
          <p:cNvSpPr/>
          <p:nvPr/>
        </p:nvSpPr>
        <p:spPr>
          <a:xfrm>
            <a:off x="523875" y="394155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D8A252"/>
          </a:solidFill>
        </p:spPr>
        <p:txBody>
          <a:bodyPr/>
          <a:lstStyle/>
          <a:p>
            <a:endParaRPr lang="en-US"/>
          </a:p>
        </p:txBody>
      </p:sp>
      <p:sp>
        <p:nvSpPr>
          <p:cNvPr id="13" name="Text 11"/>
          <p:cNvSpPr/>
          <p:nvPr/>
        </p:nvSpPr>
        <p:spPr>
          <a:xfrm>
            <a:off x="730250" y="3909800"/>
            <a:ext cx="2476500"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Publications for new ontology development</a:t>
            </a:r>
            <a:endParaRPr lang="en-US" sz="1600" dirty="0"/>
          </a:p>
        </p:txBody>
      </p:sp>
      <p:sp>
        <p:nvSpPr>
          <p:cNvPr id="14" name="Shape 12"/>
          <p:cNvSpPr/>
          <p:nvPr/>
        </p:nvSpPr>
        <p:spPr>
          <a:xfrm>
            <a:off x="523875" y="419555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D8A252"/>
          </a:solidFill>
        </p:spPr>
        <p:txBody>
          <a:bodyPr/>
          <a:lstStyle/>
          <a:p>
            <a:endParaRPr lang="en-US"/>
          </a:p>
        </p:txBody>
      </p:sp>
      <p:sp>
        <p:nvSpPr>
          <p:cNvPr id="15" name="Text 13"/>
          <p:cNvSpPr/>
          <p:nvPr/>
        </p:nvSpPr>
        <p:spPr>
          <a:xfrm>
            <a:off x="730250" y="4163800"/>
            <a:ext cx="1833563"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Citations for novel contributions</a:t>
            </a:r>
            <a:endParaRPr lang="en-US" sz="1600" dirty="0"/>
          </a:p>
        </p:txBody>
      </p:sp>
      <p:sp>
        <p:nvSpPr>
          <p:cNvPr id="16" name="Shape 14"/>
          <p:cNvSpPr/>
          <p:nvPr/>
        </p:nvSpPr>
        <p:spPr>
          <a:xfrm>
            <a:off x="523875" y="444955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41424" y="41424"/>
                </a:moveTo>
                <a:cubicBezTo>
                  <a:pt x="43755" y="39092"/>
                  <a:pt x="47526" y="39092"/>
                  <a:pt x="49833" y="41424"/>
                </a:cubicBezTo>
                <a:lnTo>
                  <a:pt x="63475" y="55066"/>
                </a:lnTo>
                <a:lnTo>
                  <a:pt x="77118" y="41424"/>
                </a:lnTo>
                <a:cubicBezTo>
                  <a:pt x="79449" y="39092"/>
                  <a:pt x="83220" y="39092"/>
                  <a:pt x="85527" y="41424"/>
                </a:cubicBezTo>
                <a:cubicBezTo>
                  <a:pt x="87833" y="43755"/>
                  <a:pt x="87858" y="47526"/>
                  <a:pt x="85527" y="49833"/>
                </a:cubicBezTo>
                <a:lnTo>
                  <a:pt x="71884" y="63475"/>
                </a:lnTo>
                <a:lnTo>
                  <a:pt x="85527" y="77118"/>
                </a:lnTo>
                <a:cubicBezTo>
                  <a:pt x="87858" y="79449"/>
                  <a:pt x="87858" y="83220"/>
                  <a:pt x="85527" y="85527"/>
                </a:cubicBezTo>
                <a:cubicBezTo>
                  <a:pt x="83195" y="87833"/>
                  <a:pt x="79425" y="87858"/>
                  <a:pt x="77118" y="85527"/>
                </a:cubicBezTo>
                <a:lnTo>
                  <a:pt x="63475" y="71884"/>
                </a:lnTo>
                <a:lnTo>
                  <a:pt x="49833" y="85527"/>
                </a:lnTo>
                <a:cubicBezTo>
                  <a:pt x="47501" y="87858"/>
                  <a:pt x="43731" y="87858"/>
                  <a:pt x="41424" y="85527"/>
                </a:cubicBezTo>
                <a:cubicBezTo>
                  <a:pt x="39117" y="83195"/>
                  <a:pt x="39092" y="79425"/>
                  <a:pt x="41424" y="77118"/>
                </a:cubicBezTo>
                <a:lnTo>
                  <a:pt x="55066" y="63475"/>
                </a:lnTo>
                <a:lnTo>
                  <a:pt x="41424" y="49833"/>
                </a:lnTo>
                <a:cubicBezTo>
                  <a:pt x="39092" y="47501"/>
                  <a:pt x="39092" y="43731"/>
                  <a:pt x="41424" y="41424"/>
                </a:cubicBezTo>
                <a:close/>
              </a:path>
            </a:pathLst>
          </a:custGeom>
          <a:solidFill>
            <a:srgbClr val="FF6467"/>
          </a:solidFill>
        </p:spPr>
        <p:txBody>
          <a:bodyPr/>
          <a:lstStyle/>
          <a:p>
            <a:endParaRPr lang="en-US"/>
          </a:p>
        </p:txBody>
      </p:sp>
      <p:sp>
        <p:nvSpPr>
          <p:cNvPr id="17" name="Text 15"/>
          <p:cNvSpPr/>
          <p:nvPr/>
        </p:nvSpPr>
        <p:spPr>
          <a:xfrm>
            <a:off x="730250" y="4417800"/>
            <a:ext cx="2055813"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Limited recognition for reuse efforts</a:t>
            </a:r>
            <a:endParaRPr lang="en-US" sz="1600" dirty="0"/>
          </a:p>
        </p:txBody>
      </p:sp>
      <p:sp>
        <p:nvSpPr>
          <p:cNvPr id="18" name="Shape 16"/>
          <p:cNvSpPr/>
          <p:nvPr/>
        </p:nvSpPr>
        <p:spPr>
          <a:xfrm>
            <a:off x="523875" y="470355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41424" y="41424"/>
                </a:moveTo>
                <a:cubicBezTo>
                  <a:pt x="43755" y="39092"/>
                  <a:pt x="47526" y="39092"/>
                  <a:pt x="49833" y="41424"/>
                </a:cubicBezTo>
                <a:lnTo>
                  <a:pt x="63475" y="55066"/>
                </a:lnTo>
                <a:lnTo>
                  <a:pt x="77118" y="41424"/>
                </a:lnTo>
                <a:cubicBezTo>
                  <a:pt x="79449" y="39092"/>
                  <a:pt x="83220" y="39092"/>
                  <a:pt x="85527" y="41424"/>
                </a:cubicBezTo>
                <a:cubicBezTo>
                  <a:pt x="87833" y="43755"/>
                  <a:pt x="87858" y="47526"/>
                  <a:pt x="85527" y="49833"/>
                </a:cubicBezTo>
                <a:lnTo>
                  <a:pt x="71884" y="63475"/>
                </a:lnTo>
                <a:lnTo>
                  <a:pt x="85527" y="77118"/>
                </a:lnTo>
                <a:cubicBezTo>
                  <a:pt x="87858" y="79449"/>
                  <a:pt x="87858" y="83220"/>
                  <a:pt x="85527" y="85527"/>
                </a:cubicBezTo>
                <a:cubicBezTo>
                  <a:pt x="83195" y="87833"/>
                  <a:pt x="79425" y="87858"/>
                  <a:pt x="77118" y="85527"/>
                </a:cubicBezTo>
                <a:lnTo>
                  <a:pt x="63475" y="71884"/>
                </a:lnTo>
                <a:lnTo>
                  <a:pt x="49833" y="85527"/>
                </a:lnTo>
                <a:cubicBezTo>
                  <a:pt x="47501" y="87858"/>
                  <a:pt x="43731" y="87858"/>
                  <a:pt x="41424" y="85527"/>
                </a:cubicBezTo>
                <a:cubicBezTo>
                  <a:pt x="39117" y="83195"/>
                  <a:pt x="39092" y="79425"/>
                  <a:pt x="41424" y="77118"/>
                </a:cubicBezTo>
                <a:lnTo>
                  <a:pt x="55066" y="63475"/>
                </a:lnTo>
                <a:lnTo>
                  <a:pt x="41424" y="49833"/>
                </a:lnTo>
                <a:cubicBezTo>
                  <a:pt x="39092" y="47501"/>
                  <a:pt x="39092" y="43731"/>
                  <a:pt x="41424" y="41424"/>
                </a:cubicBezTo>
                <a:close/>
              </a:path>
            </a:pathLst>
          </a:custGeom>
          <a:solidFill>
            <a:srgbClr val="FF6467"/>
          </a:solidFill>
        </p:spPr>
        <p:txBody>
          <a:bodyPr/>
          <a:lstStyle/>
          <a:p>
            <a:endParaRPr lang="en-US"/>
          </a:p>
        </p:txBody>
      </p:sp>
      <p:sp>
        <p:nvSpPr>
          <p:cNvPr id="19" name="Text 17"/>
          <p:cNvSpPr/>
          <p:nvPr/>
        </p:nvSpPr>
        <p:spPr>
          <a:xfrm>
            <a:off x="730250" y="4671800"/>
            <a:ext cx="18891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No metrics for integration impact</a:t>
            </a:r>
            <a:endParaRPr lang="en-US" sz="1600" dirty="0"/>
          </a:p>
        </p:txBody>
      </p:sp>
      <p:sp>
        <p:nvSpPr>
          <p:cNvPr id="20" name="Shape 18"/>
          <p:cNvSpPr/>
          <p:nvPr/>
        </p:nvSpPr>
        <p:spPr>
          <a:xfrm>
            <a:off x="510646" y="5534835"/>
            <a:ext cx="3394604" cy="560917"/>
          </a:xfrm>
          <a:custGeom>
            <a:avLst/>
            <a:gdLst/>
            <a:ahLst/>
            <a:cxnLst/>
            <a:rect l="l" t="t" r="r" b="b"/>
            <a:pathLst>
              <a:path w="3394604" h="560917">
                <a:moveTo>
                  <a:pt x="63501" y="0"/>
                </a:moveTo>
                <a:lnTo>
                  <a:pt x="3331103" y="0"/>
                </a:lnTo>
                <a:cubicBezTo>
                  <a:pt x="3366174" y="0"/>
                  <a:pt x="3394604" y="28431"/>
                  <a:pt x="3394604" y="63501"/>
                </a:cubicBezTo>
                <a:lnTo>
                  <a:pt x="3394604" y="497415"/>
                </a:lnTo>
                <a:cubicBezTo>
                  <a:pt x="3394604" y="532486"/>
                  <a:pt x="3366174" y="560917"/>
                  <a:pt x="3331103" y="560917"/>
                </a:cubicBezTo>
                <a:lnTo>
                  <a:pt x="63501" y="560917"/>
                </a:lnTo>
                <a:cubicBezTo>
                  <a:pt x="28431" y="560917"/>
                  <a:pt x="0" y="532486"/>
                  <a:pt x="0" y="497415"/>
                </a:cubicBezTo>
                <a:lnTo>
                  <a:pt x="0" y="63501"/>
                </a:lnTo>
                <a:cubicBezTo>
                  <a:pt x="0" y="28454"/>
                  <a:pt x="28454" y="0"/>
                  <a:pt x="63501"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21" name="Text 19"/>
          <p:cNvSpPr/>
          <p:nvPr/>
        </p:nvSpPr>
        <p:spPr>
          <a:xfrm>
            <a:off x="608542" y="5632734"/>
            <a:ext cx="3254375" cy="365125"/>
          </a:xfrm>
          <a:prstGeom prst="rect">
            <a:avLst/>
          </a:prstGeom>
          <a:noFill/>
        </p:spPr>
        <p:txBody>
          <a:bodyPr wrap="square" lIns="0" tIns="0" rIns="0" bIns="0" rtlCol="0" anchor="ctr"/>
          <a:lstStyle/>
          <a:p>
            <a:pPr>
              <a:lnSpc>
                <a:spcPct val="140000"/>
              </a:lnSpc>
            </a:pPr>
            <a:r>
              <a:rPr lang="en-US" sz="87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Impact:</a:t>
            </a: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Researchers are incentivized to create new ontologies rather than invest effort in discovering and reusing existing ones.</a:t>
            </a:r>
            <a:endParaRPr lang="en-US" sz="1600" dirty="0"/>
          </a:p>
        </p:txBody>
      </p:sp>
      <p:sp>
        <p:nvSpPr>
          <p:cNvPr id="22" name="Shape 20"/>
          <p:cNvSpPr/>
          <p:nvPr/>
        </p:nvSpPr>
        <p:spPr>
          <a:xfrm>
            <a:off x="4238625" y="1174750"/>
            <a:ext cx="3730625" cy="5365750"/>
          </a:xfrm>
          <a:custGeom>
            <a:avLst/>
            <a:gdLst/>
            <a:ahLst/>
            <a:cxnLst/>
            <a:rect l="l" t="t" r="r" b="b"/>
            <a:pathLst>
              <a:path w="3730625" h="5365750">
                <a:moveTo>
                  <a:pt x="31750" y="0"/>
                </a:moveTo>
                <a:lnTo>
                  <a:pt x="3667130" y="0"/>
                </a:lnTo>
                <a:cubicBezTo>
                  <a:pt x="3702197" y="0"/>
                  <a:pt x="3730625" y="28428"/>
                  <a:pt x="3730625" y="63495"/>
                </a:cubicBezTo>
                <a:lnTo>
                  <a:pt x="3730625" y="5302255"/>
                </a:lnTo>
                <a:cubicBezTo>
                  <a:pt x="3730625" y="5337322"/>
                  <a:pt x="3702197" y="5365750"/>
                  <a:pt x="3667130" y="5365750"/>
                </a:cubicBezTo>
                <a:lnTo>
                  <a:pt x="31750" y="5365750"/>
                </a:lnTo>
                <a:cubicBezTo>
                  <a:pt x="14215" y="5365750"/>
                  <a:pt x="0" y="5351535"/>
                  <a:pt x="0" y="5334000"/>
                </a:cubicBezTo>
                <a:lnTo>
                  <a:pt x="0" y="31750"/>
                </a:lnTo>
                <a:cubicBezTo>
                  <a:pt x="0" y="14227"/>
                  <a:pt x="14227" y="0"/>
                  <a:pt x="31750" y="0"/>
                </a:cubicBezTo>
                <a:close/>
              </a:path>
            </a:pathLst>
          </a:custGeom>
          <a:solidFill>
            <a:srgbClr val="D8A252">
              <a:alpha val="14902"/>
            </a:srgbClr>
          </a:solidFill>
        </p:spPr>
        <p:txBody>
          <a:bodyPr/>
          <a:lstStyle/>
          <a:p>
            <a:endParaRPr lang="en-US"/>
          </a:p>
        </p:txBody>
      </p:sp>
      <p:sp>
        <p:nvSpPr>
          <p:cNvPr id="23" name="Shape 21"/>
          <p:cNvSpPr/>
          <p:nvPr/>
        </p:nvSpPr>
        <p:spPr>
          <a:xfrm>
            <a:off x="4238625" y="1174750"/>
            <a:ext cx="31750" cy="5365750"/>
          </a:xfrm>
          <a:custGeom>
            <a:avLst/>
            <a:gdLst/>
            <a:ahLst/>
            <a:cxnLst/>
            <a:rect l="l" t="t" r="r" b="b"/>
            <a:pathLst>
              <a:path w="31750" h="5365750">
                <a:moveTo>
                  <a:pt x="31750" y="0"/>
                </a:moveTo>
                <a:lnTo>
                  <a:pt x="31750" y="0"/>
                </a:lnTo>
                <a:lnTo>
                  <a:pt x="31750" y="5365750"/>
                </a:lnTo>
                <a:lnTo>
                  <a:pt x="31750" y="5365750"/>
                </a:lnTo>
                <a:cubicBezTo>
                  <a:pt x="14227" y="5365750"/>
                  <a:pt x="0" y="5351523"/>
                  <a:pt x="0" y="5334000"/>
                </a:cubicBezTo>
                <a:lnTo>
                  <a:pt x="0" y="31750"/>
                </a:lnTo>
                <a:cubicBezTo>
                  <a:pt x="0" y="14227"/>
                  <a:pt x="14227" y="0"/>
                  <a:pt x="31750" y="0"/>
                </a:cubicBezTo>
                <a:close/>
              </a:path>
            </a:pathLst>
          </a:custGeom>
          <a:solidFill>
            <a:srgbClr val="D8A252"/>
          </a:solidFill>
        </p:spPr>
        <p:txBody>
          <a:bodyPr/>
          <a:lstStyle/>
          <a:p>
            <a:endParaRPr lang="en-US"/>
          </a:p>
        </p:txBody>
      </p:sp>
      <p:sp>
        <p:nvSpPr>
          <p:cNvPr id="24" name="Shape 22"/>
          <p:cNvSpPr/>
          <p:nvPr/>
        </p:nvSpPr>
        <p:spPr>
          <a:xfrm>
            <a:off x="5865813" y="1341438"/>
            <a:ext cx="492125" cy="492125"/>
          </a:xfrm>
          <a:custGeom>
            <a:avLst/>
            <a:gdLst/>
            <a:ahLst/>
            <a:cxnLst/>
            <a:rect l="l" t="t" r="r" b="b"/>
            <a:pathLst>
              <a:path w="492125" h="492125">
                <a:moveTo>
                  <a:pt x="246063" y="0"/>
                </a:moveTo>
                <a:lnTo>
                  <a:pt x="246063" y="0"/>
                </a:lnTo>
                <a:cubicBezTo>
                  <a:pt x="381868" y="0"/>
                  <a:pt x="492125" y="110257"/>
                  <a:pt x="492125" y="246063"/>
                </a:cubicBezTo>
                <a:lnTo>
                  <a:pt x="492125" y="246063"/>
                </a:lnTo>
                <a:cubicBezTo>
                  <a:pt x="492125" y="381868"/>
                  <a:pt x="381868" y="492125"/>
                  <a:pt x="246063" y="492125"/>
                </a:cubicBezTo>
                <a:lnTo>
                  <a:pt x="246063" y="492125"/>
                </a:lnTo>
                <a:cubicBezTo>
                  <a:pt x="110257" y="492125"/>
                  <a:pt x="0" y="381868"/>
                  <a:pt x="0" y="246063"/>
                </a:cubicBezTo>
                <a:lnTo>
                  <a:pt x="0" y="246063"/>
                </a:lnTo>
                <a:cubicBezTo>
                  <a:pt x="0" y="110257"/>
                  <a:pt x="110257" y="0"/>
                  <a:pt x="246062"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25" name="Shape 23"/>
          <p:cNvSpPr/>
          <p:nvPr/>
        </p:nvSpPr>
        <p:spPr>
          <a:xfrm>
            <a:off x="5992813" y="1492250"/>
            <a:ext cx="238125" cy="190500"/>
          </a:xfrm>
          <a:custGeom>
            <a:avLst/>
            <a:gdLst/>
            <a:ahLst/>
            <a:cxnLst/>
            <a:rect l="l" t="t" r="r" b="b"/>
            <a:pathLst>
              <a:path w="238125" h="190500">
                <a:moveTo>
                  <a:pt x="98227" y="17859"/>
                </a:moveTo>
                <a:lnTo>
                  <a:pt x="139898" y="17859"/>
                </a:lnTo>
                <a:cubicBezTo>
                  <a:pt x="141536" y="17859"/>
                  <a:pt x="142875" y="19199"/>
                  <a:pt x="142875" y="20836"/>
                </a:cubicBezTo>
                <a:lnTo>
                  <a:pt x="142875" y="35719"/>
                </a:lnTo>
                <a:lnTo>
                  <a:pt x="95250" y="35719"/>
                </a:lnTo>
                <a:lnTo>
                  <a:pt x="95250" y="20836"/>
                </a:lnTo>
                <a:cubicBezTo>
                  <a:pt x="95250" y="19199"/>
                  <a:pt x="96589" y="17859"/>
                  <a:pt x="98227" y="17859"/>
                </a:cubicBezTo>
                <a:close/>
                <a:moveTo>
                  <a:pt x="77391" y="20836"/>
                </a:moveTo>
                <a:lnTo>
                  <a:pt x="77391" y="35719"/>
                </a:lnTo>
                <a:lnTo>
                  <a:pt x="47625" y="35719"/>
                </a:lnTo>
                <a:cubicBezTo>
                  <a:pt x="34491" y="35719"/>
                  <a:pt x="23812" y="46397"/>
                  <a:pt x="23812" y="59531"/>
                </a:cubicBezTo>
                <a:lnTo>
                  <a:pt x="23812" y="95250"/>
                </a:lnTo>
                <a:lnTo>
                  <a:pt x="137294" y="95250"/>
                </a:lnTo>
                <a:cubicBezTo>
                  <a:pt x="149870" y="84125"/>
                  <a:pt x="166427" y="77391"/>
                  <a:pt x="184547" y="77391"/>
                </a:cubicBezTo>
                <a:cubicBezTo>
                  <a:pt x="195188" y="77391"/>
                  <a:pt x="205234" y="79697"/>
                  <a:pt x="214313" y="83865"/>
                </a:cubicBezTo>
                <a:lnTo>
                  <a:pt x="214313" y="59531"/>
                </a:lnTo>
                <a:cubicBezTo>
                  <a:pt x="214313" y="46397"/>
                  <a:pt x="203634" y="35719"/>
                  <a:pt x="190500" y="35719"/>
                </a:cubicBezTo>
                <a:lnTo>
                  <a:pt x="160734" y="35719"/>
                </a:lnTo>
                <a:lnTo>
                  <a:pt x="160734" y="20836"/>
                </a:lnTo>
                <a:cubicBezTo>
                  <a:pt x="160734" y="9339"/>
                  <a:pt x="151395" y="0"/>
                  <a:pt x="139898" y="0"/>
                </a:cubicBezTo>
                <a:lnTo>
                  <a:pt x="98227" y="0"/>
                </a:lnTo>
                <a:cubicBezTo>
                  <a:pt x="86730" y="0"/>
                  <a:pt x="77391" y="9339"/>
                  <a:pt x="77391" y="20836"/>
                </a:cubicBezTo>
                <a:close/>
                <a:moveTo>
                  <a:pt x="107156" y="130969"/>
                </a:moveTo>
                <a:cubicBezTo>
                  <a:pt x="100571" y="130969"/>
                  <a:pt x="95250" y="125648"/>
                  <a:pt x="95250" y="119063"/>
                </a:cubicBezTo>
                <a:lnTo>
                  <a:pt x="95250" y="113109"/>
                </a:lnTo>
                <a:lnTo>
                  <a:pt x="23812" y="113109"/>
                </a:lnTo>
                <a:lnTo>
                  <a:pt x="23812" y="154781"/>
                </a:lnTo>
                <a:cubicBezTo>
                  <a:pt x="23812" y="167915"/>
                  <a:pt x="34491" y="178594"/>
                  <a:pt x="47625" y="178594"/>
                </a:cubicBezTo>
                <a:lnTo>
                  <a:pt x="119583" y="178594"/>
                </a:lnTo>
                <a:cubicBezTo>
                  <a:pt x="115416" y="169515"/>
                  <a:pt x="113109" y="159469"/>
                  <a:pt x="113109" y="148828"/>
                </a:cubicBezTo>
                <a:cubicBezTo>
                  <a:pt x="113109" y="142652"/>
                  <a:pt x="113891" y="136661"/>
                  <a:pt x="115342" y="130969"/>
                </a:cubicBezTo>
                <a:lnTo>
                  <a:pt x="107156" y="130969"/>
                </a:lnTo>
                <a:close/>
                <a:moveTo>
                  <a:pt x="238125" y="148828"/>
                </a:moveTo>
                <a:cubicBezTo>
                  <a:pt x="238125" y="119258"/>
                  <a:pt x="214117" y="95250"/>
                  <a:pt x="184547" y="95250"/>
                </a:cubicBezTo>
                <a:cubicBezTo>
                  <a:pt x="154976" y="95250"/>
                  <a:pt x="130969" y="119258"/>
                  <a:pt x="130969" y="148828"/>
                </a:cubicBezTo>
                <a:cubicBezTo>
                  <a:pt x="130969" y="178399"/>
                  <a:pt x="154976" y="202406"/>
                  <a:pt x="184547" y="202406"/>
                </a:cubicBezTo>
                <a:cubicBezTo>
                  <a:pt x="214117" y="202406"/>
                  <a:pt x="238125" y="178399"/>
                  <a:pt x="238125" y="148828"/>
                </a:cubicBezTo>
                <a:close/>
                <a:moveTo>
                  <a:pt x="184547" y="119063"/>
                </a:moveTo>
                <a:cubicBezTo>
                  <a:pt x="187821" y="119063"/>
                  <a:pt x="190500" y="121741"/>
                  <a:pt x="190500" y="125016"/>
                </a:cubicBezTo>
                <a:lnTo>
                  <a:pt x="190500" y="142875"/>
                </a:lnTo>
                <a:lnTo>
                  <a:pt x="202406" y="142875"/>
                </a:lnTo>
                <a:cubicBezTo>
                  <a:pt x="205680" y="142875"/>
                  <a:pt x="208359" y="145554"/>
                  <a:pt x="208359" y="148828"/>
                </a:cubicBezTo>
                <a:cubicBezTo>
                  <a:pt x="208359" y="152102"/>
                  <a:pt x="205680" y="154781"/>
                  <a:pt x="202406" y="154781"/>
                </a:cubicBezTo>
                <a:lnTo>
                  <a:pt x="184547" y="154781"/>
                </a:lnTo>
                <a:cubicBezTo>
                  <a:pt x="181273" y="154781"/>
                  <a:pt x="178594" y="152102"/>
                  <a:pt x="178594" y="148828"/>
                </a:cubicBezTo>
                <a:lnTo>
                  <a:pt x="178594" y="125016"/>
                </a:lnTo>
                <a:cubicBezTo>
                  <a:pt x="178594" y="121741"/>
                  <a:pt x="181273" y="119063"/>
                  <a:pt x="184547" y="119063"/>
                </a:cubicBezTo>
                <a:close/>
              </a:path>
            </a:pathLst>
          </a:custGeom>
          <a:solidFill>
            <a:srgbClr val="D8A252"/>
          </a:solidFill>
        </p:spPr>
        <p:txBody>
          <a:bodyPr/>
          <a:lstStyle/>
          <a:p>
            <a:endParaRPr lang="en-US"/>
          </a:p>
        </p:txBody>
      </p:sp>
      <p:sp>
        <p:nvSpPr>
          <p:cNvPr id="26" name="Text 24"/>
          <p:cNvSpPr/>
          <p:nvPr/>
        </p:nvSpPr>
        <p:spPr>
          <a:xfrm>
            <a:off x="4373563" y="1936750"/>
            <a:ext cx="3476625" cy="222250"/>
          </a:xfrm>
          <a:prstGeom prst="rect">
            <a:avLst/>
          </a:prstGeom>
          <a:noFill/>
        </p:spPr>
        <p:txBody>
          <a:bodyPr wrap="square" lIns="0" tIns="0" rIns="0" bIns="0" rtlCol="0" anchor="ctr"/>
          <a:lstStyle/>
          <a:p>
            <a:pPr algn="ct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Unsustainable Business Models</a:t>
            </a:r>
            <a:endParaRPr lang="en-US" sz="1600" dirty="0"/>
          </a:p>
        </p:txBody>
      </p:sp>
      <p:sp>
        <p:nvSpPr>
          <p:cNvPr id="27" name="Shape 25"/>
          <p:cNvSpPr/>
          <p:nvPr/>
        </p:nvSpPr>
        <p:spPr>
          <a:xfrm>
            <a:off x="4413250" y="2353469"/>
            <a:ext cx="3397250" cy="666750"/>
          </a:xfrm>
          <a:custGeom>
            <a:avLst/>
            <a:gdLst/>
            <a:ahLst/>
            <a:cxnLst/>
            <a:rect l="l" t="t" r="r" b="b"/>
            <a:pathLst>
              <a:path w="3397250" h="666750">
                <a:moveTo>
                  <a:pt x="63501" y="0"/>
                </a:moveTo>
                <a:lnTo>
                  <a:pt x="3333749" y="0"/>
                </a:lnTo>
                <a:cubicBezTo>
                  <a:pt x="3368820" y="0"/>
                  <a:pt x="3397250" y="28430"/>
                  <a:pt x="3397250" y="63501"/>
                </a:cubicBezTo>
                <a:lnTo>
                  <a:pt x="3397250" y="603249"/>
                </a:lnTo>
                <a:cubicBezTo>
                  <a:pt x="3397250" y="638320"/>
                  <a:pt x="3368820" y="666750"/>
                  <a:pt x="3333749" y="666750"/>
                </a:cubicBezTo>
                <a:lnTo>
                  <a:pt x="63501" y="666750"/>
                </a:lnTo>
                <a:cubicBezTo>
                  <a:pt x="28430" y="666750"/>
                  <a:pt x="0" y="638320"/>
                  <a:pt x="0" y="603249"/>
                </a:cubicBezTo>
                <a:lnTo>
                  <a:pt x="0" y="63501"/>
                </a:lnTo>
                <a:cubicBezTo>
                  <a:pt x="0" y="28454"/>
                  <a:pt x="28454" y="0"/>
                  <a:pt x="63501" y="0"/>
                </a:cubicBezTo>
                <a:close/>
              </a:path>
            </a:pathLst>
          </a:custGeom>
          <a:solidFill>
            <a:srgbClr val="1A1D24">
              <a:alpha val="60000"/>
            </a:srgbClr>
          </a:solidFill>
        </p:spPr>
        <p:txBody>
          <a:bodyPr/>
          <a:lstStyle/>
          <a:p>
            <a:endParaRPr lang="en-US"/>
          </a:p>
        </p:txBody>
      </p:sp>
      <p:sp>
        <p:nvSpPr>
          <p:cNvPr id="28" name="Text 26"/>
          <p:cNvSpPr/>
          <p:nvPr/>
        </p:nvSpPr>
        <p:spPr>
          <a:xfrm>
            <a:off x="4540250" y="2480469"/>
            <a:ext cx="3206750"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task of </a:t>
            </a: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maintaining an ontology</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requires continual initiative and self-reinforcing ecosystem.</a:t>
            </a:r>
            <a:endParaRPr lang="en-US" sz="1600" dirty="0"/>
          </a:p>
        </p:txBody>
      </p:sp>
      <p:sp>
        <p:nvSpPr>
          <p:cNvPr id="29" name="Shape 27"/>
          <p:cNvSpPr/>
          <p:nvPr/>
        </p:nvSpPr>
        <p:spPr>
          <a:xfrm>
            <a:off x="4415896" y="3253052"/>
            <a:ext cx="3394604" cy="1148292"/>
          </a:xfrm>
          <a:custGeom>
            <a:avLst/>
            <a:gdLst/>
            <a:ahLst/>
            <a:cxnLst/>
            <a:rect l="l" t="t" r="r" b="b"/>
            <a:pathLst>
              <a:path w="3394604" h="1148292">
                <a:moveTo>
                  <a:pt x="63501" y="0"/>
                </a:moveTo>
                <a:lnTo>
                  <a:pt x="3331104" y="0"/>
                </a:lnTo>
                <a:cubicBezTo>
                  <a:pt x="3366174" y="0"/>
                  <a:pt x="3394604" y="28430"/>
                  <a:pt x="3394604" y="63501"/>
                </a:cubicBezTo>
                <a:lnTo>
                  <a:pt x="3394604" y="1084791"/>
                </a:lnTo>
                <a:cubicBezTo>
                  <a:pt x="3394604" y="1119862"/>
                  <a:pt x="3366174" y="1148292"/>
                  <a:pt x="3331104" y="1148292"/>
                </a:cubicBezTo>
                <a:lnTo>
                  <a:pt x="63501" y="1148292"/>
                </a:lnTo>
                <a:cubicBezTo>
                  <a:pt x="28430" y="1148292"/>
                  <a:pt x="0" y="1119862"/>
                  <a:pt x="0" y="1084791"/>
                </a:cubicBezTo>
                <a:lnTo>
                  <a:pt x="0" y="63501"/>
                </a:lnTo>
                <a:cubicBezTo>
                  <a:pt x="0" y="28454"/>
                  <a:pt x="28454" y="0"/>
                  <a:pt x="63501"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30" name="Text 28"/>
          <p:cNvSpPr/>
          <p:nvPr/>
        </p:nvSpPr>
        <p:spPr>
          <a:xfrm>
            <a:off x="4513792" y="3350951"/>
            <a:ext cx="3254375" cy="158750"/>
          </a:xfrm>
          <a:prstGeom prst="rect">
            <a:avLst/>
          </a:prstGeom>
          <a:noFill/>
        </p:spPr>
        <p:txBody>
          <a:bodyPr wrap="square" lIns="0" tIns="0" rIns="0" bIns="0" rtlCol="0" anchor="ctr"/>
          <a:lstStyle/>
          <a:p>
            <a:pPr>
              <a:lnSpc>
                <a:spcPct val="120000"/>
              </a:lnSpc>
            </a:pPr>
            <a:r>
              <a:rPr lang="en-US" sz="875"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Maintenance Requirements:</a:t>
            </a:r>
            <a:endParaRPr lang="en-US" sz="1600" dirty="0"/>
          </a:p>
        </p:txBody>
      </p:sp>
      <p:sp>
        <p:nvSpPr>
          <p:cNvPr id="31" name="Text 29"/>
          <p:cNvSpPr/>
          <p:nvPr/>
        </p:nvSpPr>
        <p:spPr>
          <a:xfrm>
            <a:off x="4513792" y="3573201"/>
            <a:ext cx="3254375"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Updates for domain changes</a:t>
            </a:r>
            <a:endParaRPr lang="en-US" sz="1600" dirty="0"/>
          </a:p>
        </p:txBody>
      </p:sp>
      <p:sp>
        <p:nvSpPr>
          <p:cNvPr id="32" name="Text 30"/>
          <p:cNvSpPr/>
          <p:nvPr/>
        </p:nvSpPr>
        <p:spPr>
          <a:xfrm>
            <a:off x="4513792" y="3763701"/>
            <a:ext cx="3254375"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Error fixing and quality assurance</a:t>
            </a:r>
            <a:endParaRPr lang="en-US" sz="1600" dirty="0"/>
          </a:p>
        </p:txBody>
      </p:sp>
      <p:sp>
        <p:nvSpPr>
          <p:cNvPr id="33" name="Text 31"/>
          <p:cNvSpPr/>
          <p:nvPr/>
        </p:nvSpPr>
        <p:spPr>
          <a:xfrm>
            <a:off x="4513792" y="3954201"/>
            <a:ext cx="3254375"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User support and documentation</a:t>
            </a:r>
            <a:endParaRPr lang="en-US" sz="1600" dirty="0"/>
          </a:p>
        </p:txBody>
      </p:sp>
      <p:sp>
        <p:nvSpPr>
          <p:cNvPr id="34" name="Text 32"/>
          <p:cNvSpPr/>
          <p:nvPr/>
        </p:nvSpPr>
        <p:spPr>
          <a:xfrm>
            <a:off x="4513792" y="4144701"/>
            <a:ext cx="3254375"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Ensuring discoverability</a:t>
            </a:r>
            <a:endParaRPr lang="en-US" sz="1600" dirty="0"/>
          </a:p>
        </p:txBody>
      </p:sp>
      <p:sp>
        <p:nvSpPr>
          <p:cNvPr id="35" name="Shape 33"/>
          <p:cNvSpPr/>
          <p:nvPr/>
        </p:nvSpPr>
        <p:spPr>
          <a:xfrm>
            <a:off x="4415896" y="4636828"/>
            <a:ext cx="3394604" cy="735542"/>
          </a:xfrm>
          <a:custGeom>
            <a:avLst/>
            <a:gdLst/>
            <a:ahLst/>
            <a:cxnLst/>
            <a:rect l="l" t="t" r="r" b="b"/>
            <a:pathLst>
              <a:path w="3394604" h="735542">
                <a:moveTo>
                  <a:pt x="63499" y="0"/>
                </a:moveTo>
                <a:lnTo>
                  <a:pt x="3331105" y="0"/>
                </a:lnTo>
                <a:cubicBezTo>
                  <a:pt x="3366175" y="0"/>
                  <a:pt x="3394604" y="28430"/>
                  <a:pt x="3394604" y="63499"/>
                </a:cubicBezTo>
                <a:lnTo>
                  <a:pt x="3394604" y="672042"/>
                </a:lnTo>
                <a:cubicBezTo>
                  <a:pt x="3394604" y="707112"/>
                  <a:pt x="3366175" y="735542"/>
                  <a:pt x="3331105" y="735542"/>
                </a:cubicBezTo>
                <a:lnTo>
                  <a:pt x="63499" y="735542"/>
                </a:lnTo>
                <a:cubicBezTo>
                  <a:pt x="28430" y="735542"/>
                  <a:pt x="0" y="707112"/>
                  <a:pt x="0" y="672042"/>
                </a:cubicBezTo>
                <a:lnTo>
                  <a:pt x="0" y="63499"/>
                </a:lnTo>
                <a:cubicBezTo>
                  <a:pt x="0" y="28430"/>
                  <a:pt x="28430" y="0"/>
                  <a:pt x="63499"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36" name="Text 34"/>
          <p:cNvSpPr/>
          <p:nvPr/>
        </p:nvSpPr>
        <p:spPr>
          <a:xfrm>
            <a:off x="4513792" y="4734719"/>
            <a:ext cx="3254375" cy="158750"/>
          </a:xfrm>
          <a:prstGeom prst="rect">
            <a:avLst/>
          </a:prstGeom>
          <a:noFill/>
        </p:spPr>
        <p:txBody>
          <a:bodyPr wrap="square" lIns="0" tIns="0" rIns="0" bIns="0" rtlCol="0" anchor="ctr"/>
          <a:lstStyle/>
          <a:p>
            <a:pP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Big Head Sustainability:</a:t>
            </a:r>
            <a:endParaRPr lang="en-US" sz="1600" dirty="0"/>
          </a:p>
        </p:txBody>
      </p:sp>
      <p:sp>
        <p:nvSpPr>
          <p:cNvPr id="37" name="Text 35"/>
          <p:cNvSpPr/>
          <p:nvPr/>
        </p:nvSpPr>
        <p:spPr>
          <a:xfrm>
            <a:off x="4513792" y="4956969"/>
            <a:ext cx="3254375" cy="31750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Only well-funded projects (DCMI, schema.org consortium) can sustain maintenance.</a:t>
            </a:r>
            <a:endParaRPr lang="en-US" sz="1600" dirty="0"/>
          </a:p>
        </p:txBody>
      </p:sp>
      <p:sp>
        <p:nvSpPr>
          <p:cNvPr id="38" name="Shape 36"/>
          <p:cNvSpPr/>
          <p:nvPr/>
        </p:nvSpPr>
        <p:spPr>
          <a:xfrm>
            <a:off x="4415896" y="5607846"/>
            <a:ext cx="3394604" cy="703792"/>
          </a:xfrm>
          <a:custGeom>
            <a:avLst/>
            <a:gdLst/>
            <a:ahLst/>
            <a:cxnLst/>
            <a:rect l="l" t="t" r="r" b="b"/>
            <a:pathLst>
              <a:path w="3394604" h="703792">
                <a:moveTo>
                  <a:pt x="63503" y="0"/>
                </a:moveTo>
                <a:lnTo>
                  <a:pt x="3331101" y="0"/>
                </a:lnTo>
                <a:cubicBezTo>
                  <a:pt x="3366173" y="0"/>
                  <a:pt x="3394604" y="28431"/>
                  <a:pt x="3394604" y="63503"/>
                </a:cubicBezTo>
                <a:lnTo>
                  <a:pt x="3394604" y="640289"/>
                </a:lnTo>
                <a:cubicBezTo>
                  <a:pt x="3394604" y="675360"/>
                  <a:pt x="3366173" y="703792"/>
                  <a:pt x="3331101" y="703792"/>
                </a:cubicBezTo>
                <a:lnTo>
                  <a:pt x="63503" y="703792"/>
                </a:lnTo>
                <a:cubicBezTo>
                  <a:pt x="28431" y="703792"/>
                  <a:pt x="0" y="675360"/>
                  <a:pt x="0" y="640289"/>
                </a:cubicBezTo>
                <a:lnTo>
                  <a:pt x="0" y="63503"/>
                </a:lnTo>
                <a:cubicBezTo>
                  <a:pt x="0" y="28431"/>
                  <a:pt x="28431" y="0"/>
                  <a:pt x="63503"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39" name="Text 37"/>
          <p:cNvSpPr/>
          <p:nvPr/>
        </p:nvSpPr>
        <p:spPr>
          <a:xfrm>
            <a:off x="4513792" y="5705745"/>
            <a:ext cx="3254375" cy="158750"/>
          </a:xfrm>
          <a:prstGeom prst="rect">
            <a:avLst/>
          </a:prstGeom>
          <a:noFill/>
        </p:spPr>
        <p:txBody>
          <a:bodyPr wrap="square" lIns="0" tIns="0" rIns="0" bIns="0" rtlCol="0" anchor="ctr"/>
          <a:lstStyle/>
          <a:p>
            <a:pPr>
              <a:lnSpc>
                <a:spcPct val="120000"/>
              </a:lnSpc>
            </a:pPr>
            <a:r>
              <a:rPr lang="en-US" sz="87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Long Tail Reality:</a:t>
            </a:r>
            <a:endParaRPr lang="en-US" sz="1600" dirty="0"/>
          </a:p>
        </p:txBody>
      </p:sp>
      <p:sp>
        <p:nvSpPr>
          <p:cNvPr id="40" name="Text 38"/>
          <p:cNvSpPr/>
          <p:nvPr/>
        </p:nvSpPr>
        <p:spPr>
          <a:xfrm>
            <a:off x="4513792" y="5896245"/>
            <a:ext cx="3254375" cy="31750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Small research group ontologies become outdated and obsolete due to funding termination.</a:t>
            </a:r>
            <a:endParaRPr lang="en-US" sz="1600" dirty="0"/>
          </a:p>
        </p:txBody>
      </p:sp>
      <p:sp>
        <p:nvSpPr>
          <p:cNvPr id="41" name="Shape 39"/>
          <p:cNvSpPr/>
          <p:nvPr/>
        </p:nvSpPr>
        <p:spPr>
          <a:xfrm>
            <a:off x="8143875" y="1174750"/>
            <a:ext cx="3730625" cy="5365750"/>
          </a:xfrm>
          <a:custGeom>
            <a:avLst/>
            <a:gdLst/>
            <a:ahLst/>
            <a:cxnLst/>
            <a:rect l="l" t="t" r="r" b="b"/>
            <a:pathLst>
              <a:path w="3730625" h="5365750">
                <a:moveTo>
                  <a:pt x="31750" y="0"/>
                </a:moveTo>
                <a:lnTo>
                  <a:pt x="3667130" y="0"/>
                </a:lnTo>
                <a:cubicBezTo>
                  <a:pt x="3702197" y="0"/>
                  <a:pt x="3730625" y="28428"/>
                  <a:pt x="3730625" y="63495"/>
                </a:cubicBezTo>
                <a:lnTo>
                  <a:pt x="3730625" y="5302255"/>
                </a:lnTo>
                <a:cubicBezTo>
                  <a:pt x="3730625" y="5337322"/>
                  <a:pt x="3702197" y="5365750"/>
                  <a:pt x="3667130" y="5365750"/>
                </a:cubicBezTo>
                <a:lnTo>
                  <a:pt x="31750" y="5365750"/>
                </a:lnTo>
                <a:cubicBezTo>
                  <a:pt x="14215" y="5365750"/>
                  <a:pt x="0" y="5351535"/>
                  <a:pt x="0" y="5334000"/>
                </a:cubicBezTo>
                <a:lnTo>
                  <a:pt x="0" y="31750"/>
                </a:lnTo>
                <a:cubicBezTo>
                  <a:pt x="0" y="14227"/>
                  <a:pt x="14227" y="0"/>
                  <a:pt x="31750" y="0"/>
                </a:cubicBezTo>
                <a:close/>
              </a:path>
            </a:pathLst>
          </a:custGeom>
          <a:solidFill>
            <a:srgbClr val="4A6D8C">
              <a:alpha val="14902"/>
            </a:srgbClr>
          </a:solidFill>
        </p:spPr>
        <p:txBody>
          <a:bodyPr/>
          <a:lstStyle/>
          <a:p>
            <a:endParaRPr lang="en-US"/>
          </a:p>
        </p:txBody>
      </p:sp>
      <p:sp>
        <p:nvSpPr>
          <p:cNvPr id="42" name="Shape 40"/>
          <p:cNvSpPr/>
          <p:nvPr/>
        </p:nvSpPr>
        <p:spPr>
          <a:xfrm>
            <a:off x="8143875" y="1174750"/>
            <a:ext cx="31750" cy="5365750"/>
          </a:xfrm>
          <a:custGeom>
            <a:avLst/>
            <a:gdLst/>
            <a:ahLst/>
            <a:cxnLst/>
            <a:rect l="l" t="t" r="r" b="b"/>
            <a:pathLst>
              <a:path w="31750" h="5365750">
                <a:moveTo>
                  <a:pt x="31750" y="0"/>
                </a:moveTo>
                <a:lnTo>
                  <a:pt x="31750" y="0"/>
                </a:lnTo>
                <a:lnTo>
                  <a:pt x="31750" y="5365750"/>
                </a:lnTo>
                <a:lnTo>
                  <a:pt x="31750" y="5365750"/>
                </a:lnTo>
                <a:cubicBezTo>
                  <a:pt x="14227" y="5365750"/>
                  <a:pt x="0" y="5351523"/>
                  <a:pt x="0" y="5334000"/>
                </a:cubicBezTo>
                <a:lnTo>
                  <a:pt x="0" y="31750"/>
                </a:lnTo>
                <a:cubicBezTo>
                  <a:pt x="0" y="14227"/>
                  <a:pt x="14227" y="0"/>
                  <a:pt x="31750" y="0"/>
                </a:cubicBezTo>
                <a:close/>
              </a:path>
            </a:pathLst>
          </a:custGeom>
          <a:solidFill>
            <a:srgbClr val="4A6D8C"/>
          </a:solidFill>
        </p:spPr>
        <p:txBody>
          <a:bodyPr/>
          <a:lstStyle/>
          <a:p>
            <a:endParaRPr lang="en-US"/>
          </a:p>
        </p:txBody>
      </p:sp>
      <p:sp>
        <p:nvSpPr>
          <p:cNvPr id="43" name="Shape 41"/>
          <p:cNvSpPr/>
          <p:nvPr/>
        </p:nvSpPr>
        <p:spPr>
          <a:xfrm>
            <a:off x="9771063" y="1341438"/>
            <a:ext cx="492125" cy="492125"/>
          </a:xfrm>
          <a:custGeom>
            <a:avLst/>
            <a:gdLst/>
            <a:ahLst/>
            <a:cxnLst/>
            <a:rect l="l" t="t" r="r" b="b"/>
            <a:pathLst>
              <a:path w="492125" h="492125">
                <a:moveTo>
                  <a:pt x="246063" y="0"/>
                </a:moveTo>
                <a:lnTo>
                  <a:pt x="246063" y="0"/>
                </a:lnTo>
                <a:cubicBezTo>
                  <a:pt x="381868" y="0"/>
                  <a:pt x="492125" y="110257"/>
                  <a:pt x="492125" y="246063"/>
                </a:cubicBezTo>
                <a:lnTo>
                  <a:pt x="492125" y="246063"/>
                </a:lnTo>
                <a:cubicBezTo>
                  <a:pt x="492125" y="381868"/>
                  <a:pt x="381868" y="492125"/>
                  <a:pt x="246063" y="492125"/>
                </a:cubicBezTo>
                <a:lnTo>
                  <a:pt x="246063" y="492125"/>
                </a:lnTo>
                <a:cubicBezTo>
                  <a:pt x="110257" y="492125"/>
                  <a:pt x="0" y="381868"/>
                  <a:pt x="0" y="246063"/>
                </a:cubicBezTo>
                <a:lnTo>
                  <a:pt x="0" y="246063"/>
                </a:lnTo>
                <a:cubicBezTo>
                  <a:pt x="0" y="110257"/>
                  <a:pt x="110257" y="0"/>
                  <a:pt x="246062"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44" name="Shape 42"/>
          <p:cNvSpPr/>
          <p:nvPr/>
        </p:nvSpPr>
        <p:spPr>
          <a:xfrm>
            <a:off x="9933781" y="1492250"/>
            <a:ext cx="166688" cy="190500"/>
          </a:xfrm>
          <a:custGeom>
            <a:avLst/>
            <a:gdLst/>
            <a:ahLst/>
            <a:cxnLst/>
            <a:rect l="l" t="t" r="r" b="b"/>
            <a:pathLst>
              <a:path w="166688" h="190500">
                <a:moveTo>
                  <a:pt x="89781" y="-4837"/>
                </a:moveTo>
                <a:cubicBezTo>
                  <a:pt x="85539" y="-5693"/>
                  <a:pt x="81186" y="-5693"/>
                  <a:pt x="76944" y="-4837"/>
                </a:cubicBezTo>
                <a:lnTo>
                  <a:pt x="7181" y="9116"/>
                </a:lnTo>
                <a:cubicBezTo>
                  <a:pt x="3014" y="9934"/>
                  <a:pt x="0" y="13618"/>
                  <a:pt x="0" y="17859"/>
                </a:cubicBezTo>
                <a:cubicBezTo>
                  <a:pt x="0" y="21692"/>
                  <a:pt x="2418" y="25040"/>
                  <a:pt x="5953" y="26268"/>
                </a:cubicBezTo>
                <a:lnTo>
                  <a:pt x="5953" y="53578"/>
                </a:lnTo>
                <a:lnTo>
                  <a:pt x="112" y="82823"/>
                </a:lnTo>
                <a:cubicBezTo>
                  <a:pt x="37" y="83158"/>
                  <a:pt x="0" y="83530"/>
                  <a:pt x="0" y="83902"/>
                </a:cubicBezTo>
                <a:cubicBezTo>
                  <a:pt x="0" y="86878"/>
                  <a:pt x="2418" y="89334"/>
                  <a:pt x="5432" y="89334"/>
                </a:cubicBezTo>
                <a:lnTo>
                  <a:pt x="18417" y="89334"/>
                </a:lnTo>
                <a:cubicBezTo>
                  <a:pt x="21394" y="89334"/>
                  <a:pt x="23850" y="86916"/>
                  <a:pt x="23850" y="83902"/>
                </a:cubicBezTo>
                <a:cubicBezTo>
                  <a:pt x="23850" y="83530"/>
                  <a:pt x="23812" y="83195"/>
                  <a:pt x="23738" y="82823"/>
                </a:cubicBezTo>
                <a:lnTo>
                  <a:pt x="17859" y="53578"/>
                </a:lnTo>
                <a:lnTo>
                  <a:pt x="17859" y="28761"/>
                </a:lnTo>
                <a:lnTo>
                  <a:pt x="35719" y="32333"/>
                </a:lnTo>
                <a:lnTo>
                  <a:pt x="35719" y="53578"/>
                </a:lnTo>
                <a:cubicBezTo>
                  <a:pt x="35719" y="79883"/>
                  <a:pt x="57038" y="101203"/>
                  <a:pt x="83344" y="101203"/>
                </a:cubicBezTo>
                <a:cubicBezTo>
                  <a:pt x="109649" y="101203"/>
                  <a:pt x="130969" y="79883"/>
                  <a:pt x="130969" y="53578"/>
                </a:cubicBezTo>
                <a:lnTo>
                  <a:pt x="130969" y="32333"/>
                </a:lnTo>
                <a:lnTo>
                  <a:pt x="159507" y="26640"/>
                </a:lnTo>
                <a:cubicBezTo>
                  <a:pt x="163674" y="25784"/>
                  <a:pt x="166688" y="22101"/>
                  <a:pt x="166688" y="17859"/>
                </a:cubicBezTo>
                <a:cubicBezTo>
                  <a:pt x="166688" y="13618"/>
                  <a:pt x="163674" y="9934"/>
                  <a:pt x="159507" y="9116"/>
                </a:cubicBezTo>
                <a:lnTo>
                  <a:pt x="89781" y="-4837"/>
                </a:lnTo>
                <a:close/>
                <a:moveTo>
                  <a:pt x="83344" y="83344"/>
                </a:moveTo>
                <a:cubicBezTo>
                  <a:pt x="66898" y="83344"/>
                  <a:pt x="53578" y="70024"/>
                  <a:pt x="53578" y="53578"/>
                </a:cubicBezTo>
                <a:lnTo>
                  <a:pt x="113109" y="53578"/>
                </a:lnTo>
                <a:cubicBezTo>
                  <a:pt x="113109" y="70024"/>
                  <a:pt x="99789" y="83344"/>
                  <a:pt x="83344" y="83344"/>
                </a:cubicBezTo>
                <a:close/>
                <a:moveTo>
                  <a:pt x="44686" y="119100"/>
                </a:moveTo>
                <a:cubicBezTo>
                  <a:pt x="21841" y="129592"/>
                  <a:pt x="5953" y="152660"/>
                  <a:pt x="5953" y="179450"/>
                </a:cubicBezTo>
                <a:cubicBezTo>
                  <a:pt x="5953" y="185551"/>
                  <a:pt x="10902" y="190500"/>
                  <a:pt x="17004" y="190500"/>
                </a:cubicBezTo>
                <a:lnTo>
                  <a:pt x="74414" y="190500"/>
                </a:lnTo>
                <a:lnTo>
                  <a:pt x="74414" y="136178"/>
                </a:lnTo>
                <a:lnTo>
                  <a:pt x="53057" y="120179"/>
                </a:lnTo>
                <a:cubicBezTo>
                  <a:pt x="50639" y="118356"/>
                  <a:pt x="47402" y="117872"/>
                  <a:pt x="44648" y="119137"/>
                </a:cubicBezTo>
                <a:close/>
                <a:moveTo>
                  <a:pt x="92273" y="190500"/>
                </a:moveTo>
                <a:lnTo>
                  <a:pt x="149684" y="190500"/>
                </a:lnTo>
                <a:cubicBezTo>
                  <a:pt x="155786" y="190500"/>
                  <a:pt x="160734" y="185551"/>
                  <a:pt x="160734" y="179450"/>
                </a:cubicBezTo>
                <a:cubicBezTo>
                  <a:pt x="160734" y="152660"/>
                  <a:pt x="144847" y="129592"/>
                  <a:pt x="122002" y="119137"/>
                </a:cubicBezTo>
                <a:cubicBezTo>
                  <a:pt x="119249" y="117872"/>
                  <a:pt x="116012" y="118356"/>
                  <a:pt x="113593" y="120179"/>
                </a:cubicBezTo>
                <a:lnTo>
                  <a:pt x="92236" y="136178"/>
                </a:lnTo>
                <a:lnTo>
                  <a:pt x="92236" y="190500"/>
                </a:lnTo>
                <a:close/>
              </a:path>
            </a:pathLst>
          </a:custGeom>
          <a:solidFill>
            <a:srgbClr val="D8A252"/>
          </a:solidFill>
        </p:spPr>
        <p:txBody>
          <a:bodyPr/>
          <a:lstStyle/>
          <a:p>
            <a:endParaRPr lang="en-US"/>
          </a:p>
        </p:txBody>
      </p:sp>
      <p:sp>
        <p:nvSpPr>
          <p:cNvPr id="45" name="Text 43"/>
          <p:cNvSpPr/>
          <p:nvPr/>
        </p:nvSpPr>
        <p:spPr>
          <a:xfrm>
            <a:off x="8278813" y="1936750"/>
            <a:ext cx="3476625" cy="222250"/>
          </a:xfrm>
          <a:prstGeom prst="rect">
            <a:avLst/>
          </a:prstGeom>
          <a:noFill/>
        </p:spPr>
        <p:txBody>
          <a:bodyPr wrap="square" lIns="0" tIns="0" rIns="0" bIns="0" rtlCol="0" anchor="ctr"/>
          <a:lstStyle/>
          <a:p>
            <a:pPr algn="ct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Specialized Skill Requirements</a:t>
            </a:r>
            <a:endParaRPr lang="en-US" sz="1600" dirty="0"/>
          </a:p>
        </p:txBody>
      </p:sp>
      <p:sp>
        <p:nvSpPr>
          <p:cNvPr id="46" name="Shape 44"/>
          <p:cNvSpPr/>
          <p:nvPr/>
        </p:nvSpPr>
        <p:spPr>
          <a:xfrm>
            <a:off x="8318500" y="2297743"/>
            <a:ext cx="3397250" cy="666750"/>
          </a:xfrm>
          <a:custGeom>
            <a:avLst/>
            <a:gdLst/>
            <a:ahLst/>
            <a:cxnLst/>
            <a:rect l="l" t="t" r="r" b="b"/>
            <a:pathLst>
              <a:path w="3397250" h="666750">
                <a:moveTo>
                  <a:pt x="63501" y="0"/>
                </a:moveTo>
                <a:lnTo>
                  <a:pt x="3333749" y="0"/>
                </a:lnTo>
                <a:cubicBezTo>
                  <a:pt x="3368820" y="0"/>
                  <a:pt x="3397250" y="28430"/>
                  <a:pt x="3397250" y="63501"/>
                </a:cubicBezTo>
                <a:lnTo>
                  <a:pt x="3397250" y="603249"/>
                </a:lnTo>
                <a:cubicBezTo>
                  <a:pt x="3397250" y="638320"/>
                  <a:pt x="3368820" y="666750"/>
                  <a:pt x="3333749" y="666750"/>
                </a:cubicBezTo>
                <a:lnTo>
                  <a:pt x="63501" y="666750"/>
                </a:lnTo>
                <a:cubicBezTo>
                  <a:pt x="28430" y="666750"/>
                  <a:pt x="0" y="638320"/>
                  <a:pt x="0" y="603249"/>
                </a:cubicBezTo>
                <a:lnTo>
                  <a:pt x="0" y="63501"/>
                </a:lnTo>
                <a:cubicBezTo>
                  <a:pt x="0" y="28454"/>
                  <a:pt x="28454" y="0"/>
                  <a:pt x="63501" y="0"/>
                </a:cubicBezTo>
                <a:close/>
              </a:path>
            </a:pathLst>
          </a:custGeom>
          <a:solidFill>
            <a:srgbClr val="1A1D24">
              <a:alpha val="60000"/>
            </a:srgbClr>
          </a:solidFill>
        </p:spPr>
        <p:txBody>
          <a:bodyPr/>
          <a:lstStyle/>
          <a:p>
            <a:endParaRPr lang="en-US"/>
          </a:p>
        </p:txBody>
      </p:sp>
      <p:sp>
        <p:nvSpPr>
          <p:cNvPr id="47" name="Text 45"/>
          <p:cNvSpPr/>
          <p:nvPr/>
        </p:nvSpPr>
        <p:spPr>
          <a:xfrm>
            <a:off x="8445500" y="2424743"/>
            <a:ext cx="3206750"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skillset involved in </a:t>
            </a: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ontology evaluation, reuse, and integration</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should not be underestimated.</a:t>
            </a:r>
            <a:endParaRPr lang="en-US" sz="1600" dirty="0"/>
          </a:p>
        </p:txBody>
      </p:sp>
      <p:sp>
        <p:nvSpPr>
          <p:cNvPr id="48" name="Shape 46"/>
          <p:cNvSpPr/>
          <p:nvPr/>
        </p:nvSpPr>
        <p:spPr>
          <a:xfrm>
            <a:off x="8318500" y="3083223"/>
            <a:ext cx="3397250" cy="857250"/>
          </a:xfrm>
          <a:custGeom>
            <a:avLst/>
            <a:gdLst/>
            <a:ahLst/>
            <a:cxnLst/>
            <a:rect l="l" t="t" r="r" b="b"/>
            <a:pathLst>
              <a:path w="3397250" h="857250">
                <a:moveTo>
                  <a:pt x="63497" y="0"/>
                </a:moveTo>
                <a:lnTo>
                  <a:pt x="3333753" y="0"/>
                </a:lnTo>
                <a:cubicBezTo>
                  <a:pt x="3368822" y="0"/>
                  <a:pt x="3397250" y="28428"/>
                  <a:pt x="3397250" y="63497"/>
                </a:cubicBezTo>
                <a:lnTo>
                  <a:pt x="3397250" y="793753"/>
                </a:lnTo>
                <a:cubicBezTo>
                  <a:pt x="3397250" y="828822"/>
                  <a:pt x="3368822" y="857250"/>
                  <a:pt x="3333753" y="857250"/>
                </a:cubicBezTo>
                <a:lnTo>
                  <a:pt x="63497" y="857250"/>
                </a:lnTo>
                <a:cubicBezTo>
                  <a:pt x="28428" y="857250"/>
                  <a:pt x="0" y="828822"/>
                  <a:pt x="0" y="793753"/>
                </a:cubicBezTo>
                <a:lnTo>
                  <a:pt x="0" y="63497"/>
                </a:lnTo>
                <a:cubicBezTo>
                  <a:pt x="0" y="28428"/>
                  <a:pt x="28428" y="0"/>
                  <a:pt x="63497" y="0"/>
                </a:cubicBezTo>
                <a:close/>
              </a:path>
            </a:pathLst>
          </a:custGeom>
          <a:solidFill>
            <a:srgbClr val="4A6D8C">
              <a:alpha val="20000"/>
            </a:srgbClr>
          </a:solidFill>
        </p:spPr>
        <p:txBody>
          <a:bodyPr/>
          <a:lstStyle/>
          <a:p>
            <a:endParaRPr lang="en-US"/>
          </a:p>
        </p:txBody>
      </p:sp>
      <p:sp>
        <p:nvSpPr>
          <p:cNvPr id="49" name="Text 47"/>
          <p:cNvSpPr/>
          <p:nvPr/>
        </p:nvSpPr>
        <p:spPr>
          <a:xfrm>
            <a:off x="8413750" y="3178473"/>
            <a:ext cx="3262313" cy="158750"/>
          </a:xfrm>
          <a:prstGeom prst="rect">
            <a:avLst/>
          </a:prstGeom>
          <a:noFill/>
        </p:spPr>
        <p:txBody>
          <a:bodyPr wrap="square" lIns="0" tIns="0" rIns="0" bIns="0" rtlCol="0" anchor="ctr"/>
          <a:lstStyle/>
          <a:p>
            <a:pP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Required Expertise:</a:t>
            </a:r>
            <a:endParaRPr lang="en-US" sz="1600" dirty="0"/>
          </a:p>
        </p:txBody>
      </p:sp>
      <p:sp>
        <p:nvSpPr>
          <p:cNvPr id="50" name="Text 48"/>
          <p:cNvSpPr/>
          <p:nvPr/>
        </p:nvSpPr>
        <p:spPr>
          <a:xfrm>
            <a:off x="8413750" y="336897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Conceptual coherence assessment</a:t>
            </a:r>
            <a:endParaRPr lang="en-US" sz="1600" dirty="0"/>
          </a:p>
        </p:txBody>
      </p:sp>
      <p:sp>
        <p:nvSpPr>
          <p:cNvPr id="51" name="Text 49"/>
          <p:cNvSpPr/>
          <p:nvPr/>
        </p:nvSpPr>
        <p:spPr>
          <a:xfrm>
            <a:off x="8413750" y="352772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Logical soundness verification</a:t>
            </a:r>
            <a:endParaRPr lang="en-US" sz="1600" dirty="0"/>
          </a:p>
        </p:txBody>
      </p:sp>
      <p:sp>
        <p:nvSpPr>
          <p:cNvPr id="52" name="Text 50"/>
          <p:cNvSpPr/>
          <p:nvPr/>
        </p:nvSpPr>
        <p:spPr>
          <a:xfrm>
            <a:off x="8413750" y="368647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Fit-for-purpose evaluation</a:t>
            </a:r>
            <a:endParaRPr lang="en-US" sz="1600" dirty="0"/>
          </a:p>
        </p:txBody>
      </p:sp>
      <p:sp>
        <p:nvSpPr>
          <p:cNvPr id="53" name="Shape 51"/>
          <p:cNvSpPr/>
          <p:nvPr/>
        </p:nvSpPr>
        <p:spPr>
          <a:xfrm>
            <a:off x="8318500" y="4003973"/>
            <a:ext cx="3397250" cy="857250"/>
          </a:xfrm>
          <a:custGeom>
            <a:avLst/>
            <a:gdLst/>
            <a:ahLst/>
            <a:cxnLst/>
            <a:rect l="l" t="t" r="r" b="b"/>
            <a:pathLst>
              <a:path w="3397250" h="857250">
                <a:moveTo>
                  <a:pt x="63497" y="0"/>
                </a:moveTo>
                <a:lnTo>
                  <a:pt x="3333753" y="0"/>
                </a:lnTo>
                <a:cubicBezTo>
                  <a:pt x="3368822" y="0"/>
                  <a:pt x="3397250" y="28428"/>
                  <a:pt x="3397250" y="63497"/>
                </a:cubicBezTo>
                <a:lnTo>
                  <a:pt x="3397250" y="793753"/>
                </a:lnTo>
                <a:cubicBezTo>
                  <a:pt x="3397250" y="828822"/>
                  <a:pt x="3368822" y="857250"/>
                  <a:pt x="3333753" y="857250"/>
                </a:cubicBezTo>
                <a:lnTo>
                  <a:pt x="63497" y="857250"/>
                </a:lnTo>
                <a:cubicBezTo>
                  <a:pt x="28428" y="857250"/>
                  <a:pt x="0" y="828822"/>
                  <a:pt x="0" y="793753"/>
                </a:cubicBezTo>
                <a:lnTo>
                  <a:pt x="0" y="63497"/>
                </a:lnTo>
                <a:cubicBezTo>
                  <a:pt x="0" y="28428"/>
                  <a:pt x="28428" y="0"/>
                  <a:pt x="63497" y="0"/>
                </a:cubicBezTo>
                <a:close/>
              </a:path>
            </a:pathLst>
          </a:custGeom>
          <a:solidFill>
            <a:srgbClr val="4A6D8C">
              <a:alpha val="20000"/>
            </a:srgbClr>
          </a:solidFill>
        </p:spPr>
        <p:txBody>
          <a:bodyPr/>
          <a:lstStyle/>
          <a:p>
            <a:endParaRPr lang="en-US"/>
          </a:p>
        </p:txBody>
      </p:sp>
      <p:sp>
        <p:nvSpPr>
          <p:cNvPr id="54" name="Text 52"/>
          <p:cNvSpPr/>
          <p:nvPr/>
        </p:nvSpPr>
        <p:spPr>
          <a:xfrm>
            <a:off x="8413750" y="4099223"/>
            <a:ext cx="3262313" cy="158750"/>
          </a:xfrm>
          <a:prstGeom prst="rect">
            <a:avLst/>
          </a:prstGeom>
          <a:noFill/>
        </p:spPr>
        <p:txBody>
          <a:bodyPr wrap="square" lIns="0" tIns="0" rIns="0" bIns="0" rtlCol="0" anchor="ctr"/>
          <a:lstStyle/>
          <a:p>
            <a:pP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Technical Skills:</a:t>
            </a:r>
            <a:endParaRPr lang="en-US" sz="1600" dirty="0"/>
          </a:p>
        </p:txBody>
      </p:sp>
      <p:sp>
        <p:nvSpPr>
          <p:cNvPr id="55" name="Text 53"/>
          <p:cNvSpPr/>
          <p:nvPr/>
        </p:nvSpPr>
        <p:spPr>
          <a:xfrm>
            <a:off x="8413750" y="428972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Modeling logics</a:t>
            </a:r>
            <a:endParaRPr lang="en-US" sz="1600" dirty="0"/>
          </a:p>
        </p:txBody>
      </p:sp>
      <p:sp>
        <p:nvSpPr>
          <p:cNvPr id="56" name="Text 54"/>
          <p:cNvSpPr/>
          <p:nvPr/>
        </p:nvSpPr>
        <p:spPr>
          <a:xfrm>
            <a:off x="8413750" y="444847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Knowledge representation</a:t>
            </a:r>
            <a:endParaRPr lang="en-US" sz="1600" dirty="0"/>
          </a:p>
        </p:txBody>
      </p:sp>
      <p:sp>
        <p:nvSpPr>
          <p:cNvPr id="57" name="Text 55"/>
          <p:cNvSpPr/>
          <p:nvPr/>
        </p:nvSpPr>
        <p:spPr>
          <a:xfrm>
            <a:off x="8413750" y="4607223"/>
            <a:ext cx="3262313" cy="15875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Semantic Web technologies</a:t>
            </a:r>
            <a:endParaRPr lang="en-US" sz="1600" dirty="0"/>
          </a:p>
        </p:txBody>
      </p:sp>
      <p:sp>
        <p:nvSpPr>
          <p:cNvPr id="58" name="Shape 56"/>
          <p:cNvSpPr/>
          <p:nvPr/>
        </p:nvSpPr>
        <p:spPr>
          <a:xfrm>
            <a:off x="8321146" y="4982605"/>
            <a:ext cx="3394604" cy="703792"/>
          </a:xfrm>
          <a:custGeom>
            <a:avLst/>
            <a:gdLst/>
            <a:ahLst/>
            <a:cxnLst/>
            <a:rect l="l" t="t" r="r" b="b"/>
            <a:pathLst>
              <a:path w="3394604" h="703792">
                <a:moveTo>
                  <a:pt x="63503" y="0"/>
                </a:moveTo>
                <a:lnTo>
                  <a:pt x="3331101" y="0"/>
                </a:lnTo>
                <a:cubicBezTo>
                  <a:pt x="3366173" y="0"/>
                  <a:pt x="3394604" y="28431"/>
                  <a:pt x="3394604" y="63503"/>
                </a:cubicBezTo>
                <a:lnTo>
                  <a:pt x="3394604" y="640289"/>
                </a:lnTo>
                <a:cubicBezTo>
                  <a:pt x="3394604" y="675360"/>
                  <a:pt x="3366173" y="703792"/>
                  <a:pt x="3331101" y="703792"/>
                </a:cubicBezTo>
                <a:lnTo>
                  <a:pt x="63503" y="703792"/>
                </a:lnTo>
                <a:cubicBezTo>
                  <a:pt x="28431" y="703792"/>
                  <a:pt x="0" y="675360"/>
                  <a:pt x="0" y="640289"/>
                </a:cubicBezTo>
                <a:lnTo>
                  <a:pt x="0" y="63503"/>
                </a:lnTo>
                <a:cubicBezTo>
                  <a:pt x="0" y="28431"/>
                  <a:pt x="28431" y="0"/>
                  <a:pt x="63503"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59" name="Text 57"/>
          <p:cNvSpPr/>
          <p:nvPr/>
        </p:nvSpPr>
        <p:spPr>
          <a:xfrm>
            <a:off x="8419042" y="5080496"/>
            <a:ext cx="3254375" cy="158750"/>
          </a:xfrm>
          <a:prstGeom prst="rect">
            <a:avLst/>
          </a:prstGeom>
          <a:noFill/>
        </p:spPr>
        <p:txBody>
          <a:bodyPr wrap="square" lIns="0" tIns="0" rIns="0" bIns="0" rtlCol="0" anchor="ctr"/>
          <a:lstStyle/>
          <a:p>
            <a:pPr>
              <a:lnSpc>
                <a:spcPct val="120000"/>
              </a:lnSpc>
            </a:pPr>
            <a:r>
              <a:rPr lang="en-US" sz="875"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Scarcity Problem:</a:t>
            </a:r>
            <a:endParaRPr lang="en-US" sz="1600" dirty="0"/>
          </a:p>
        </p:txBody>
      </p:sp>
      <p:sp>
        <p:nvSpPr>
          <p:cNvPr id="60" name="Text 58"/>
          <p:cNvSpPr/>
          <p:nvPr/>
        </p:nvSpPr>
        <p:spPr>
          <a:xfrm>
            <a:off x="8419042" y="5270996"/>
            <a:ext cx="3254375" cy="317500"/>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These skills are not common among data scientists or domain experts, creating a barrier to entry.</a:t>
            </a:r>
            <a:endParaRPr lang="en-US" sz="1600" dirty="0"/>
          </a:p>
        </p:txBody>
      </p:sp>
      <p:sp>
        <p:nvSpPr>
          <p:cNvPr id="61" name="Shape 59"/>
          <p:cNvSpPr/>
          <p:nvPr/>
        </p:nvSpPr>
        <p:spPr>
          <a:xfrm>
            <a:off x="8321146" y="5810415"/>
            <a:ext cx="3394604" cy="560917"/>
          </a:xfrm>
          <a:custGeom>
            <a:avLst/>
            <a:gdLst/>
            <a:ahLst/>
            <a:cxnLst/>
            <a:rect l="l" t="t" r="r" b="b"/>
            <a:pathLst>
              <a:path w="3394604" h="560917">
                <a:moveTo>
                  <a:pt x="63501" y="0"/>
                </a:moveTo>
                <a:lnTo>
                  <a:pt x="3331103" y="0"/>
                </a:lnTo>
                <a:cubicBezTo>
                  <a:pt x="3366174" y="0"/>
                  <a:pt x="3394604" y="28431"/>
                  <a:pt x="3394604" y="63501"/>
                </a:cubicBezTo>
                <a:lnTo>
                  <a:pt x="3394604" y="497415"/>
                </a:lnTo>
                <a:cubicBezTo>
                  <a:pt x="3394604" y="532486"/>
                  <a:pt x="3366174" y="560917"/>
                  <a:pt x="3331103" y="560917"/>
                </a:cubicBezTo>
                <a:lnTo>
                  <a:pt x="63501" y="560917"/>
                </a:lnTo>
                <a:cubicBezTo>
                  <a:pt x="28431" y="560917"/>
                  <a:pt x="0" y="532486"/>
                  <a:pt x="0" y="497415"/>
                </a:cubicBezTo>
                <a:lnTo>
                  <a:pt x="0" y="63501"/>
                </a:lnTo>
                <a:cubicBezTo>
                  <a:pt x="0" y="28454"/>
                  <a:pt x="28454" y="0"/>
                  <a:pt x="63501"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62" name="Text 60"/>
          <p:cNvSpPr/>
          <p:nvPr/>
        </p:nvSpPr>
        <p:spPr>
          <a:xfrm>
            <a:off x="8419042" y="5908314"/>
            <a:ext cx="3254375" cy="365125"/>
          </a:xfrm>
          <a:prstGeom prst="rect">
            <a:avLst/>
          </a:prstGeom>
          <a:noFill/>
        </p:spPr>
        <p:txBody>
          <a:bodyPr wrap="square" lIns="0" tIns="0" rIns="0" bIns="0" rtlCol="0" anchor="ctr"/>
          <a:lstStyle/>
          <a:p>
            <a:pPr>
              <a:lnSpc>
                <a:spcPct val="140000"/>
              </a:lnSpc>
            </a:pPr>
            <a:r>
              <a:rPr lang="en-US" sz="87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Tool Gap:</a:t>
            </a: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User-friendly tools for visualizing, comparing, and reusing ontologies assume expertise in tools like Protégé.</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P spid="26" grpId="0"/>
      <p:bldP spid="28" grpId="0"/>
      <p:bldP spid="30" grpId="0"/>
      <p:bldP spid="31" grpId="0"/>
      <p:bldP spid="32" grpId="0"/>
      <p:bldP spid="33" grpId="0"/>
      <p:bldP spid="34" grpId="0"/>
      <p:bldP spid="36" grpId="0"/>
      <p:bldP spid="37" grpId="0"/>
      <p:bldP spid="39" grpId="0"/>
      <p:bldP spid="40" grpId="0"/>
      <p:bldP spid="45" grpId="0"/>
      <p:bldP spid="47" grpId="0"/>
      <p:bldP spid="49" grpId="0"/>
      <p:bldP spid="50" grpId="0"/>
      <p:bldP spid="51" grpId="0"/>
      <p:bldP spid="52" grpId="0"/>
      <p:bldP spid="54" grpId="0"/>
      <p:bldP spid="55" grpId="0"/>
      <p:bldP spid="56" grpId="0"/>
      <p:bldP spid="57" grpId="0"/>
      <p:bldP spid="59" grpId="0"/>
      <p:bldP spid="60"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hapter5_solution.png"/>
          <p:cNvPicPr>
            <a:picLocks noChangeAspect="1"/>
          </p:cNvPicPr>
          <p:nvPr/>
        </p:nvPicPr>
        <p:blipFill>
          <a:blip>
            <a:alphaModFix amt="5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8000"/>
                </a:srgbClr>
              </a:gs>
              <a:gs pos="50000">
                <a:srgbClr val="1A1D24">
                  <a:alpha val="90000"/>
                </a:srgbClr>
              </a:gs>
              <a:gs pos="100000">
                <a:srgbClr val="1A1D24">
                  <a:alpha val="70000"/>
                </a:srgbClr>
              </a:gs>
            </a:gsLst>
            <a:lin ang="0" scaled="1"/>
          </a:gradFill>
        </p:spPr>
        <p:txBody>
          <a:bodyPr/>
          <a:lstStyle/>
          <a:p>
            <a:endParaRPr lang="en-US"/>
          </a:p>
        </p:txBody>
      </p:sp>
      <p:sp>
        <p:nvSpPr>
          <p:cNvPr id="4" name="Shape 1"/>
          <p:cNvSpPr/>
          <p:nvPr/>
        </p:nvSpPr>
        <p:spPr>
          <a:xfrm>
            <a:off x="390525" y="1431131"/>
            <a:ext cx="2047875" cy="552450"/>
          </a:xfrm>
          <a:custGeom>
            <a:avLst/>
            <a:gdLst/>
            <a:ahLst/>
            <a:cxnLst/>
            <a:rect l="l" t="t" r="r" b="b"/>
            <a:pathLst>
              <a:path w="2047875" h="552450">
                <a:moveTo>
                  <a:pt x="76199" y="0"/>
                </a:moveTo>
                <a:lnTo>
                  <a:pt x="1971676" y="0"/>
                </a:lnTo>
                <a:cubicBezTo>
                  <a:pt x="2013759" y="0"/>
                  <a:pt x="2047875" y="34116"/>
                  <a:pt x="2047875" y="76199"/>
                </a:cubicBezTo>
                <a:lnTo>
                  <a:pt x="2047875" y="476251"/>
                </a:lnTo>
                <a:cubicBezTo>
                  <a:pt x="2047875" y="518334"/>
                  <a:pt x="2013759" y="552450"/>
                  <a:pt x="1971676" y="552450"/>
                </a:cubicBezTo>
                <a:lnTo>
                  <a:pt x="76199" y="552450"/>
                </a:lnTo>
                <a:cubicBezTo>
                  <a:pt x="34116" y="552450"/>
                  <a:pt x="0" y="518334"/>
                  <a:pt x="0" y="476251"/>
                </a:cubicBezTo>
                <a:lnTo>
                  <a:pt x="0" y="76199"/>
                </a:lnTo>
                <a:cubicBezTo>
                  <a:pt x="0" y="34116"/>
                  <a:pt x="34116" y="0"/>
                  <a:pt x="76199"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5" name="Text 2"/>
          <p:cNvSpPr/>
          <p:nvPr/>
        </p:nvSpPr>
        <p:spPr>
          <a:xfrm>
            <a:off x="590550" y="1574006"/>
            <a:ext cx="1765697" cy="260350"/>
          </a:xfrm>
          <a:prstGeom prst="rect">
            <a:avLst/>
          </a:prstGeom>
          <a:noFill/>
        </p:spPr>
        <p:txBody>
          <a:bodyPr wrap="square" lIns="0" tIns="0" rIns="0" bIns="0" rtlCol="0" anchor="ctr"/>
          <a:lstStyle/>
          <a:p>
            <a:pPr>
              <a:lnSpc>
                <a:spcPct val="110000"/>
              </a:lnSpc>
            </a:pPr>
            <a:r>
              <a:rPr lang="en-US" sz="1800" b="1" kern="0" spc="18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CHAPTER 05</a:t>
            </a:r>
            <a:endParaRPr lang="en-US" sz="1600" dirty="0"/>
          </a:p>
        </p:txBody>
      </p:sp>
      <p:sp>
        <p:nvSpPr>
          <p:cNvPr id="6" name="Text 3"/>
          <p:cNvSpPr/>
          <p:nvPr/>
        </p:nvSpPr>
        <p:spPr>
          <a:xfrm>
            <a:off x="381000" y="2221706"/>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Solution: Reuse via</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Compositionality</a:t>
            </a:r>
            <a:endParaRPr lang="en-US" sz="1600" dirty="0"/>
          </a:p>
        </p:txBody>
      </p:sp>
      <p:sp>
        <p:nvSpPr>
          <p:cNvPr id="7" name="Shape 4"/>
          <p:cNvSpPr/>
          <p:nvPr/>
        </p:nvSpPr>
        <p:spPr>
          <a:xfrm>
            <a:off x="381000" y="4164806"/>
            <a:ext cx="1828800" cy="38100"/>
          </a:xfrm>
          <a:custGeom>
            <a:avLst/>
            <a:gdLst/>
            <a:ahLst/>
            <a:cxnLst/>
            <a:rect l="l" t="t" r="r" b="b"/>
            <a:pathLst>
              <a:path w="1828800" h="38100">
                <a:moveTo>
                  <a:pt x="0" y="0"/>
                </a:moveTo>
                <a:lnTo>
                  <a:pt x="1828800" y="0"/>
                </a:lnTo>
                <a:lnTo>
                  <a:pt x="18288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4507706"/>
            <a:ext cx="7458075" cy="933450"/>
          </a:xfrm>
          <a:prstGeom prst="rect">
            <a:avLst/>
          </a:prstGeom>
          <a:noFill/>
        </p:spPr>
        <p:txBody>
          <a:bodyPr wrap="square" lIns="0" tIns="0" rIns="0" bIns="0" rtlCol="0" anchor="ctr"/>
          <a:lstStyle/>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A Paradigm Shift for Establishing</a:t>
            </a:r>
            <a:endParaRPr lang="en-US" sz="1600" dirty="0"/>
          </a:p>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the Long Tail</a:t>
            </a:r>
            <a:endParaRPr lang="en-US" sz="160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63398" y="363398"/>
            <a:ext cx="11537884" cy="218039"/>
          </a:xfrm>
          <a:prstGeom prst="rect">
            <a:avLst/>
          </a:prstGeom>
          <a:noFill/>
        </p:spPr>
        <p:txBody>
          <a:bodyPr wrap="square" lIns="0" tIns="0" rIns="0" bIns="0" rtlCol="0" anchor="ctr"/>
          <a:lstStyle/>
          <a:p>
            <a:pPr>
              <a:lnSpc>
                <a:spcPct val="130000"/>
              </a:lnSpc>
            </a:pPr>
            <a:r>
              <a:rPr lang="en-US" sz="1145" b="1" kern="0" spc="114"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PARADIGM SHIFT</a:t>
            </a:r>
            <a:endParaRPr lang="en-US" sz="1600" dirty="0"/>
          </a:p>
        </p:txBody>
      </p:sp>
      <p:sp>
        <p:nvSpPr>
          <p:cNvPr id="3" name="Text 1"/>
          <p:cNvSpPr/>
          <p:nvPr/>
        </p:nvSpPr>
        <p:spPr>
          <a:xfrm>
            <a:off x="363398" y="654116"/>
            <a:ext cx="11628733" cy="363398"/>
          </a:xfrm>
          <a:prstGeom prst="rect">
            <a:avLst/>
          </a:prstGeom>
          <a:noFill/>
        </p:spPr>
        <p:txBody>
          <a:bodyPr wrap="square" lIns="0" tIns="0" rIns="0" bIns="0" rtlCol="0" anchor="ctr"/>
          <a:lstStyle/>
          <a:p>
            <a:pPr>
              <a:lnSpc>
                <a:spcPct val="90000"/>
              </a:lnSpc>
            </a:pPr>
            <a:r>
              <a:rPr lang="en-US" sz="257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Purpose-Driven Composition: The Core Mechanism</a:t>
            </a:r>
            <a:endParaRPr lang="en-US" sz="1600" dirty="0"/>
          </a:p>
        </p:txBody>
      </p:sp>
      <p:sp>
        <p:nvSpPr>
          <p:cNvPr id="4" name="Shape 2"/>
          <p:cNvSpPr/>
          <p:nvPr/>
        </p:nvSpPr>
        <p:spPr>
          <a:xfrm>
            <a:off x="363398" y="1126534"/>
            <a:ext cx="872155" cy="36340"/>
          </a:xfrm>
          <a:custGeom>
            <a:avLst/>
            <a:gdLst/>
            <a:ahLst/>
            <a:cxnLst/>
            <a:rect l="l" t="t" r="r" b="b"/>
            <a:pathLst>
              <a:path w="872155" h="36340">
                <a:moveTo>
                  <a:pt x="0" y="0"/>
                </a:moveTo>
                <a:lnTo>
                  <a:pt x="872155" y="0"/>
                </a:lnTo>
                <a:lnTo>
                  <a:pt x="872155" y="36340"/>
                </a:lnTo>
                <a:lnTo>
                  <a:pt x="0" y="36340"/>
                </a:lnTo>
                <a:lnTo>
                  <a:pt x="0" y="0"/>
                </a:lnTo>
                <a:close/>
              </a:path>
            </a:pathLst>
          </a:custGeom>
          <a:solidFill>
            <a:srgbClr val="D8A252"/>
          </a:solidFill>
        </p:spPr>
        <p:txBody>
          <a:bodyPr/>
          <a:lstStyle/>
          <a:p>
            <a:endParaRPr lang="en-US"/>
          </a:p>
        </p:txBody>
      </p:sp>
      <p:sp>
        <p:nvSpPr>
          <p:cNvPr id="5" name="Shape 3"/>
          <p:cNvSpPr/>
          <p:nvPr/>
        </p:nvSpPr>
        <p:spPr>
          <a:xfrm>
            <a:off x="381568" y="1344572"/>
            <a:ext cx="5605413" cy="2107708"/>
          </a:xfrm>
          <a:custGeom>
            <a:avLst/>
            <a:gdLst/>
            <a:ahLst/>
            <a:cxnLst/>
            <a:rect l="l" t="t" r="r" b="b"/>
            <a:pathLst>
              <a:path w="5605413" h="2107708">
                <a:moveTo>
                  <a:pt x="36340" y="0"/>
                </a:moveTo>
                <a:lnTo>
                  <a:pt x="5532739" y="0"/>
                </a:lnTo>
                <a:cubicBezTo>
                  <a:pt x="5572876" y="0"/>
                  <a:pt x="5605413" y="32537"/>
                  <a:pt x="5605413" y="72674"/>
                </a:cubicBezTo>
                <a:lnTo>
                  <a:pt x="5605413" y="2035034"/>
                </a:lnTo>
                <a:cubicBezTo>
                  <a:pt x="5605413" y="2075171"/>
                  <a:pt x="5572876" y="2107708"/>
                  <a:pt x="5532739" y="2107708"/>
                </a:cubicBezTo>
                <a:lnTo>
                  <a:pt x="36340" y="2107708"/>
                </a:lnTo>
                <a:cubicBezTo>
                  <a:pt x="16270" y="2107708"/>
                  <a:pt x="0" y="2091438"/>
                  <a:pt x="0" y="2071368"/>
                </a:cubicBezTo>
                <a:lnTo>
                  <a:pt x="0" y="36340"/>
                </a:lnTo>
                <a:cubicBezTo>
                  <a:pt x="0" y="16283"/>
                  <a:pt x="16283" y="0"/>
                  <a:pt x="36340" y="0"/>
                </a:cubicBezTo>
                <a:close/>
              </a:path>
            </a:pathLst>
          </a:custGeom>
          <a:solidFill>
            <a:srgbClr val="4A6D8C">
              <a:alpha val="14902"/>
            </a:srgbClr>
          </a:solidFill>
        </p:spPr>
        <p:txBody>
          <a:bodyPr/>
          <a:lstStyle/>
          <a:p>
            <a:endParaRPr lang="en-US"/>
          </a:p>
        </p:txBody>
      </p:sp>
      <p:sp>
        <p:nvSpPr>
          <p:cNvPr id="6" name="Shape 4"/>
          <p:cNvSpPr/>
          <p:nvPr/>
        </p:nvSpPr>
        <p:spPr>
          <a:xfrm>
            <a:off x="381568" y="1344572"/>
            <a:ext cx="36340" cy="2107708"/>
          </a:xfrm>
          <a:custGeom>
            <a:avLst/>
            <a:gdLst/>
            <a:ahLst/>
            <a:cxnLst/>
            <a:rect l="l" t="t" r="r" b="b"/>
            <a:pathLst>
              <a:path w="36340" h="2107708">
                <a:moveTo>
                  <a:pt x="36340" y="0"/>
                </a:moveTo>
                <a:lnTo>
                  <a:pt x="36340" y="0"/>
                </a:lnTo>
                <a:lnTo>
                  <a:pt x="36340" y="2107708"/>
                </a:lnTo>
                <a:lnTo>
                  <a:pt x="36340" y="2107708"/>
                </a:lnTo>
                <a:cubicBezTo>
                  <a:pt x="16270" y="2107708"/>
                  <a:pt x="0" y="2091438"/>
                  <a:pt x="0" y="2071368"/>
                </a:cubicBezTo>
                <a:lnTo>
                  <a:pt x="0" y="36340"/>
                </a:lnTo>
                <a:cubicBezTo>
                  <a:pt x="0" y="16283"/>
                  <a:pt x="16283" y="0"/>
                  <a:pt x="36340" y="0"/>
                </a:cubicBezTo>
                <a:close/>
              </a:path>
            </a:pathLst>
          </a:custGeom>
          <a:solidFill>
            <a:srgbClr val="4A6D8C"/>
          </a:solidFill>
        </p:spPr>
        <p:txBody>
          <a:bodyPr/>
          <a:lstStyle/>
          <a:p>
            <a:endParaRPr lang="en-US"/>
          </a:p>
        </p:txBody>
      </p:sp>
      <p:sp>
        <p:nvSpPr>
          <p:cNvPr id="7" name="Shape 5"/>
          <p:cNvSpPr/>
          <p:nvPr/>
        </p:nvSpPr>
        <p:spPr>
          <a:xfrm>
            <a:off x="604149" y="1562611"/>
            <a:ext cx="181699" cy="181699"/>
          </a:xfrm>
          <a:custGeom>
            <a:avLst/>
            <a:gdLst/>
            <a:ahLst/>
            <a:cxnLst/>
            <a:rect l="l" t="t" r="r" b="b"/>
            <a:pathLst>
              <a:path w="181699" h="181699">
                <a:moveTo>
                  <a:pt x="79493" y="0"/>
                </a:moveTo>
                <a:cubicBezTo>
                  <a:pt x="92021" y="0"/>
                  <a:pt x="102206" y="7630"/>
                  <a:pt x="102206" y="17034"/>
                </a:cubicBezTo>
                <a:cubicBezTo>
                  <a:pt x="102206" y="20725"/>
                  <a:pt x="100644" y="24132"/>
                  <a:pt x="97947" y="26935"/>
                </a:cubicBezTo>
                <a:cubicBezTo>
                  <a:pt x="95605" y="29384"/>
                  <a:pt x="93689" y="32365"/>
                  <a:pt x="93689" y="35772"/>
                </a:cubicBezTo>
                <a:cubicBezTo>
                  <a:pt x="93689" y="41095"/>
                  <a:pt x="98018" y="45425"/>
                  <a:pt x="103341" y="45425"/>
                </a:cubicBezTo>
                <a:lnTo>
                  <a:pt x="119240" y="45425"/>
                </a:lnTo>
                <a:cubicBezTo>
                  <a:pt x="128644" y="45425"/>
                  <a:pt x="136274" y="53055"/>
                  <a:pt x="136274" y="62459"/>
                </a:cubicBezTo>
                <a:lnTo>
                  <a:pt x="136274" y="78358"/>
                </a:lnTo>
                <a:cubicBezTo>
                  <a:pt x="136274" y="83681"/>
                  <a:pt x="140604" y="88010"/>
                  <a:pt x="145927" y="88010"/>
                </a:cubicBezTo>
                <a:cubicBezTo>
                  <a:pt x="149298" y="88010"/>
                  <a:pt x="152315" y="86094"/>
                  <a:pt x="154764" y="83752"/>
                </a:cubicBezTo>
                <a:cubicBezTo>
                  <a:pt x="157567" y="81090"/>
                  <a:pt x="160974" y="79493"/>
                  <a:pt x="164665" y="79493"/>
                </a:cubicBezTo>
                <a:cubicBezTo>
                  <a:pt x="174069" y="79493"/>
                  <a:pt x="181699" y="89678"/>
                  <a:pt x="181699" y="102206"/>
                </a:cubicBezTo>
                <a:cubicBezTo>
                  <a:pt x="181699" y="114733"/>
                  <a:pt x="174069" y="124918"/>
                  <a:pt x="164665" y="124918"/>
                </a:cubicBezTo>
                <a:cubicBezTo>
                  <a:pt x="160974" y="124918"/>
                  <a:pt x="157532" y="123357"/>
                  <a:pt x="154764" y="120659"/>
                </a:cubicBezTo>
                <a:cubicBezTo>
                  <a:pt x="152315" y="118317"/>
                  <a:pt x="149334" y="116401"/>
                  <a:pt x="145927" y="116401"/>
                </a:cubicBezTo>
                <a:cubicBezTo>
                  <a:pt x="140604" y="116401"/>
                  <a:pt x="136274" y="120730"/>
                  <a:pt x="136274" y="126054"/>
                </a:cubicBezTo>
                <a:lnTo>
                  <a:pt x="136274" y="164665"/>
                </a:lnTo>
                <a:cubicBezTo>
                  <a:pt x="136274" y="174069"/>
                  <a:pt x="128644" y="181699"/>
                  <a:pt x="119240" y="181699"/>
                </a:cubicBezTo>
                <a:lnTo>
                  <a:pt x="99083" y="181699"/>
                </a:lnTo>
                <a:cubicBezTo>
                  <a:pt x="94540" y="181699"/>
                  <a:pt x="90849" y="178008"/>
                  <a:pt x="90849" y="173466"/>
                </a:cubicBezTo>
                <a:cubicBezTo>
                  <a:pt x="90849" y="170201"/>
                  <a:pt x="92908" y="167326"/>
                  <a:pt x="95534" y="165374"/>
                </a:cubicBezTo>
                <a:cubicBezTo>
                  <a:pt x="99651" y="162287"/>
                  <a:pt x="102206" y="158028"/>
                  <a:pt x="102206" y="153308"/>
                </a:cubicBezTo>
                <a:cubicBezTo>
                  <a:pt x="102206" y="143904"/>
                  <a:pt x="92021" y="136274"/>
                  <a:pt x="79493" y="136274"/>
                </a:cubicBezTo>
                <a:cubicBezTo>
                  <a:pt x="66966" y="136274"/>
                  <a:pt x="56781" y="143904"/>
                  <a:pt x="56781" y="153308"/>
                </a:cubicBezTo>
                <a:cubicBezTo>
                  <a:pt x="56781" y="158028"/>
                  <a:pt x="59336" y="162287"/>
                  <a:pt x="63453" y="165374"/>
                </a:cubicBezTo>
                <a:cubicBezTo>
                  <a:pt x="66079" y="167326"/>
                  <a:pt x="68137" y="170165"/>
                  <a:pt x="68137" y="173466"/>
                </a:cubicBezTo>
                <a:cubicBezTo>
                  <a:pt x="68137" y="178008"/>
                  <a:pt x="64446" y="181699"/>
                  <a:pt x="59904" y="181699"/>
                </a:cubicBezTo>
                <a:lnTo>
                  <a:pt x="17034" y="181699"/>
                </a:lnTo>
                <a:cubicBezTo>
                  <a:pt x="7630" y="181699"/>
                  <a:pt x="0" y="174069"/>
                  <a:pt x="0" y="164665"/>
                </a:cubicBezTo>
                <a:lnTo>
                  <a:pt x="0" y="121795"/>
                </a:lnTo>
                <a:cubicBezTo>
                  <a:pt x="0" y="117253"/>
                  <a:pt x="3691" y="113562"/>
                  <a:pt x="8233" y="113562"/>
                </a:cubicBezTo>
                <a:cubicBezTo>
                  <a:pt x="11498" y="113562"/>
                  <a:pt x="14373" y="115620"/>
                  <a:pt x="16325" y="118246"/>
                </a:cubicBezTo>
                <a:cubicBezTo>
                  <a:pt x="19412" y="122363"/>
                  <a:pt x="23671" y="124918"/>
                  <a:pt x="28390" y="124918"/>
                </a:cubicBezTo>
                <a:cubicBezTo>
                  <a:pt x="37795" y="124918"/>
                  <a:pt x="45425" y="114733"/>
                  <a:pt x="45425" y="102206"/>
                </a:cubicBezTo>
                <a:cubicBezTo>
                  <a:pt x="45425" y="89678"/>
                  <a:pt x="37795" y="79493"/>
                  <a:pt x="28390" y="79493"/>
                </a:cubicBezTo>
                <a:cubicBezTo>
                  <a:pt x="23671" y="79493"/>
                  <a:pt x="19412" y="82048"/>
                  <a:pt x="16325" y="86165"/>
                </a:cubicBezTo>
                <a:cubicBezTo>
                  <a:pt x="14373" y="88791"/>
                  <a:pt x="11534" y="90849"/>
                  <a:pt x="8233" y="90849"/>
                </a:cubicBezTo>
                <a:cubicBezTo>
                  <a:pt x="3691" y="90849"/>
                  <a:pt x="0" y="87159"/>
                  <a:pt x="0" y="82616"/>
                </a:cubicBezTo>
                <a:lnTo>
                  <a:pt x="0" y="62459"/>
                </a:lnTo>
                <a:cubicBezTo>
                  <a:pt x="0" y="53055"/>
                  <a:pt x="7630" y="45425"/>
                  <a:pt x="17034" y="45425"/>
                </a:cubicBezTo>
                <a:lnTo>
                  <a:pt x="55645" y="45425"/>
                </a:lnTo>
                <a:cubicBezTo>
                  <a:pt x="60969" y="45425"/>
                  <a:pt x="65298" y="41095"/>
                  <a:pt x="65298" y="35772"/>
                </a:cubicBezTo>
                <a:cubicBezTo>
                  <a:pt x="65298" y="32401"/>
                  <a:pt x="63382" y="29384"/>
                  <a:pt x="61039" y="26935"/>
                </a:cubicBezTo>
                <a:cubicBezTo>
                  <a:pt x="58378" y="24132"/>
                  <a:pt x="56781" y="20725"/>
                  <a:pt x="56781" y="17034"/>
                </a:cubicBezTo>
                <a:cubicBezTo>
                  <a:pt x="56781" y="7630"/>
                  <a:pt x="66966" y="0"/>
                  <a:pt x="79493" y="0"/>
                </a:cubicBezTo>
                <a:close/>
              </a:path>
            </a:pathLst>
          </a:custGeom>
          <a:solidFill>
            <a:srgbClr val="D8A252"/>
          </a:solidFill>
        </p:spPr>
        <p:txBody>
          <a:bodyPr/>
          <a:lstStyle/>
          <a:p>
            <a:endParaRPr lang="en-US"/>
          </a:p>
        </p:txBody>
      </p:sp>
      <p:sp>
        <p:nvSpPr>
          <p:cNvPr id="8" name="Text 6"/>
          <p:cNvSpPr/>
          <p:nvPr/>
        </p:nvSpPr>
        <p:spPr>
          <a:xfrm>
            <a:off x="808560" y="1526271"/>
            <a:ext cx="5087571" cy="254379"/>
          </a:xfrm>
          <a:prstGeom prst="rect">
            <a:avLst/>
          </a:prstGeom>
          <a:noFill/>
        </p:spPr>
        <p:txBody>
          <a:bodyPr wrap="square" lIns="0" tIns="0" rIns="0" bIns="0" rtlCol="0" anchor="ctr"/>
          <a:lstStyle/>
          <a:p>
            <a:pPr>
              <a:lnSpc>
                <a:spcPct val="120000"/>
              </a:lnSpc>
            </a:pPr>
            <a:r>
              <a:rPr lang="en-US" sz="1430" b="1" dirty="0">
                <a:solidFill>
                  <a:srgbClr val="E8E8E8"/>
                </a:solidFill>
                <a:latin typeface="Hedvig Letters Sans" pitchFamily="34" charset="0"/>
                <a:ea typeface="Hedvig Letters Sans" pitchFamily="34" charset="-122"/>
                <a:cs typeface="Hedvig Letters Sans" pitchFamily="34" charset="-120"/>
              </a:rPr>
              <a:t>Defining Compositionality</a:t>
            </a:r>
            <a:endParaRPr lang="en-US" sz="1600" dirty="0"/>
          </a:p>
        </p:txBody>
      </p:sp>
      <p:sp>
        <p:nvSpPr>
          <p:cNvPr id="9" name="Text 7"/>
          <p:cNvSpPr/>
          <p:nvPr/>
        </p:nvSpPr>
        <p:spPr>
          <a:xfrm>
            <a:off x="581437" y="1889669"/>
            <a:ext cx="5296525" cy="472417"/>
          </a:xfrm>
          <a:prstGeom prst="rect">
            <a:avLst/>
          </a:prstGeom>
          <a:noFill/>
        </p:spPr>
        <p:txBody>
          <a:bodyPr wrap="square" lIns="0" tIns="0" rIns="0" bIns="0" rtlCol="0" anchor="ctr"/>
          <a:lstStyle/>
          <a:p>
            <a:pPr>
              <a:lnSpc>
                <a:spcPct val="140000"/>
              </a:lnSpc>
            </a:pPr>
            <a:r>
              <a:rPr lang="en-US" sz="1145"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Compositionality </a:t>
            </a: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is the principle whereby the meaning of a complex expression is determined by:</a:t>
            </a:r>
            <a:endParaRPr lang="en-US" sz="1600" dirty="0"/>
          </a:p>
        </p:txBody>
      </p:sp>
      <p:sp>
        <p:nvSpPr>
          <p:cNvPr id="10" name="Shape 8"/>
          <p:cNvSpPr/>
          <p:nvPr/>
        </p:nvSpPr>
        <p:spPr>
          <a:xfrm>
            <a:off x="581437" y="2471106"/>
            <a:ext cx="363398" cy="363398"/>
          </a:xfrm>
          <a:custGeom>
            <a:avLst/>
            <a:gdLst/>
            <a:ahLst/>
            <a:cxnLst/>
            <a:rect l="l" t="t" r="r" b="b"/>
            <a:pathLst>
              <a:path w="363398" h="363398">
                <a:moveTo>
                  <a:pt x="72680" y="0"/>
                </a:moveTo>
                <a:lnTo>
                  <a:pt x="290718" y="0"/>
                </a:lnTo>
                <a:cubicBezTo>
                  <a:pt x="330831" y="0"/>
                  <a:pt x="363398" y="32567"/>
                  <a:pt x="363398" y="72680"/>
                </a:cubicBezTo>
                <a:lnTo>
                  <a:pt x="363398" y="290718"/>
                </a:lnTo>
                <a:cubicBezTo>
                  <a:pt x="363398" y="330831"/>
                  <a:pt x="330831" y="363398"/>
                  <a:pt x="290718" y="363398"/>
                </a:cubicBezTo>
                <a:lnTo>
                  <a:pt x="72680" y="363398"/>
                </a:lnTo>
                <a:cubicBezTo>
                  <a:pt x="32567" y="363398"/>
                  <a:pt x="0" y="330831"/>
                  <a:pt x="0" y="290718"/>
                </a:cubicBezTo>
                <a:lnTo>
                  <a:pt x="0" y="72680"/>
                </a:lnTo>
                <a:cubicBezTo>
                  <a:pt x="0" y="32567"/>
                  <a:pt x="32567" y="0"/>
                  <a:pt x="72680" y="0"/>
                </a:cubicBezTo>
                <a:close/>
              </a:path>
            </a:pathLst>
          </a:custGeom>
          <a:solidFill>
            <a:srgbClr val="D8A252"/>
          </a:solidFill>
        </p:spPr>
        <p:txBody>
          <a:bodyPr/>
          <a:lstStyle/>
          <a:p>
            <a:endParaRPr lang="en-US"/>
          </a:p>
        </p:txBody>
      </p:sp>
      <p:sp>
        <p:nvSpPr>
          <p:cNvPr id="11" name="Text 9"/>
          <p:cNvSpPr/>
          <p:nvPr/>
        </p:nvSpPr>
        <p:spPr>
          <a:xfrm>
            <a:off x="545097" y="2471106"/>
            <a:ext cx="436077" cy="363398"/>
          </a:xfrm>
          <a:prstGeom prst="rect">
            <a:avLst/>
          </a:prstGeom>
          <a:noFill/>
        </p:spPr>
        <p:txBody>
          <a:bodyPr wrap="square" lIns="0" tIns="0" rIns="0" bIns="0" rtlCol="0" anchor="ctr"/>
          <a:lstStyle/>
          <a:p>
            <a:pPr algn="ctr">
              <a:lnSpc>
                <a:spcPct val="130000"/>
              </a:lnSpc>
            </a:pPr>
            <a:r>
              <a:rPr lang="en-US" sz="1145" b="1" dirty="0">
                <a:solidFill>
                  <a:srgbClr val="1A1D24"/>
                </a:solidFill>
                <a:latin typeface="Quattrocento Sans" panose="020B0502050000020003" pitchFamily="34" charset="0"/>
                <a:ea typeface="Quattrocento Sans" panose="020B0502050000020003" pitchFamily="34" charset="-122"/>
                <a:cs typeface="Quattrocento Sans" panose="020B0502050000020003" pitchFamily="34" charset="-120"/>
              </a:rPr>
              <a:t>1</a:t>
            </a:r>
            <a:endParaRPr lang="en-US" sz="1600" dirty="0"/>
          </a:p>
        </p:txBody>
      </p:sp>
      <p:sp>
        <p:nvSpPr>
          <p:cNvPr id="12" name="Text 10"/>
          <p:cNvSpPr/>
          <p:nvPr/>
        </p:nvSpPr>
        <p:spPr>
          <a:xfrm>
            <a:off x="1053854" y="2543785"/>
            <a:ext cx="2443851" cy="218039"/>
          </a:xfrm>
          <a:prstGeom prst="rect">
            <a:avLst/>
          </a:prstGeom>
          <a:noFill/>
        </p:spPr>
        <p:txBody>
          <a:bodyPr wrap="square" lIns="0" tIns="0" rIns="0" bIns="0" rtlCol="0" anchor="ctr"/>
          <a:lstStyle/>
          <a:p>
            <a:pPr>
              <a:lnSpc>
                <a:spcPct val="130000"/>
              </a:lnSpc>
            </a:pPr>
            <a:r>
              <a:rPr lang="en-US" sz="114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The meanings of its constituent parts</a:t>
            </a:r>
            <a:endParaRPr lang="en-US" sz="1600" dirty="0"/>
          </a:p>
        </p:txBody>
      </p:sp>
      <p:sp>
        <p:nvSpPr>
          <p:cNvPr id="13" name="Shape 11"/>
          <p:cNvSpPr/>
          <p:nvPr/>
        </p:nvSpPr>
        <p:spPr>
          <a:xfrm>
            <a:off x="581437" y="2907183"/>
            <a:ext cx="363398" cy="363398"/>
          </a:xfrm>
          <a:custGeom>
            <a:avLst/>
            <a:gdLst/>
            <a:ahLst/>
            <a:cxnLst/>
            <a:rect l="l" t="t" r="r" b="b"/>
            <a:pathLst>
              <a:path w="363398" h="363398">
                <a:moveTo>
                  <a:pt x="72680" y="0"/>
                </a:moveTo>
                <a:lnTo>
                  <a:pt x="290718" y="0"/>
                </a:lnTo>
                <a:cubicBezTo>
                  <a:pt x="330831" y="0"/>
                  <a:pt x="363398" y="32567"/>
                  <a:pt x="363398" y="72680"/>
                </a:cubicBezTo>
                <a:lnTo>
                  <a:pt x="363398" y="290718"/>
                </a:lnTo>
                <a:cubicBezTo>
                  <a:pt x="363398" y="330831"/>
                  <a:pt x="330831" y="363398"/>
                  <a:pt x="290718" y="363398"/>
                </a:cubicBezTo>
                <a:lnTo>
                  <a:pt x="72680" y="363398"/>
                </a:lnTo>
                <a:cubicBezTo>
                  <a:pt x="32567" y="363398"/>
                  <a:pt x="0" y="330831"/>
                  <a:pt x="0" y="290718"/>
                </a:cubicBezTo>
                <a:lnTo>
                  <a:pt x="0" y="72680"/>
                </a:lnTo>
                <a:cubicBezTo>
                  <a:pt x="0" y="32567"/>
                  <a:pt x="32567" y="0"/>
                  <a:pt x="72680" y="0"/>
                </a:cubicBezTo>
                <a:close/>
              </a:path>
            </a:pathLst>
          </a:custGeom>
          <a:solidFill>
            <a:srgbClr val="D8A252"/>
          </a:solidFill>
        </p:spPr>
        <p:txBody>
          <a:bodyPr/>
          <a:lstStyle/>
          <a:p>
            <a:endParaRPr lang="en-US"/>
          </a:p>
        </p:txBody>
      </p:sp>
      <p:sp>
        <p:nvSpPr>
          <p:cNvPr id="14" name="Text 12"/>
          <p:cNvSpPr/>
          <p:nvPr/>
        </p:nvSpPr>
        <p:spPr>
          <a:xfrm>
            <a:off x="545097" y="2907183"/>
            <a:ext cx="436077" cy="363398"/>
          </a:xfrm>
          <a:prstGeom prst="rect">
            <a:avLst/>
          </a:prstGeom>
          <a:noFill/>
        </p:spPr>
        <p:txBody>
          <a:bodyPr wrap="square" lIns="0" tIns="0" rIns="0" bIns="0" rtlCol="0" anchor="ctr"/>
          <a:lstStyle/>
          <a:p>
            <a:pPr algn="ctr">
              <a:lnSpc>
                <a:spcPct val="130000"/>
              </a:lnSpc>
            </a:pPr>
            <a:r>
              <a:rPr lang="en-US" sz="1145" b="1" dirty="0">
                <a:solidFill>
                  <a:srgbClr val="1A1D24"/>
                </a:solidFill>
                <a:latin typeface="Quattrocento Sans" panose="020B0502050000020003" pitchFamily="34" charset="0"/>
                <a:ea typeface="Quattrocento Sans" panose="020B0502050000020003" pitchFamily="34" charset="-122"/>
                <a:cs typeface="Quattrocento Sans" panose="020B0502050000020003" pitchFamily="34" charset="-120"/>
              </a:rPr>
              <a:t>2</a:t>
            </a:r>
            <a:endParaRPr lang="en-US" sz="1600" dirty="0"/>
          </a:p>
        </p:txBody>
      </p:sp>
      <p:sp>
        <p:nvSpPr>
          <p:cNvPr id="15" name="Text 13"/>
          <p:cNvSpPr/>
          <p:nvPr/>
        </p:nvSpPr>
        <p:spPr>
          <a:xfrm>
            <a:off x="1053854" y="2979863"/>
            <a:ext cx="2153133" cy="218039"/>
          </a:xfrm>
          <a:prstGeom prst="rect">
            <a:avLst/>
          </a:prstGeom>
          <a:noFill/>
        </p:spPr>
        <p:txBody>
          <a:bodyPr wrap="square" lIns="0" tIns="0" rIns="0" bIns="0" rtlCol="0" anchor="ctr"/>
          <a:lstStyle/>
          <a:p>
            <a:pPr>
              <a:lnSpc>
                <a:spcPct val="130000"/>
              </a:lnSpc>
            </a:pPr>
            <a:r>
              <a:rPr lang="en-US" sz="114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The rules used to combine them</a:t>
            </a:r>
            <a:endParaRPr lang="en-US" sz="1600" dirty="0"/>
          </a:p>
        </p:txBody>
      </p:sp>
      <p:sp>
        <p:nvSpPr>
          <p:cNvPr id="16" name="Shape 14"/>
          <p:cNvSpPr/>
          <p:nvPr/>
        </p:nvSpPr>
        <p:spPr>
          <a:xfrm>
            <a:off x="381568" y="3597639"/>
            <a:ext cx="5605413" cy="1989604"/>
          </a:xfrm>
          <a:custGeom>
            <a:avLst/>
            <a:gdLst/>
            <a:ahLst/>
            <a:cxnLst/>
            <a:rect l="l" t="t" r="r" b="b"/>
            <a:pathLst>
              <a:path w="5605413" h="1989604">
                <a:moveTo>
                  <a:pt x="36340" y="0"/>
                </a:moveTo>
                <a:lnTo>
                  <a:pt x="5532733" y="0"/>
                </a:lnTo>
                <a:cubicBezTo>
                  <a:pt x="5572873" y="0"/>
                  <a:pt x="5605413" y="32540"/>
                  <a:pt x="5605413" y="72680"/>
                </a:cubicBezTo>
                <a:lnTo>
                  <a:pt x="5605413" y="1916923"/>
                </a:lnTo>
                <a:cubicBezTo>
                  <a:pt x="5605413" y="1957064"/>
                  <a:pt x="5572873" y="1989604"/>
                  <a:pt x="5532733" y="1989604"/>
                </a:cubicBezTo>
                <a:lnTo>
                  <a:pt x="36340" y="1989604"/>
                </a:lnTo>
                <a:cubicBezTo>
                  <a:pt x="16270" y="1989604"/>
                  <a:pt x="0" y="1973334"/>
                  <a:pt x="0" y="1953264"/>
                </a:cubicBezTo>
                <a:lnTo>
                  <a:pt x="0" y="36340"/>
                </a:lnTo>
                <a:cubicBezTo>
                  <a:pt x="0" y="16283"/>
                  <a:pt x="16283" y="0"/>
                  <a:pt x="36340" y="0"/>
                </a:cubicBezTo>
                <a:close/>
              </a:path>
            </a:pathLst>
          </a:custGeom>
          <a:solidFill>
            <a:srgbClr val="D8A252">
              <a:alpha val="14902"/>
            </a:srgbClr>
          </a:solidFill>
        </p:spPr>
        <p:txBody>
          <a:bodyPr/>
          <a:lstStyle/>
          <a:p>
            <a:endParaRPr lang="en-US"/>
          </a:p>
        </p:txBody>
      </p:sp>
      <p:sp>
        <p:nvSpPr>
          <p:cNvPr id="17" name="Shape 15"/>
          <p:cNvSpPr/>
          <p:nvPr/>
        </p:nvSpPr>
        <p:spPr>
          <a:xfrm>
            <a:off x="381568" y="3597639"/>
            <a:ext cx="36340" cy="1989604"/>
          </a:xfrm>
          <a:custGeom>
            <a:avLst/>
            <a:gdLst/>
            <a:ahLst/>
            <a:cxnLst/>
            <a:rect l="l" t="t" r="r" b="b"/>
            <a:pathLst>
              <a:path w="36340" h="1989604">
                <a:moveTo>
                  <a:pt x="36340" y="0"/>
                </a:moveTo>
                <a:lnTo>
                  <a:pt x="36340" y="0"/>
                </a:lnTo>
                <a:lnTo>
                  <a:pt x="36340" y="1989604"/>
                </a:lnTo>
                <a:lnTo>
                  <a:pt x="36340" y="1989604"/>
                </a:lnTo>
                <a:cubicBezTo>
                  <a:pt x="16270" y="1989604"/>
                  <a:pt x="0" y="1973334"/>
                  <a:pt x="0" y="1953264"/>
                </a:cubicBezTo>
                <a:lnTo>
                  <a:pt x="0" y="36340"/>
                </a:lnTo>
                <a:cubicBezTo>
                  <a:pt x="0" y="16283"/>
                  <a:pt x="16283" y="0"/>
                  <a:pt x="36340" y="0"/>
                </a:cubicBezTo>
                <a:close/>
              </a:path>
            </a:pathLst>
          </a:custGeom>
          <a:solidFill>
            <a:srgbClr val="D8A252"/>
          </a:solidFill>
        </p:spPr>
        <p:txBody>
          <a:bodyPr/>
          <a:lstStyle/>
          <a:p>
            <a:endParaRPr lang="en-US"/>
          </a:p>
        </p:txBody>
      </p:sp>
      <p:sp>
        <p:nvSpPr>
          <p:cNvPr id="18" name="Text 16"/>
          <p:cNvSpPr/>
          <p:nvPr/>
        </p:nvSpPr>
        <p:spPr>
          <a:xfrm>
            <a:off x="581437" y="3779338"/>
            <a:ext cx="5314694" cy="254379"/>
          </a:xfrm>
          <a:prstGeom prst="rect">
            <a:avLst/>
          </a:prstGeom>
          <a:noFill/>
        </p:spPr>
        <p:txBody>
          <a:bodyPr wrap="square" lIns="0" tIns="0" rIns="0" bIns="0" rtlCol="0" anchor="ctr"/>
          <a:lstStyle/>
          <a:p>
            <a:pPr>
              <a:lnSpc>
                <a:spcPct val="120000"/>
              </a:lnSpc>
            </a:pPr>
            <a:r>
              <a:rPr lang="en-US" sz="1430" b="1" dirty="0">
                <a:solidFill>
                  <a:srgbClr val="E8E8E8"/>
                </a:solidFill>
                <a:latin typeface="Hedvig Letters Sans" pitchFamily="34" charset="0"/>
                <a:ea typeface="Hedvig Letters Sans" pitchFamily="34" charset="-122"/>
                <a:cs typeface="Hedvig Letters Sans" pitchFamily="34" charset="-120"/>
              </a:rPr>
              <a:t>The Transition</a:t>
            </a:r>
            <a:endParaRPr lang="en-US" sz="1600" dirty="0"/>
          </a:p>
        </p:txBody>
      </p:sp>
      <p:sp>
        <p:nvSpPr>
          <p:cNvPr id="19" name="Text 17"/>
          <p:cNvSpPr/>
          <p:nvPr/>
        </p:nvSpPr>
        <p:spPr>
          <a:xfrm>
            <a:off x="581437" y="4142736"/>
            <a:ext cx="5296525" cy="236209"/>
          </a:xfrm>
          <a:prstGeom prst="rect">
            <a:avLst/>
          </a:prstGeom>
          <a:noFill/>
        </p:spPr>
        <p:txBody>
          <a:bodyPr wrap="square" lIns="0" tIns="0" rIns="0" bIns="0" rtlCol="0" anchor="ctr"/>
          <a:lstStyle/>
          <a:p>
            <a:pPr>
              <a:lnSpc>
                <a:spcPct val="140000"/>
              </a:lnSpc>
            </a:pP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principle enables a transition from:</a:t>
            </a:r>
            <a:endParaRPr lang="en-US" sz="1600" dirty="0"/>
          </a:p>
        </p:txBody>
      </p:sp>
      <p:sp>
        <p:nvSpPr>
          <p:cNvPr id="20" name="Shape 18"/>
          <p:cNvSpPr/>
          <p:nvPr/>
        </p:nvSpPr>
        <p:spPr>
          <a:xfrm>
            <a:off x="584465" y="4490993"/>
            <a:ext cx="2549842" cy="914551"/>
          </a:xfrm>
          <a:custGeom>
            <a:avLst/>
            <a:gdLst/>
            <a:ahLst/>
            <a:cxnLst/>
            <a:rect l="l" t="t" r="r" b="b"/>
            <a:pathLst>
              <a:path w="2549842" h="914551">
                <a:moveTo>
                  <a:pt x="72679" y="0"/>
                </a:moveTo>
                <a:lnTo>
                  <a:pt x="2477163" y="0"/>
                </a:lnTo>
                <a:cubicBezTo>
                  <a:pt x="2517302" y="0"/>
                  <a:pt x="2549842" y="32540"/>
                  <a:pt x="2549842" y="72679"/>
                </a:cubicBezTo>
                <a:lnTo>
                  <a:pt x="2549842" y="841872"/>
                </a:lnTo>
                <a:cubicBezTo>
                  <a:pt x="2549842" y="882012"/>
                  <a:pt x="2517302" y="914551"/>
                  <a:pt x="2477163" y="914551"/>
                </a:cubicBezTo>
                <a:lnTo>
                  <a:pt x="72679" y="914551"/>
                </a:lnTo>
                <a:cubicBezTo>
                  <a:pt x="32540" y="914551"/>
                  <a:pt x="0" y="882012"/>
                  <a:pt x="0" y="841872"/>
                </a:cubicBezTo>
                <a:lnTo>
                  <a:pt x="0" y="72679"/>
                </a:lnTo>
                <a:cubicBezTo>
                  <a:pt x="0" y="32567"/>
                  <a:pt x="32567" y="0"/>
                  <a:pt x="72679"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21" name="Text 19"/>
          <p:cNvSpPr/>
          <p:nvPr/>
        </p:nvSpPr>
        <p:spPr>
          <a:xfrm>
            <a:off x="664715" y="4603052"/>
            <a:ext cx="2389341" cy="181699"/>
          </a:xfrm>
          <a:prstGeom prst="rect">
            <a:avLst/>
          </a:prstGeom>
          <a:noFill/>
        </p:spPr>
        <p:txBody>
          <a:bodyPr wrap="square" lIns="0" tIns="0" rIns="0" bIns="0" rtlCol="0" anchor="ctr"/>
          <a:lstStyle/>
          <a:p>
            <a:pPr algn="ctr">
              <a:lnSpc>
                <a:spcPct val="120000"/>
              </a:lnSpc>
            </a:pPr>
            <a:r>
              <a:rPr lang="en-US" sz="100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Current Model</a:t>
            </a:r>
            <a:endParaRPr lang="en-US" sz="1600" dirty="0"/>
          </a:p>
        </p:txBody>
      </p:sp>
      <p:sp>
        <p:nvSpPr>
          <p:cNvPr id="22" name="Text 20"/>
          <p:cNvSpPr/>
          <p:nvPr/>
        </p:nvSpPr>
        <p:spPr>
          <a:xfrm>
            <a:off x="660173" y="4857431"/>
            <a:ext cx="2398426" cy="436077"/>
          </a:xfrm>
          <a:prstGeom prst="rect">
            <a:avLst/>
          </a:prstGeom>
          <a:noFill/>
        </p:spPr>
        <p:txBody>
          <a:bodyPr wrap="square" lIns="0" tIns="0" rIns="0" bIns="0" rtlCol="0" anchor="ctr"/>
          <a:lstStyle/>
          <a:p>
            <a:pPr algn="ctr">
              <a:lnSpc>
                <a:spcPct val="130000"/>
              </a:lnSpc>
            </a:pPr>
            <a:r>
              <a:rPr lang="en-US" sz="114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Big head highly popular monolithic ontologies</a:t>
            </a:r>
            <a:endParaRPr lang="en-US" sz="1600" dirty="0"/>
          </a:p>
        </p:txBody>
      </p:sp>
      <p:sp>
        <p:nvSpPr>
          <p:cNvPr id="23" name="Shape 21"/>
          <p:cNvSpPr/>
          <p:nvPr/>
        </p:nvSpPr>
        <p:spPr>
          <a:xfrm>
            <a:off x="3251370" y="4490993"/>
            <a:ext cx="2549842" cy="914551"/>
          </a:xfrm>
          <a:custGeom>
            <a:avLst/>
            <a:gdLst/>
            <a:ahLst/>
            <a:cxnLst/>
            <a:rect l="l" t="t" r="r" b="b"/>
            <a:pathLst>
              <a:path w="2549842" h="914551">
                <a:moveTo>
                  <a:pt x="72679" y="0"/>
                </a:moveTo>
                <a:lnTo>
                  <a:pt x="2477163" y="0"/>
                </a:lnTo>
                <a:cubicBezTo>
                  <a:pt x="2517302" y="0"/>
                  <a:pt x="2549842" y="32540"/>
                  <a:pt x="2549842" y="72679"/>
                </a:cubicBezTo>
                <a:lnTo>
                  <a:pt x="2549842" y="841872"/>
                </a:lnTo>
                <a:cubicBezTo>
                  <a:pt x="2549842" y="882012"/>
                  <a:pt x="2517302" y="914551"/>
                  <a:pt x="2477163" y="914551"/>
                </a:cubicBezTo>
                <a:lnTo>
                  <a:pt x="72679" y="914551"/>
                </a:lnTo>
                <a:cubicBezTo>
                  <a:pt x="32540" y="914551"/>
                  <a:pt x="0" y="882012"/>
                  <a:pt x="0" y="841872"/>
                </a:cubicBezTo>
                <a:lnTo>
                  <a:pt x="0" y="72679"/>
                </a:lnTo>
                <a:cubicBezTo>
                  <a:pt x="0" y="32567"/>
                  <a:pt x="32567" y="0"/>
                  <a:pt x="72679"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24" name="Text 22"/>
          <p:cNvSpPr/>
          <p:nvPr/>
        </p:nvSpPr>
        <p:spPr>
          <a:xfrm>
            <a:off x="3331621" y="4603052"/>
            <a:ext cx="2389341" cy="181699"/>
          </a:xfrm>
          <a:prstGeom prst="rect">
            <a:avLst/>
          </a:prstGeom>
          <a:noFill/>
        </p:spPr>
        <p:txBody>
          <a:bodyPr wrap="square" lIns="0" tIns="0" rIns="0" bIns="0" rtlCol="0" anchor="ctr"/>
          <a:lstStyle/>
          <a:p>
            <a:pPr algn="ctr">
              <a:lnSpc>
                <a:spcPct val="120000"/>
              </a:lnSpc>
            </a:pPr>
            <a:r>
              <a:rPr lang="en-US" sz="10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Target Model</a:t>
            </a:r>
            <a:endParaRPr lang="en-US" sz="1600" dirty="0"/>
          </a:p>
        </p:txBody>
      </p:sp>
      <p:sp>
        <p:nvSpPr>
          <p:cNvPr id="25" name="Text 23"/>
          <p:cNvSpPr/>
          <p:nvPr/>
        </p:nvSpPr>
        <p:spPr>
          <a:xfrm>
            <a:off x="3327078" y="4857431"/>
            <a:ext cx="2398426" cy="436077"/>
          </a:xfrm>
          <a:prstGeom prst="rect">
            <a:avLst/>
          </a:prstGeom>
          <a:noFill/>
        </p:spPr>
        <p:txBody>
          <a:bodyPr wrap="square" lIns="0" tIns="0" rIns="0" bIns="0" rtlCol="0" anchor="ctr"/>
          <a:lstStyle/>
          <a:p>
            <a:pPr algn="ctr">
              <a:lnSpc>
                <a:spcPct val="130000"/>
              </a:lnSpc>
            </a:pPr>
            <a:r>
              <a:rPr lang="en-US" sz="114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Dynamic ecosystem of fine-grained components</a:t>
            </a:r>
            <a:endParaRPr lang="en-US" sz="1600" dirty="0"/>
          </a:p>
        </p:txBody>
      </p:sp>
      <p:sp>
        <p:nvSpPr>
          <p:cNvPr id="26" name="Shape 24"/>
          <p:cNvSpPr/>
          <p:nvPr/>
        </p:nvSpPr>
        <p:spPr>
          <a:xfrm>
            <a:off x="6224136" y="1344572"/>
            <a:ext cx="5605413" cy="4242671"/>
          </a:xfrm>
          <a:custGeom>
            <a:avLst/>
            <a:gdLst/>
            <a:ahLst/>
            <a:cxnLst/>
            <a:rect l="l" t="t" r="r" b="b"/>
            <a:pathLst>
              <a:path w="5605413" h="4242671">
                <a:moveTo>
                  <a:pt x="36340" y="0"/>
                </a:moveTo>
                <a:lnTo>
                  <a:pt x="5532736" y="0"/>
                </a:lnTo>
                <a:cubicBezTo>
                  <a:pt x="5572874" y="0"/>
                  <a:pt x="5605413" y="32539"/>
                  <a:pt x="5605413" y="72677"/>
                </a:cubicBezTo>
                <a:lnTo>
                  <a:pt x="5605413" y="4169994"/>
                </a:lnTo>
                <a:cubicBezTo>
                  <a:pt x="5605413" y="4210132"/>
                  <a:pt x="5572874" y="4242671"/>
                  <a:pt x="5532736" y="4242671"/>
                </a:cubicBezTo>
                <a:lnTo>
                  <a:pt x="36340" y="4242671"/>
                </a:lnTo>
                <a:cubicBezTo>
                  <a:pt x="16270" y="4242671"/>
                  <a:pt x="0" y="4226401"/>
                  <a:pt x="0" y="4206331"/>
                </a:cubicBezTo>
                <a:lnTo>
                  <a:pt x="0" y="36340"/>
                </a:lnTo>
                <a:cubicBezTo>
                  <a:pt x="0" y="16283"/>
                  <a:pt x="16283" y="0"/>
                  <a:pt x="36340" y="0"/>
                </a:cubicBezTo>
                <a:close/>
              </a:path>
            </a:pathLst>
          </a:custGeom>
          <a:solidFill>
            <a:srgbClr val="4A6D8C">
              <a:alpha val="14902"/>
            </a:srgbClr>
          </a:solidFill>
        </p:spPr>
        <p:txBody>
          <a:bodyPr/>
          <a:lstStyle/>
          <a:p>
            <a:endParaRPr lang="en-US"/>
          </a:p>
        </p:txBody>
      </p:sp>
      <p:sp>
        <p:nvSpPr>
          <p:cNvPr id="27" name="Shape 25"/>
          <p:cNvSpPr/>
          <p:nvPr/>
        </p:nvSpPr>
        <p:spPr>
          <a:xfrm>
            <a:off x="6224136" y="1344572"/>
            <a:ext cx="36340" cy="4242671"/>
          </a:xfrm>
          <a:custGeom>
            <a:avLst/>
            <a:gdLst/>
            <a:ahLst/>
            <a:cxnLst/>
            <a:rect l="l" t="t" r="r" b="b"/>
            <a:pathLst>
              <a:path w="36340" h="4242671">
                <a:moveTo>
                  <a:pt x="36340" y="0"/>
                </a:moveTo>
                <a:lnTo>
                  <a:pt x="36340" y="0"/>
                </a:lnTo>
                <a:lnTo>
                  <a:pt x="36340" y="4242671"/>
                </a:lnTo>
                <a:lnTo>
                  <a:pt x="36340" y="4242671"/>
                </a:lnTo>
                <a:cubicBezTo>
                  <a:pt x="16270" y="4242671"/>
                  <a:pt x="0" y="4226401"/>
                  <a:pt x="0" y="4206331"/>
                </a:cubicBezTo>
                <a:lnTo>
                  <a:pt x="0" y="36340"/>
                </a:lnTo>
                <a:cubicBezTo>
                  <a:pt x="0" y="16283"/>
                  <a:pt x="16283" y="0"/>
                  <a:pt x="36340" y="0"/>
                </a:cubicBezTo>
                <a:close/>
              </a:path>
            </a:pathLst>
          </a:custGeom>
          <a:solidFill>
            <a:srgbClr val="4A6D8C"/>
          </a:solidFill>
        </p:spPr>
        <p:txBody>
          <a:bodyPr/>
          <a:lstStyle/>
          <a:p>
            <a:endParaRPr lang="en-US"/>
          </a:p>
        </p:txBody>
      </p:sp>
      <p:sp>
        <p:nvSpPr>
          <p:cNvPr id="28" name="Shape 26"/>
          <p:cNvSpPr/>
          <p:nvPr/>
        </p:nvSpPr>
        <p:spPr>
          <a:xfrm>
            <a:off x="6458073" y="1562611"/>
            <a:ext cx="158987" cy="181699"/>
          </a:xfrm>
          <a:custGeom>
            <a:avLst/>
            <a:gdLst/>
            <a:ahLst/>
            <a:cxnLst/>
            <a:rect l="l" t="t" r="r" b="b"/>
            <a:pathLst>
              <a:path w="158987" h="181699">
                <a:moveTo>
                  <a:pt x="102206" y="0"/>
                </a:moveTo>
                <a:lnTo>
                  <a:pt x="45425" y="0"/>
                </a:lnTo>
                <a:cubicBezTo>
                  <a:pt x="39143" y="0"/>
                  <a:pt x="34069" y="5075"/>
                  <a:pt x="34069" y="11356"/>
                </a:cubicBezTo>
                <a:cubicBezTo>
                  <a:pt x="34069" y="17638"/>
                  <a:pt x="39143" y="22712"/>
                  <a:pt x="45425" y="22712"/>
                </a:cubicBezTo>
                <a:lnTo>
                  <a:pt x="45425" y="76477"/>
                </a:lnTo>
                <a:lnTo>
                  <a:pt x="2662" y="151286"/>
                </a:lnTo>
                <a:cubicBezTo>
                  <a:pt x="923" y="154373"/>
                  <a:pt x="0" y="157815"/>
                  <a:pt x="0" y="161364"/>
                </a:cubicBezTo>
                <a:cubicBezTo>
                  <a:pt x="0" y="172614"/>
                  <a:pt x="9085" y="181699"/>
                  <a:pt x="20335" y="181699"/>
                </a:cubicBezTo>
                <a:lnTo>
                  <a:pt x="138652" y="181699"/>
                </a:lnTo>
                <a:cubicBezTo>
                  <a:pt x="149866" y="181699"/>
                  <a:pt x="158987" y="172614"/>
                  <a:pt x="158987" y="161364"/>
                </a:cubicBezTo>
                <a:cubicBezTo>
                  <a:pt x="158987" y="157815"/>
                  <a:pt x="158064" y="154338"/>
                  <a:pt x="156325" y="151286"/>
                </a:cubicBezTo>
                <a:lnTo>
                  <a:pt x="113562" y="76477"/>
                </a:lnTo>
                <a:lnTo>
                  <a:pt x="113562" y="22712"/>
                </a:lnTo>
                <a:cubicBezTo>
                  <a:pt x="119843" y="22712"/>
                  <a:pt x="124918" y="17638"/>
                  <a:pt x="124918" y="11356"/>
                </a:cubicBezTo>
                <a:cubicBezTo>
                  <a:pt x="124918" y="5075"/>
                  <a:pt x="119843" y="0"/>
                  <a:pt x="113562" y="0"/>
                </a:cubicBezTo>
                <a:lnTo>
                  <a:pt x="102206" y="0"/>
                </a:lnTo>
                <a:close/>
                <a:moveTo>
                  <a:pt x="68137" y="76477"/>
                </a:moveTo>
                <a:lnTo>
                  <a:pt x="68137" y="22712"/>
                </a:lnTo>
                <a:lnTo>
                  <a:pt x="90849" y="22712"/>
                </a:lnTo>
                <a:lnTo>
                  <a:pt x="90849" y="76477"/>
                </a:lnTo>
                <a:cubicBezTo>
                  <a:pt x="90849" y="80416"/>
                  <a:pt x="91879" y="84320"/>
                  <a:pt x="93830" y="87762"/>
                </a:cubicBezTo>
                <a:lnTo>
                  <a:pt x="108594" y="113562"/>
                </a:lnTo>
                <a:lnTo>
                  <a:pt x="50393" y="113562"/>
                </a:lnTo>
                <a:lnTo>
                  <a:pt x="65156" y="87762"/>
                </a:lnTo>
                <a:cubicBezTo>
                  <a:pt x="67108" y="84320"/>
                  <a:pt x="68137" y="80451"/>
                  <a:pt x="68137" y="76477"/>
                </a:cubicBezTo>
                <a:close/>
              </a:path>
            </a:pathLst>
          </a:custGeom>
          <a:solidFill>
            <a:srgbClr val="D8A252"/>
          </a:solidFill>
        </p:spPr>
        <p:txBody>
          <a:bodyPr/>
          <a:lstStyle/>
          <a:p>
            <a:endParaRPr lang="en-US"/>
          </a:p>
        </p:txBody>
      </p:sp>
      <p:sp>
        <p:nvSpPr>
          <p:cNvPr id="29" name="Text 27"/>
          <p:cNvSpPr/>
          <p:nvPr/>
        </p:nvSpPr>
        <p:spPr>
          <a:xfrm>
            <a:off x="6651128" y="1526271"/>
            <a:ext cx="5087571" cy="254379"/>
          </a:xfrm>
          <a:prstGeom prst="rect">
            <a:avLst/>
          </a:prstGeom>
          <a:noFill/>
        </p:spPr>
        <p:txBody>
          <a:bodyPr wrap="square" lIns="0" tIns="0" rIns="0" bIns="0" rtlCol="0" anchor="ctr"/>
          <a:lstStyle/>
          <a:p>
            <a:pPr>
              <a:lnSpc>
                <a:spcPct val="120000"/>
              </a:lnSpc>
            </a:pPr>
            <a:r>
              <a:rPr lang="en-IN" altLang="en-US" sz="1200" b="1" dirty="0">
                <a:solidFill>
                  <a:srgbClr val="E8E8E8"/>
                </a:solidFill>
                <a:latin typeface="Hedvig Letters Sans" pitchFamily="34" charset="0"/>
                <a:ea typeface="Hedvig Letters Sans" pitchFamily="34" charset="-122"/>
                <a:cs typeface="Hedvig Letters Sans" pitchFamily="34" charset="-120"/>
              </a:rPr>
              <a:t>JIDEP (HORIZON EUROPE)</a:t>
            </a:r>
            <a:r>
              <a:rPr lang="en-US" sz="1200" b="1" dirty="0">
                <a:solidFill>
                  <a:srgbClr val="E8E8E8"/>
                </a:solidFill>
                <a:latin typeface="Hedvig Letters Sans" pitchFamily="34" charset="0"/>
                <a:ea typeface="Hedvig Letters Sans" pitchFamily="34" charset="-122"/>
                <a:cs typeface="Hedvig Letters Sans" pitchFamily="34" charset="-120"/>
              </a:rPr>
              <a:t>: </a:t>
            </a:r>
          </a:p>
          <a:p>
            <a:pPr>
              <a:lnSpc>
                <a:spcPct val="120000"/>
              </a:lnSpc>
            </a:pPr>
            <a:r>
              <a:rPr lang="en-US" sz="1200" b="1" dirty="0">
                <a:solidFill>
                  <a:srgbClr val="E8E8E8"/>
                </a:solidFill>
                <a:latin typeface="Hedvig Letters Sans" pitchFamily="34" charset="0"/>
                <a:ea typeface="Hedvig Letters Sans" pitchFamily="34" charset="-122"/>
                <a:cs typeface="Hedvig Letters Sans" pitchFamily="34" charset="-120"/>
              </a:rPr>
              <a:t>Materials Science</a:t>
            </a:r>
            <a:endParaRPr lang="en-US" sz="1200" dirty="0"/>
          </a:p>
        </p:txBody>
      </p:sp>
      <p:sp>
        <p:nvSpPr>
          <p:cNvPr id="30" name="Shape 28"/>
          <p:cNvSpPr/>
          <p:nvPr/>
        </p:nvSpPr>
        <p:spPr>
          <a:xfrm>
            <a:off x="6424005" y="1889669"/>
            <a:ext cx="5223845" cy="1290063"/>
          </a:xfrm>
          <a:custGeom>
            <a:avLst/>
            <a:gdLst/>
            <a:ahLst/>
            <a:cxnLst/>
            <a:rect l="l" t="t" r="r" b="b"/>
            <a:pathLst>
              <a:path w="5223845" h="1290063">
                <a:moveTo>
                  <a:pt x="72682" y="0"/>
                </a:moveTo>
                <a:lnTo>
                  <a:pt x="5151163" y="0"/>
                </a:lnTo>
                <a:cubicBezTo>
                  <a:pt x="5191304" y="0"/>
                  <a:pt x="5223845" y="32541"/>
                  <a:pt x="5223845" y="72682"/>
                </a:cubicBezTo>
                <a:lnTo>
                  <a:pt x="5223845" y="1217380"/>
                </a:lnTo>
                <a:cubicBezTo>
                  <a:pt x="5223845" y="1257522"/>
                  <a:pt x="5191304" y="1290063"/>
                  <a:pt x="5151163" y="1290063"/>
                </a:cubicBezTo>
                <a:lnTo>
                  <a:pt x="72682" y="1290063"/>
                </a:lnTo>
                <a:cubicBezTo>
                  <a:pt x="32541" y="1290063"/>
                  <a:pt x="0" y="1257522"/>
                  <a:pt x="0" y="1217380"/>
                </a:cubicBezTo>
                <a:lnTo>
                  <a:pt x="0" y="72682"/>
                </a:lnTo>
                <a:cubicBezTo>
                  <a:pt x="0" y="32568"/>
                  <a:pt x="32568" y="0"/>
                  <a:pt x="72682" y="0"/>
                </a:cubicBezTo>
                <a:close/>
              </a:path>
            </a:pathLst>
          </a:custGeom>
          <a:solidFill>
            <a:srgbClr val="1A1D24">
              <a:alpha val="60000"/>
            </a:srgbClr>
          </a:solidFill>
        </p:spPr>
        <p:txBody>
          <a:bodyPr/>
          <a:lstStyle/>
          <a:p>
            <a:endParaRPr lang="en-US"/>
          </a:p>
        </p:txBody>
      </p:sp>
      <p:sp>
        <p:nvSpPr>
          <p:cNvPr id="31" name="Text 29"/>
          <p:cNvSpPr/>
          <p:nvPr/>
        </p:nvSpPr>
        <p:spPr>
          <a:xfrm>
            <a:off x="6569364" y="2035028"/>
            <a:ext cx="5005806" cy="218039"/>
          </a:xfrm>
          <a:prstGeom prst="rect">
            <a:avLst/>
          </a:prstGeom>
          <a:noFill/>
        </p:spPr>
        <p:txBody>
          <a:bodyPr wrap="square" lIns="0" tIns="0" rIns="0" bIns="0" rtlCol="0" anchor="ctr"/>
          <a:lstStyle/>
          <a:p>
            <a:pPr>
              <a:lnSpc>
                <a:spcPct val="130000"/>
              </a:lnSpc>
            </a:pPr>
            <a:r>
              <a:rPr lang="en-US" sz="114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Scenario</a:t>
            </a:r>
            <a:endParaRPr lang="en-US" sz="1600" dirty="0"/>
          </a:p>
        </p:txBody>
      </p:sp>
      <p:sp>
        <p:nvSpPr>
          <p:cNvPr id="32" name="Text 30"/>
          <p:cNvSpPr/>
          <p:nvPr/>
        </p:nvSpPr>
        <p:spPr>
          <a:xfrm>
            <a:off x="6569364" y="2325747"/>
            <a:ext cx="5005806" cy="708626"/>
          </a:xfrm>
          <a:prstGeom prst="rect">
            <a:avLst/>
          </a:prstGeom>
          <a:noFill/>
        </p:spPr>
        <p:txBody>
          <a:bodyPr wrap="square" lIns="0" tIns="0" rIns="0" bIns="0" rtlCol="0" anchor="ctr"/>
          <a:lstStyle/>
          <a:p>
            <a:pPr>
              <a:lnSpc>
                <a:spcPct val="140000"/>
              </a:lnSpc>
            </a:pP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Reuse the concept of </a:t>
            </a:r>
            <a:r>
              <a:rPr lang="en-US" sz="11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Composite Material</a:t>
            </a: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from the specialized Composite Materials Ontology (CMO) by composing it with </a:t>
            </a:r>
            <a:r>
              <a:rPr lang="en-US" sz="11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Engineered Material</a:t>
            </a: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from the Elementary Multiperspective Material Ontology (EMMO).</a:t>
            </a:r>
            <a:endParaRPr lang="en-US" sz="1600" dirty="0"/>
          </a:p>
        </p:txBody>
      </p:sp>
      <p:sp>
        <p:nvSpPr>
          <p:cNvPr id="33" name="Shape 31"/>
          <p:cNvSpPr/>
          <p:nvPr/>
        </p:nvSpPr>
        <p:spPr>
          <a:xfrm>
            <a:off x="6427033" y="3291779"/>
            <a:ext cx="5220817" cy="623833"/>
          </a:xfrm>
          <a:custGeom>
            <a:avLst/>
            <a:gdLst/>
            <a:ahLst/>
            <a:cxnLst/>
            <a:rect l="l" t="t" r="r" b="b"/>
            <a:pathLst>
              <a:path w="5220817" h="623833">
                <a:moveTo>
                  <a:pt x="72677" y="0"/>
                </a:moveTo>
                <a:lnTo>
                  <a:pt x="5148140" y="0"/>
                </a:lnTo>
                <a:cubicBezTo>
                  <a:pt x="5188278" y="0"/>
                  <a:pt x="5220817" y="32538"/>
                  <a:pt x="5220817" y="72677"/>
                </a:cubicBezTo>
                <a:lnTo>
                  <a:pt x="5220817" y="551157"/>
                </a:lnTo>
                <a:cubicBezTo>
                  <a:pt x="5220817" y="591295"/>
                  <a:pt x="5188278" y="623833"/>
                  <a:pt x="5148140" y="623833"/>
                </a:cubicBezTo>
                <a:lnTo>
                  <a:pt x="72677" y="623833"/>
                </a:lnTo>
                <a:cubicBezTo>
                  <a:pt x="32538" y="623833"/>
                  <a:pt x="0" y="591295"/>
                  <a:pt x="0" y="551157"/>
                </a:cubicBezTo>
                <a:lnTo>
                  <a:pt x="0" y="72677"/>
                </a:lnTo>
                <a:cubicBezTo>
                  <a:pt x="0" y="32565"/>
                  <a:pt x="32565" y="0"/>
                  <a:pt x="72677"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34" name="Text 32"/>
          <p:cNvSpPr/>
          <p:nvPr/>
        </p:nvSpPr>
        <p:spPr>
          <a:xfrm>
            <a:off x="6539081" y="3403839"/>
            <a:ext cx="5060316" cy="181699"/>
          </a:xfrm>
          <a:prstGeom prst="rect">
            <a:avLst/>
          </a:prstGeom>
          <a:noFill/>
        </p:spPr>
        <p:txBody>
          <a:bodyPr wrap="square" lIns="0" tIns="0" rIns="0" bIns="0" rtlCol="0" anchor="ctr"/>
          <a:lstStyle/>
          <a:p>
            <a:pPr>
              <a:lnSpc>
                <a:spcPct val="120000"/>
              </a:lnSpc>
            </a:pPr>
            <a:r>
              <a:rPr lang="en-US" sz="10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Benefit 1: No Full Commitment</a:t>
            </a:r>
            <a:endParaRPr lang="en-US" sz="1600" dirty="0"/>
          </a:p>
        </p:txBody>
      </p:sp>
      <p:sp>
        <p:nvSpPr>
          <p:cNvPr id="35" name="Text 33"/>
          <p:cNvSpPr/>
          <p:nvPr/>
        </p:nvSpPr>
        <p:spPr>
          <a:xfrm>
            <a:off x="6539081" y="3621878"/>
            <a:ext cx="5060316" cy="181699"/>
          </a:xfrm>
          <a:prstGeom prst="rect">
            <a:avLst/>
          </a:prstGeom>
          <a:noFill/>
        </p:spPr>
        <p:txBody>
          <a:bodyPr wrap="square" lIns="0" tIns="0" rIns="0" bIns="0" rtlCol="0" anchor="ctr"/>
          <a:lstStyle/>
          <a:p>
            <a:pPr>
              <a:lnSpc>
                <a:spcPct val="12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Reuse single concept without adopting entire CMO with JIDEP-specific concepts</a:t>
            </a:r>
            <a:endParaRPr lang="en-US" sz="1600" dirty="0"/>
          </a:p>
        </p:txBody>
      </p:sp>
      <p:sp>
        <p:nvSpPr>
          <p:cNvPr id="36" name="Shape 34"/>
          <p:cNvSpPr/>
          <p:nvPr/>
        </p:nvSpPr>
        <p:spPr>
          <a:xfrm>
            <a:off x="6427033" y="3994355"/>
            <a:ext cx="5220817" cy="623833"/>
          </a:xfrm>
          <a:custGeom>
            <a:avLst/>
            <a:gdLst/>
            <a:ahLst/>
            <a:cxnLst/>
            <a:rect l="l" t="t" r="r" b="b"/>
            <a:pathLst>
              <a:path w="5220817" h="623833">
                <a:moveTo>
                  <a:pt x="72677" y="0"/>
                </a:moveTo>
                <a:lnTo>
                  <a:pt x="5148140" y="0"/>
                </a:lnTo>
                <a:cubicBezTo>
                  <a:pt x="5188278" y="0"/>
                  <a:pt x="5220817" y="32538"/>
                  <a:pt x="5220817" y="72677"/>
                </a:cubicBezTo>
                <a:lnTo>
                  <a:pt x="5220817" y="551157"/>
                </a:lnTo>
                <a:cubicBezTo>
                  <a:pt x="5220817" y="591295"/>
                  <a:pt x="5188278" y="623833"/>
                  <a:pt x="5148140" y="623833"/>
                </a:cubicBezTo>
                <a:lnTo>
                  <a:pt x="72677" y="623833"/>
                </a:lnTo>
                <a:cubicBezTo>
                  <a:pt x="32538" y="623833"/>
                  <a:pt x="0" y="591295"/>
                  <a:pt x="0" y="551157"/>
                </a:cubicBezTo>
                <a:lnTo>
                  <a:pt x="0" y="72677"/>
                </a:lnTo>
                <a:cubicBezTo>
                  <a:pt x="0" y="32565"/>
                  <a:pt x="32565" y="0"/>
                  <a:pt x="72677"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37" name="Text 35"/>
          <p:cNvSpPr/>
          <p:nvPr/>
        </p:nvSpPr>
        <p:spPr>
          <a:xfrm>
            <a:off x="6539081" y="4106396"/>
            <a:ext cx="5060316" cy="181699"/>
          </a:xfrm>
          <a:prstGeom prst="rect">
            <a:avLst/>
          </a:prstGeom>
          <a:noFill/>
        </p:spPr>
        <p:txBody>
          <a:bodyPr wrap="square" lIns="0" tIns="0" rIns="0" bIns="0" rtlCol="0" anchor="ctr"/>
          <a:lstStyle/>
          <a:p>
            <a:pPr>
              <a:lnSpc>
                <a:spcPct val="120000"/>
              </a:lnSpc>
            </a:pPr>
            <a:r>
              <a:rPr lang="en-US" sz="10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Benefit 2: No Ad-hoc Recreation</a:t>
            </a:r>
            <a:endParaRPr lang="en-US" sz="1600" dirty="0"/>
          </a:p>
        </p:txBody>
      </p:sp>
      <p:sp>
        <p:nvSpPr>
          <p:cNvPr id="38" name="Text 36"/>
          <p:cNvSpPr/>
          <p:nvPr/>
        </p:nvSpPr>
        <p:spPr>
          <a:xfrm>
            <a:off x="6539081" y="4324435"/>
            <a:ext cx="5060316" cy="181699"/>
          </a:xfrm>
          <a:prstGeom prst="rect">
            <a:avLst/>
          </a:prstGeom>
          <a:noFill/>
        </p:spPr>
        <p:txBody>
          <a:bodyPr wrap="square" lIns="0" tIns="0" rIns="0" bIns="0" rtlCol="0" anchor="ctr"/>
          <a:lstStyle/>
          <a:p>
            <a:pPr>
              <a:lnSpc>
                <a:spcPct val="12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Avoid modeling new concept when one is already available</a:t>
            </a:r>
            <a:endParaRPr lang="en-US" sz="1600" dirty="0"/>
          </a:p>
        </p:txBody>
      </p:sp>
      <p:sp>
        <p:nvSpPr>
          <p:cNvPr id="39" name="Shape 37"/>
          <p:cNvSpPr/>
          <p:nvPr/>
        </p:nvSpPr>
        <p:spPr>
          <a:xfrm>
            <a:off x="6427033" y="4696930"/>
            <a:ext cx="5220817" cy="405794"/>
          </a:xfrm>
          <a:custGeom>
            <a:avLst/>
            <a:gdLst/>
            <a:ahLst/>
            <a:cxnLst/>
            <a:rect l="l" t="t" r="r" b="b"/>
            <a:pathLst>
              <a:path w="5220817" h="405794">
                <a:moveTo>
                  <a:pt x="72678" y="0"/>
                </a:moveTo>
                <a:lnTo>
                  <a:pt x="5148139" y="0"/>
                </a:lnTo>
                <a:cubicBezTo>
                  <a:pt x="5188278" y="0"/>
                  <a:pt x="5220817" y="32539"/>
                  <a:pt x="5220817" y="72678"/>
                </a:cubicBezTo>
                <a:lnTo>
                  <a:pt x="5220817" y="333117"/>
                </a:lnTo>
                <a:cubicBezTo>
                  <a:pt x="5220817" y="373255"/>
                  <a:pt x="5188278" y="405794"/>
                  <a:pt x="5148139" y="405794"/>
                </a:cubicBezTo>
                <a:lnTo>
                  <a:pt x="72678" y="405794"/>
                </a:lnTo>
                <a:cubicBezTo>
                  <a:pt x="32566" y="405794"/>
                  <a:pt x="0" y="373229"/>
                  <a:pt x="0" y="333117"/>
                </a:cubicBezTo>
                <a:lnTo>
                  <a:pt x="0" y="72678"/>
                </a:lnTo>
                <a:cubicBezTo>
                  <a:pt x="0" y="32566"/>
                  <a:pt x="32566" y="0"/>
                  <a:pt x="72678"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40" name="Text 38"/>
          <p:cNvSpPr/>
          <p:nvPr/>
        </p:nvSpPr>
        <p:spPr>
          <a:xfrm>
            <a:off x="6539081" y="4808972"/>
            <a:ext cx="5060316" cy="181699"/>
          </a:xfrm>
          <a:prstGeom prst="rect">
            <a:avLst/>
          </a:prstGeom>
          <a:noFill/>
        </p:spPr>
        <p:txBody>
          <a:bodyPr wrap="square" lIns="0" tIns="0" rIns="0" bIns="0" rtlCol="0" anchor="ctr"/>
          <a:lstStyle/>
          <a:p>
            <a:pPr>
              <a:lnSpc>
                <a:spcPct val="12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Result: Directly increases integration and eliminates missing reuse</a:t>
            </a:r>
            <a:endParaRPr lang="en-US" sz="1600" dirty="0"/>
          </a:p>
        </p:txBody>
      </p:sp>
      <p:sp>
        <p:nvSpPr>
          <p:cNvPr id="41" name="Shape 39"/>
          <p:cNvSpPr/>
          <p:nvPr/>
        </p:nvSpPr>
        <p:spPr>
          <a:xfrm>
            <a:off x="372483" y="5744721"/>
            <a:ext cx="11447034" cy="1108364"/>
          </a:xfrm>
          <a:custGeom>
            <a:avLst/>
            <a:gdLst/>
            <a:ahLst/>
            <a:cxnLst/>
            <a:rect l="l" t="t" r="r" b="b"/>
            <a:pathLst>
              <a:path w="11447034" h="1108364">
                <a:moveTo>
                  <a:pt x="72675" y="0"/>
                </a:moveTo>
                <a:lnTo>
                  <a:pt x="11374359" y="0"/>
                </a:lnTo>
                <a:cubicBezTo>
                  <a:pt x="11414496" y="0"/>
                  <a:pt x="11447034" y="32538"/>
                  <a:pt x="11447034" y="72675"/>
                </a:cubicBezTo>
                <a:lnTo>
                  <a:pt x="11447034" y="1035688"/>
                </a:lnTo>
                <a:cubicBezTo>
                  <a:pt x="11447034" y="1075826"/>
                  <a:pt x="11414496" y="1108364"/>
                  <a:pt x="11374359" y="1108364"/>
                </a:cubicBezTo>
                <a:lnTo>
                  <a:pt x="72675" y="1108364"/>
                </a:lnTo>
                <a:cubicBezTo>
                  <a:pt x="32538" y="1108364"/>
                  <a:pt x="0" y="1075826"/>
                  <a:pt x="0" y="1035688"/>
                </a:cubicBezTo>
                <a:lnTo>
                  <a:pt x="0" y="72675"/>
                </a:lnTo>
                <a:cubicBezTo>
                  <a:pt x="0" y="32538"/>
                  <a:pt x="32538" y="0"/>
                  <a:pt x="72675"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42" name="Shape 40"/>
          <p:cNvSpPr/>
          <p:nvPr/>
        </p:nvSpPr>
        <p:spPr>
          <a:xfrm>
            <a:off x="563267" y="6162629"/>
            <a:ext cx="272548" cy="272548"/>
          </a:xfrm>
          <a:custGeom>
            <a:avLst/>
            <a:gdLst/>
            <a:ahLst/>
            <a:cxnLst/>
            <a:rect l="l" t="t" r="r" b="b"/>
            <a:pathLst>
              <a:path w="272548" h="272548">
                <a:moveTo>
                  <a:pt x="238480" y="136274"/>
                </a:moveTo>
                <a:cubicBezTo>
                  <a:pt x="238480" y="79865"/>
                  <a:pt x="192683" y="34069"/>
                  <a:pt x="136274" y="34069"/>
                </a:cubicBezTo>
                <a:cubicBezTo>
                  <a:pt x="79865" y="34069"/>
                  <a:pt x="34069" y="79865"/>
                  <a:pt x="34069" y="136274"/>
                </a:cubicBezTo>
                <a:cubicBezTo>
                  <a:pt x="34069" y="192683"/>
                  <a:pt x="79865" y="238480"/>
                  <a:pt x="136274" y="238480"/>
                </a:cubicBezTo>
                <a:cubicBezTo>
                  <a:pt x="192683" y="238480"/>
                  <a:pt x="238480" y="192683"/>
                  <a:pt x="238480" y="136274"/>
                </a:cubicBezTo>
                <a:close/>
                <a:moveTo>
                  <a:pt x="0" y="136274"/>
                </a:moveTo>
                <a:cubicBezTo>
                  <a:pt x="0" y="61062"/>
                  <a:pt x="61062" y="0"/>
                  <a:pt x="136274" y="0"/>
                </a:cubicBezTo>
                <a:cubicBezTo>
                  <a:pt x="211486" y="0"/>
                  <a:pt x="272548" y="61062"/>
                  <a:pt x="272548" y="136274"/>
                </a:cubicBezTo>
                <a:cubicBezTo>
                  <a:pt x="272548" y="211486"/>
                  <a:pt x="211486" y="272548"/>
                  <a:pt x="136274" y="272548"/>
                </a:cubicBezTo>
                <a:cubicBezTo>
                  <a:pt x="61062" y="272548"/>
                  <a:pt x="0" y="211486"/>
                  <a:pt x="0" y="136274"/>
                </a:cubicBezTo>
                <a:close/>
                <a:moveTo>
                  <a:pt x="136274" y="178860"/>
                </a:moveTo>
                <a:cubicBezTo>
                  <a:pt x="159778" y="178860"/>
                  <a:pt x="178860" y="159778"/>
                  <a:pt x="178860" y="136274"/>
                </a:cubicBezTo>
                <a:cubicBezTo>
                  <a:pt x="178860" y="112771"/>
                  <a:pt x="159778" y="93689"/>
                  <a:pt x="136274" y="93689"/>
                </a:cubicBezTo>
                <a:cubicBezTo>
                  <a:pt x="112771" y="93689"/>
                  <a:pt x="93689" y="112771"/>
                  <a:pt x="93689" y="136274"/>
                </a:cubicBezTo>
                <a:cubicBezTo>
                  <a:pt x="93689" y="159778"/>
                  <a:pt x="112771" y="178860"/>
                  <a:pt x="136274" y="178860"/>
                </a:cubicBezTo>
                <a:close/>
                <a:moveTo>
                  <a:pt x="136274" y="59620"/>
                </a:moveTo>
                <a:cubicBezTo>
                  <a:pt x="178581" y="59620"/>
                  <a:pt x="212928" y="93968"/>
                  <a:pt x="212928" y="136274"/>
                </a:cubicBezTo>
                <a:cubicBezTo>
                  <a:pt x="212928" y="178581"/>
                  <a:pt x="178581" y="212928"/>
                  <a:pt x="136274" y="212928"/>
                </a:cubicBezTo>
                <a:cubicBezTo>
                  <a:pt x="93968" y="212928"/>
                  <a:pt x="59620" y="178581"/>
                  <a:pt x="59620" y="136274"/>
                </a:cubicBezTo>
                <a:cubicBezTo>
                  <a:pt x="59620" y="93968"/>
                  <a:pt x="93968" y="59620"/>
                  <a:pt x="136274" y="59620"/>
                </a:cubicBezTo>
                <a:close/>
                <a:moveTo>
                  <a:pt x="119240" y="136274"/>
                </a:moveTo>
                <a:cubicBezTo>
                  <a:pt x="119240" y="126873"/>
                  <a:pt x="126873" y="119240"/>
                  <a:pt x="136274" y="119240"/>
                </a:cubicBezTo>
                <a:cubicBezTo>
                  <a:pt x="145676" y="119240"/>
                  <a:pt x="153308" y="126873"/>
                  <a:pt x="153308" y="136274"/>
                </a:cubicBezTo>
                <a:cubicBezTo>
                  <a:pt x="153308" y="145676"/>
                  <a:pt x="145676" y="153308"/>
                  <a:pt x="136274" y="153308"/>
                </a:cubicBezTo>
                <a:cubicBezTo>
                  <a:pt x="126873" y="153308"/>
                  <a:pt x="119240" y="145676"/>
                  <a:pt x="119240" y="136274"/>
                </a:cubicBezTo>
                <a:close/>
              </a:path>
            </a:pathLst>
          </a:custGeom>
          <a:solidFill>
            <a:srgbClr val="D8A252"/>
          </a:solidFill>
        </p:spPr>
        <p:txBody>
          <a:bodyPr/>
          <a:lstStyle/>
          <a:p>
            <a:endParaRPr lang="en-US"/>
          </a:p>
        </p:txBody>
      </p:sp>
      <p:sp>
        <p:nvSpPr>
          <p:cNvPr id="43" name="Text 41"/>
          <p:cNvSpPr/>
          <p:nvPr/>
        </p:nvSpPr>
        <p:spPr>
          <a:xfrm>
            <a:off x="1012972" y="5899165"/>
            <a:ext cx="10738408" cy="254379"/>
          </a:xfrm>
          <a:prstGeom prst="rect">
            <a:avLst/>
          </a:prstGeom>
          <a:noFill/>
        </p:spPr>
        <p:txBody>
          <a:bodyPr wrap="square" lIns="0" tIns="0" rIns="0" bIns="0" rtlCol="0" anchor="ctr"/>
          <a:lstStyle/>
          <a:p>
            <a:pPr>
              <a:lnSpc>
                <a:spcPct val="130000"/>
              </a:lnSpc>
            </a:pPr>
            <a:r>
              <a:rPr lang="en-US" sz="1290" b="1" dirty="0">
                <a:solidFill>
                  <a:srgbClr val="E8E8E8"/>
                </a:solidFill>
                <a:latin typeface="Hedvig Letters Sans" pitchFamily="34" charset="0"/>
                <a:ea typeface="Hedvig Letters Sans" pitchFamily="34" charset="-122"/>
                <a:cs typeface="Hedvig Letters Sans" pitchFamily="34" charset="-120"/>
              </a:rPr>
              <a:t>Directly Targets Core Barriers</a:t>
            </a:r>
            <a:endParaRPr lang="en-US" sz="1600" dirty="0"/>
          </a:p>
        </p:txBody>
      </p:sp>
      <p:sp>
        <p:nvSpPr>
          <p:cNvPr id="44" name="Text 42"/>
          <p:cNvSpPr/>
          <p:nvPr/>
        </p:nvSpPr>
        <p:spPr>
          <a:xfrm>
            <a:off x="1012972" y="6226224"/>
            <a:ext cx="10729323" cy="472417"/>
          </a:xfrm>
          <a:prstGeom prst="rect">
            <a:avLst/>
          </a:prstGeom>
          <a:noFill/>
        </p:spPr>
        <p:txBody>
          <a:bodyPr wrap="square" lIns="0" tIns="0" rIns="0" bIns="0" rtlCol="0" anchor="ctr"/>
          <a:lstStyle/>
          <a:p>
            <a:pPr>
              <a:lnSpc>
                <a:spcPct val="140000"/>
              </a:lnSpc>
            </a:pP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approach directly targets the core barriers contributing to the missing long tail, including—most importantly—</a:t>
            </a:r>
            <a:r>
              <a:rPr lang="en-US" sz="11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reducing and, in time, eliminating, the cost of ad-hoc use</a:t>
            </a:r>
            <a:r>
              <a:rPr lang="en-US" sz="11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pic>
        <p:nvPicPr>
          <p:cNvPr id="45" name="Picture 44"/>
          <p:cNvPicPr>
            <a:picLocks noChangeAspect="1"/>
          </p:cNvPicPr>
          <p:nvPr/>
        </p:nvPicPr>
        <p:blipFill>
          <a:blip r:embed="rId3"/>
          <a:stretch>
            <a:fillRect/>
          </a:stretch>
        </p:blipFill>
        <p:spPr>
          <a:xfrm>
            <a:off x="8579485" y="114935"/>
            <a:ext cx="3449955" cy="21374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P spid="18" grpId="0"/>
      <p:bldP spid="19" grpId="0"/>
      <p:bldP spid="21" grpId="0"/>
      <p:bldP spid="22" grpId="0"/>
      <p:bldP spid="24" grpId="0"/>
      <p:bldP spid="25" grpId="0"/>
      <p:bldP spid="29" grpId="0"/>
      <p:bldP spid="31" grpId="0"/>
      <p:bldP spid="32" grpId="0"/>
      <p:bldP spid="34" grpId="0"/>
      <p:bldP spid="35" grpId="0"/>
      <p:bldP spid="37" grpId="0"/>
      <p:bldP spid="38" grpId="0"/>
      <p:bldP spid="40"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53904" y="353904"/>
            <a:ext cx="11554972" cy="212343"/>
          </a:xfrm>
          <a:prstGeom prst="rect">
            <a:avLst/>
          </a:prstGeom>
          <a:noFill/>
        </p:spPr>
        <p:txBody>
          <a:bodyPr wrap="square" lIns="0" tIns="0" rIns="0" bIns="0" rtlCol="0" anchor="ctr"/>
          <a:lstStyle/>
          <a:p>
            <a:pPr>
              <a:lnSpc>
                <a:spcPct val="130000"/>
              </a:lnSpc>
            </a:pPr>
            <a:r>
              <a:rPr lang="en-US" sz="1115" b="1" kern="0" spc="11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PRESENTATION OVERVIEW</a:t>
            </a:r>
            <a:endParaRPr lang="en-US" sz="1600" dirty="0"/>
          </a:p>
        </p:txBody>
      </p:sp>
      <p:sp>
        <p:nvSpPr>
          <p:cNvPr id="3" name="Text 1"/>
          <p:cNvSpPr/>
          <p:nvPr/>
        </p:nvSpPr>
        <p:spPr>
          <a:xfrm>
            <a:off x="353904" y="672418"/>
            <a:ext cx="11696534" cy="424685"/>
          </a:xfrm>
          <a:prstGeom prst="rect">
            <a:avLst/>
          </a:prstGeom>
          <a:noFill/>
        </p:spPr>
        <p:txBody>
          <a:bodyPr wrap="square" lIns="0" tIns="0" rIns="0" bIns="0" rtlCol="0" anchor="ctr"/>
          <a:lstStyle/>
          <a:p>
            <a:pPr>
              <a:lnSpc>
                <a:spcPct val="80000"/>
              </a:lnSpc>
            </a:pPr>
            <a:r>
              <a:rPr lang="en-US" sz="334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Contents</a:t>
            </a:r>
            <a:endParaRPr lang="en-US" sz="1600" dirty="0"/>
          </a:p>
        </p:txBody>
      </p:sp>
      <p:sp>
        <p:nvSpPr>
          <p:cNvPr id="4" name="Shape 2"/>
          <p:cNvSpPr/>
          <p:nvPr/>
        </p:nvSpPr>
        <p:spPr>
          <a:xfrm>
            <a:off x="353904" y="1238665"/>
            <a:ext cx="1132493" cy="35390"/>
          </a:xfrm>
          <a:custGeom>
            <a:avLst/>
            <a:gdLst/>
            <a:ahLst/>
            <a:cxnLst/>
            <a:rect l="l" t="t" r="r" b="b"/>
            <a:pathLst>
              <a:path w="1132493" h="35390">
                <a:moveTo>
                  <a:pt x="0" y="0"/>
                </a:moveTo>
                <a:lnTo>
                  <a:pt x="1132493" y="0"/>
                </a:lnTo>
                <a:lnTo>
                  <a:pt x="1132493" y="35390"/>
                </a:lnTo>
                <a:lnTo>
                  <a:pt x="0" y="35390"/>
                </a:lnTo>
                <a:lnTo>
                  <a:pt x="0" y="0"/>
                </a:lnTo>
                <a:close/>
              </a:path>
            </a:pathLst>
          </a:custGeom>
          <a:solidFill>
            <a:srgbClr val="D8A252"/>
          </a:solidFill>
        </p:spPr>
        <p:txBody>
          <a:bodyPr/>
          <a:lstStyle/>
          <a:p>
            <a:endParaRPr lang="en-US"/>
          </a:p>
        </p:txBody>
      </p:sp>
      <p:sp>
        <p:nvSpPr>
          <p:cNvPr id="5" name="Shape 3"/>
          <p:cNvSpPr/>
          <p:nvPr/>
        </p:nvSpPr>
        <p:spPr>
          <a:xfrm>
            <a:off x="362752" y="1566026"/>
            <a:ext cx="5618229" cy="1610264"/>
          </a:xfrm>
          <a:custGeom>
            <a:avLst/>
            <a:gdLst/>
            <a:ahLst/>
            <a:cxnLst/>
            <a:rect l="l" t="t" r="r" b="b"/>
            <a:pathLst>
              <a:path w="5618229" h="1610264">
                <a:moveTo>
                  <a:pt x="106165" y="0"/>
                </a:moveTo>
                <a:lnTo>
                  <a:pt x="5512065" y="0"/>
                </a:lnTo>
                <a:cubicBezTo>
                  <a:pt x="5570698" y="0"/>
                  <a:pt x="5618229" y="47532"/>
                  <a:pt x="5618229" y="106165"/>
                </a:cubicBezTo>
                <a:lnTo>
                  <a:pt x="5618229" y="1504099"/>
                </a:lnTo>
                <a:cubicBezTo>
                  <a:pt x="5618229" y="1562733"/>
                  <a:pt x="5570698" y="1610264"/>
                  <a:pt x="5512065" y="1610264"/>
                </a:cubicBezTo>
                <a:lnTo>
                  <a:pt x="106165" y="1610264"/>
                </a:lnTo>
                <a:cubicBezTo>
                  <a:pt x="47532" y="1610264"/>
                  <a:pt x="0" y="1562733"/>
                  <a:pt x="0" y="1504099"/>
                </a:cubicBezTo>
                <a:lnTo>
                  <a:pt x="0" y="106165"/>
                </a:lnTo>
                <a:cubicBezTo>
                  <a:pt x="0" y="47571"/>
                  <a:pt x="47571" y="0"/>
                  <a:pt x="106165" y="0"/>
                </a:cubicBezTo>
                <a:close/>
              </a:path>
            </a:pathLst>
          </a:custGeom>
          <a:gradFill flip="none" rotWithShape="1">
            <a:gsLst>
              <a:gs pos="0">
                <a:srgbClr val="4A6D8C">
                  <a:alpha val="20000"/>
                </a:srgbClr>
              </a:gs>
              <a:gs pos="100000">
                <a:srgbClr val="4A6D8C">
                  <a:alpha val="5000"/>
                </a:srgbClr>
              </a:gs>
            </a:gsLst>
            <a:lin ang="2700000" scaled="1"/>
          </a:gradFill>
          <a:ln w="25400">
            <a:solidFill>
              <a:srgbClr val="4A6D8C">
                <a:alpha val="40000"/>
              </a:srgbClr>
            </a:solidFill>
            <a:prstDash val="solid"/>
          </a:ln>
        </p:spPr>
        <p:txBody>
          <a:bodyPr/>
          <a:lstStyle/>
          <a:p>
            <a:endParaRPr lang="en-US"/>
          </a:p>
        </p:txBody>
      </p:sp>
      <p:sp>
        <p:nvSpPr>
          <p:cNvPr id="6" name="Shape 4"/>
          <p:cNvSpPr/>
          <p:nvPr/>
        </p:nvSpPr>
        <p:spPr>
          <a:xfrm>
            <a:off x="583942" y="1787216"/>
            <a:ext cx="566247" cy="566247"/>
          </a:xfrm>
          <a:custGeom>
            <a:avLst/>
            <a:gdLst/>
            <a:ahLst/>
            <a:cxnLst/>
            <a:rect l="l" t="t" r="r" b="b"/>
            <a:pathLst>
              <a:path w="566247" h="566247">
                <a:moveTo>
                  <a:pt x="106171" y="0"/>
                </a:moveTo>
                <a:lnTo>
                  <a:pt x="460075" y="0"/>
                </a:lnTo>
                <a:cubicBezTo>
                  <a:pt x="518712" y="0"/>
                  <a:pt x="566247" y="47534"/>
                  <a:pt x="566247" y="106171"/>
                </a:cubicBezTo>
                <a:lnTo>
                  <a:pt x="566247" y="460075"/>
                </a:lnTo>
                <a:cubicBezTo>
                  <a:pt x="566247" y="518712"/>
                  <a:pt x="518712" y="566247"/>
                  <a:pt x="460075" y="566247"/>
                </a:cubicBezTo>
                <a:lnTo>
                  <a:pt x="106171" y="566247"/>
                </a:lnTo>
                <a:cubicBezTo>
                  <a:pt x="47534" y="566247"/>
                  <a:pt x="0" y="518712"/>
                  <a:pt x="0" y="460075"/>
                </a:cubicBezTo>
                <a:lnTo>
                  <a:pt x="0" y="106171"/>
                </a:lnTo>
                <a:cubicBezTo>
                  <a:pt x="0" y="47534"/>
                  <a:pt x="47534" y="0"/>
                  <a:pt x="106171" y="0"/>
                </a:cubicBezTo>
                <a:close/>
              </a:path>
            </a:pathLst>
          </a:custGeom>
          <a:solidFill>
            <a:srgbClr val="D8A252"/>
          </a:solidFill>
        </p:spPr>
        <p:txBody>
          <a:bodyPr/>
          <a:lstStyle/>
          <a:p>
            <a:endParaRPr lang="en-US"/>
          </a:p>
        </p:txBody>
      </p:sp>
      <p:sp>
        <p:nvSpPr>
          <p:cNvPr id="7" name="Text 5"/>
          <p:cNvSpPr/>
          <p:nvPr/>
        </p:nvSpPr>
        <p:spPr>
          <a:xfrm>
            <a:off x="517585" y="1787216"/>
            <a:ext cx="698961" cy="566247"/>
          </a:xfrm>
          <a:prstGeom prst="rect">
            <a:avLst/>
          </a:prstGeom>
          <a:noFill/>
        </p:spPr>
        <p:txBody>
          <a:bodyPr wrap="square" lIns="0" tIns="0" rIns="0" bIns="0" rtlCol="0" anchor="ctr"/>
          <a:lstStyle/>
          <a:p>
            <a:pPr algn="ctr">
              <a:lnSpc>
                <a:spcPct val="100000"/>
              </a:lnSpc>
            </a:pPr>
            <a:r>
              <a:rPr lang="en-US" sz="2090" b="1" dirty="0">
                <a:solidFill>
                  <a:srgbClr val="1A1D24"/>
                </a:solidFill>
                <a:latin typeface="Noto Sans SC" panose="020B0200000000000000" pitchFamily="34" charset="-122"/>
                <a:ea typeface="Noto Sans SC" panose="020B0200000000000000" pitchFamily="34" charset="-122"/>
                <a:cs typeface="Noto Sans SC" panose="020B0200000000000000" pitchFamily="34" charset="-120"/>
              </a:rPr>
              <a:t>01</a:t>
            </a:r>
            <a:endParaRPr lang="en-US" sz="1600" dirty="0"/>
          </a:p>
        </p:txBody>
      </p:sp>
      <p:sp>
        <p:nvSpPr>
          <p:cNvPr id="8" name="Text 6"/>
          <p:cNvSpPr/>
          <p:nvPr/>
        </p:nvSpPr>
        <p:spPr>
          <a:xfrm>
            <a:off x="1291750" y="1787216"/>
            <a:ext cx="4574212" cy="283123"/>
          </a:xfrm>
          <a:prstGeom prst="rect">
            <a:avLst/>
          </a:prstGeom>
          <a:noFill/>
        </p:spPr>
        <p:txBody>
          <a:bodyPr wrap="square" lIns="0" tIns="0" rIns="0" bIns="0" rtlCol="0" anchor="ctr"/>
          <a:lstStyle/>
          <a:p>
            <a:pPr>
              <a:lnSpc>
                <a:spcPct val="110000"/>
              </a:lnSpc>
            </a:pPr>
            <a:r>
              <a:rPr lang="en-US" sz="1670" b="1" dirty="0">
                <a:solidFill>
                  <a:srgbClr val="E8E8E8"/>
                </a:solidFill>
                <a:latin typeface="Hedvig Letters Sans" pitchFamily="34" charset="0"/>
                <a:ea typeface="Hedvig Letters Sans" pitchFamily="34" charset="-122"/>
                <a:cs typeface="Hedvig Letters Sans" pitchFamily="34" charset="-120"/>
              </a:rPr>
              <a:t>The Semantic Web Vision</a:t>
            </a:r>
            <a:endParaRPr lang="en-US" sz="1600" dirty="0"/>
          </a:p>
        </p:txBody>
      </p:sp>
      <p:sp>
        <p:nvSpPr>
          <p:cNvPr id="9" name="Text 7"/>
          <p:cNvSpPr/>
          <p:nvPr/>
        </p:nvSpPr>
        <p:spPr>
          <a:xfrm>
            <a:off x="1291750" y="2176511"/>
            <a:ext cx="4547669" cy="778589"/>
          </a:xfrm>
          <a:prstGeom prst="rect">
            <a:avLst/>
          </a:prstGeom>
          <a:noFill/>
        </p:spPr>
        <p:txBody>
          <a:bodyPr wrap="square" lIns="0" tIns="0" rIns="0" bIns="0" rtlCol="0" anchor="ctr"/>
          <a:lstStyle/>
          <a:p>
            <a:pPr>
              <a:lnSpc>
                <a:spcPct val="140000"/>
              </a:lnSpc>
            </a:pPr>
            <a:r>
              <a:rPr lang="en-US" sz="125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From documents to data: understanding the original vision, the critical use-reuse distinction, and how the missing long tail represents systemic failure against the fractal vision.</a:t>
            </a:r>
            <a:endParaRPr lang="en-US" sz="1600" dirty="0"/>
          </a:p>
        </p:txBody>
      </p:sp>
      <p:sp>
        <p:nvSpPr>
          <p:cNvPr id="10" name="Shape 8"/>
          <p:cNvSpPr/>
          <p:nvPr/>
        </p:nvSpPr>
        <p:spPr>
          <a:xfrm>
            <a:off x="6210005" y="1566026"/>
            <a:ext cx="5618229" cy="1610264"/>
          </a:xfrm>
          <a:custGeom>
            <a:avLst/>
            <a:gdLst/>
            <a:ahLst/>
            <a:cxnLst/>
            <a:rect l="l" t="t" r="r" b="b"/>
            <a:pathLst>
              <a:path w="5618229" h="1610264">
                <a:moveTo>
                  <a:pt x="106165" y="0"/>
                </a:moveTo>
                <a:lnTo>
                  <a:pt x="5512065" y="0"/>
                </a:lnTo>
                <a:cubicBezTo>
                  <a:pt x="5570698" y="0"/>
                  <a:pt x="5618229" y="47532"/>
                  <a:pt x="5618229" y="106165"/>
                </a:cubicBezTo>
                <a:lnTo>
                  <a:pt x="5618229" y="1504099"/>
                </a:lnTo>
                <a:cubicBezTo>
                  <a:pt x="5618229" y="1562733"/>
                  <a:pt x="5570698" y="1610264"/>
                  <a:pt x="5512065" y="1610264"/>
                </a:cubicBezTo>
                <a:lnTo>
                  <a:pt x="106165" y="1610264"/>
                </a:lnTo>
                <a:cubicBezTo>
                  <a:pt x="47532" y="1610264"/>
                  <a:pt x="0" y="1562733"/>
                  <a:pt x="0" y="1504099"/>
                </a:cubicBezTo>
                <a:lnTo>
                  <a:pt x="0" y="106165"/>
                </a:lnTo>
                <a:cubicBezTo>
                  <a:pt x="0" y="47571"/>
                  <a:pt x="47571" y="0"/>
                  <a:pt x="106165" y="0"/>
                </a:cubicBezTo>
                <a:close/>
              </a:path>
            </a:pathLst>
          </a:custGeom>
          <a:gradFill flip="none" rotWithShape="1">
            <a:gsLst>
              <a:gs pos="0">
                <a:srgbClr val="4A6D8C">
                  <a:alpha val="20000"/>
                </a:srgbClr>
              </a:gs>
              <a:gs pos="100000">
                <a:srgbClr val="4A6D8C">
                  <a:alpha val="5000"/>
                </a:srgbClr>
              </a:gs>
            </a:gsLst>
            <a:lin ang="2700000" scaled="1"/>
          </a:gradFill>
          <a:ln w="25400">
            <a:solidFill>
              <a:srgbClr val="4A6D8C">
                <a:alpha val="40000"/>
              </a:srgbClr>
            </a:solidFill>
            <a:prstDash val="solid"/>
          </a:ln>
        </p:spPr>
        <p:txBody>
          <a:bodyPr/>
          <a:lstStyle/>
          <a:p>
            <a:endParaRPr lang="en-US"/>
          </a:p>
        </p:txBody>
      </p:sp>
      <p:sp>
        <p:nvSpPr>
          <p:cNvPr id="11" name="Shape 9"/>
          <p:cNvSpPr/>
          <p:nvPr/>
        </p:nvSpPr>
        <p:spPr>
          <a:xfrm>
            <a:off x="6431195" y="1787216"/>
            <a:ext cx="566247" cy="566247"/>
          </a:xfrm>
          <a:custGeom>
            <a:avLst/>
            <a:gdLst/>
            <a:ahLst/>
            <a:cxnLst/>
            <a:rect l="l" t="t" r="r" b="b"/>
            <a:pathLst>
              <a:path w="566247" h="566247">
                <a:moveTo>
                  <a:pt x="106171" y="0"/>
                </a:moveTo>
                <a:lnTo>
                  <a:pt x="460075" y="0"/>
                </a:lnTo>
                <a:cubicBezTo>
                  <a:pt x="518712" y="0"/>
                  <a:pt x="566247" y="47534"/>
                  <a:pt x="566247" y="106171"/>
                </a:cubicBezTo>
                <a:lnTo>
                  <a:pt x="566247" y="460075"/>
                </a:lnTo>
                <a:cubicBezTo>
                  <a:pt x="566247" y="518712"/>
                  <a:pt x="518712" y="566247"/>
                  <a:pt x="460075" y="566247"/>
                </a:cubicBezTo>
                <a:lnTo>
                  <a:pt x="106171" y="566247"/>
                </a:lnTo>
                <a:cubicBezTo>
                  <a:pt x="47534" y="566247"/>
                  <a:pt x="0" y="518712"/>
                  <a:pt x="0" y="460075"/>
                </a:cubicBezTo>
                <a:lnTo>
                  <a:pt x="0" y="106171"/>
                </a:lnTo>
                <a:cubicBezTo>
                  <a:pt x="0" y="47534"/>
                  <a:pt x="47534" y="0"/>
                  <a:pt x="106171" y="0"/>
                </a:cubicBezTo>
                <a:close/>
              </a:path>
            </a:pathLst>
          </a:custGeom>
          <a:solidFill>
            <a:srgbClr val="D8A252"/>
          </a:solidFill>
        </p:spPr>
        <p:txBody>
          <a:bodyPr/>
          <a:lstStyle/>
          <a:p>
            <a:endParaRPr lang="en-US"/>
          </a:p>
        </p:txBody>
      </p:sp>
      <p:sp>
        <p:nvSpPr>
          <p:cNvPr id="12" name="Text 10"/>
          <p:cNvSpPr/>
          <p:nvPr/>
        </p:nvSpPr>
        <p:spPr>
          <a:xfrm>
            <a:off x="6364838" y="1787216"/>
            <a:ext cx="698961" cy="566247"/>
          </a:xfrm>
          <a:prstGeom prst="rect">
            <a:avLst/>
          </a:prstGeom>
          <a:noFill/>
        </p:spPr>
        <p:txBody>
          <a:bodyPr wrap="square" lIns="0" tIns="0" rIns="0" bIns="0" rtlCol="0" anchor="ctr"/>
          <a:lstStyle/>
          <a:p>
            <a:pPr algn="ctr">
              <a:lnSpc>
                <a:spcPct val="100000"/>
              </a:lnSpc>
            </a:pPr>
            <a:r>
              <a:rPr lang="en-US" sz="2090" b="1" dirty="0">
                <a:solidFill>
                  <a:srgbClr val="1A1D24"/>
                </a:solidFill>
                <a:latin typeface="Noto Sans SC" panose="020B0200000000000000" pitchFamily="34" charset="-122"/>
                <a:ea typeface="Noto Sans SC" panose="020B0200000000000000" pitchFamily="34" charset="-122"/>
                <a:cs typeface="Noto Sans SC" panose="020B0200000000000000" pitchFamily="34" charset="-120"/>
              </a:rPr>
              <a:t>02</a:t>
            </a:r>
            <a:endParaRPr lang="en-US" sz="1600" dirty="0"/>
          </a:p>
        </p:txBody>
      </p:sp>
      <p:sp>
        <p:nvSpPr>
          <p:cNvPr id="13" name="Text 11"/>
          <p:cNvSpPr/>
          <p:nvPr/>
        </p:nvSpPr>
        <p:spPr>
          <a:xfrm>
            <a:off x="7139004" y="1787216"/>
            <a:ext cx="4574212" cy="283123"/>
          </a:xfrm>
          <a:prstGeom prst="rect">
            <a:avLst/>
          </a:prstGeom>
          <a:noFill/>
        </p:spPr>
        <p:txBody>
          <a:bodyPr wrap="square" lIns="0" tIns="0" rIns="0" bIns="0" rtlCol="0" anchor="ctr"/>
          <a:lstStyle/>
          <a:p>
            <a:pPr>
              <a:lnSpc>
                <a:spcPct val="110000"/>
              </a:lnSpc>
            </a:pPr>
            <a:r>
              <a:rPr lang="en-US" sz="1670" b="1" dirty="0">
                <a:solidFill>
                  <a:srgbClr val="E8E8E8"/>
                </a:solidFill>
                <a:latin typeface="Hedvig Letters Sans" pitchFamily="34" charset="0"/>
                <a:ea typeface="Hedvig Letters Sans" pitchFamily="34" charset="-122"/>
                <a:cs typeface="Hedvig Letters Sans" pitchFamily="34" charset="-120"/>
              </a:rPr>
              <a:t>Long Tail in Healthy Ecosystems</a:t>
            </a:r>
            <a:endParaRPr lang="en-US" sz="1600" dirty="0"/>
          </a:p>
        </p:txBody>
      </p:sp>
      <p:sp>
        <p:nvSpPr>
          <p:cNvPr id="14" name="Text 12"/>
          <p:cNvSpPr/>
          <p:nvPr/>
        </p:nvSpPr>
        <p:spPr>
          <a:xfrm>
            <a:off x="7139004" y="2176511"/>
            <a:ext cx="4547669" cy="778589"/>
          </a:xfrm>
          <a:prstGeom prst="rect">
            <a:avLst/>
          </a:prstGeom>
          <a:noFill/>
        </p:spPr>
        <p:txBody>
          <a:bodyPr wrap="square" lIns="0" tIns="0" rIns="0" bIns="0" rtlCol="0" anchor="ctr"/>
          <a:lstStyle/>
          <a:p>
            <a:pPr>
              <a:lnSpc>
                <a:spcPct val="140000"/>
              </a:lnSpc>
            </a:pPr>
            <a:r>
              <a:rPr lang="en-US" sz="125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Examining the universal pattern in natural languages, the World Wide Web, and scientific data—where healthy ecosystems support both universal and specialized needs.</a:t>
            </a:r>
            <a:endParaRPr lang="en-US" sz="1600" dirty="0"/>
          </a:p>
        </p:txBody>
      </p:sp>
      <p:sp>
        <p:nvSpPr>
          <p:cNvPr id="15" name="Shape 13"/>
          <p:cNvSpPr/>
          <p:nvPr/>
        </p:nvSpPr>
        <p:spPr>
          <a:xfrm>
            <a:off x="362752" y="3404116"/>
            <a:ext cx="5618229" cy="1610264"/>
          </a:xfrm>
          <a:custGeom>
            <a:avLst/>
            <a:gdLst/>
            <a:ahLst/>
            <a:cxnLst/>
            <a:rect l="l" t="t" r="r" b="b"/>
            <a:pathLst>
              <a:path w="5618229" h="1610264">
                <a:moveTo>
                  <a:pt x="106165" y="0"/>
                </a:moveTo>
                <a:lnTo>
                  <a:pt x="5512065" y="0"/>
                </a:lnTo>
                <a:cubicBezTo>
                  <a:pt x="5570698" y="0"/>
                  <a:pt x="5618229" y="47532"/>
                  <a:pt x="5618229" y="106165"/>
                </a:cubicBezTo>
                <a:lnTo>
                  <a:pt x="5618229" y="1504099"/>
                </a:lnTo>
                <a:cubicBezTo>
                  <a:pt x="5618229" y="1562733"/>
                  <a:pt x="5570698" y="1610264"/>
                  <a:pt x="5512065" y="1610264"/>
                </a:cubicBezTo>
                <a:lnTo>
                  <a:pt x="106165" y="1610264"/>
                </a:lnTo>
                <a:cubicBezTo>
                  <a:pt x="47532" y="1610264"/>
                  <a:pt x="0" y="1562733"/>
                  <a:pt x="0" y="1504099"/>
                </a:cubicBezTo>
                <a:lnTo>
                  <a:pt x="0" y="106165"/>
                </a:lnTo>
                <a:cubicBezTo>
                  <a:pt x="0" y="47571"/>
                  <a:pt x="47571" y="0"/>
                  <a:pt x="106165" y="0"/>
                </a:cubicBezTo>
                <a:close/>
              </a:path>
            </a:pathLst>
          </a:custGeom>
          <a:gradFill flip="none" rotWithShape="1">
            <a:gsLst>
              <a:gs pos="0">
                <a:srgbClr val="4A6D8C">
                  <a:alpha val="20000"/>
                </a:srgbClr>
              </a:gs>
              <a:gs pos="100000">
                <a:srgbClr val="4A6D8C">
                  <a:alpha val="5000"/>
                </a:srgbClr>
              </a:gs>
            </a:gsLst>
            <a:lin ang="2700000" scaled="1"/>
          </a:gradFill>
          <a:ln w="25400">
            <a:solidFill>
              <a:srgbClr val="4A6D8C">
                <a:alpha val="40000"/>
              </a:srgbClr>
            </a:solidFill>
            <a:prstDash val="solid"/>
          </a:ln>
        </p:spPr>
        <p:txBody>
          <a:bodyPr/>
          <a:lstStyle/>
          <a:p>
            <a:endParaRPr lang="en-US"/>
          </a:p>
        </p:txBody>
      </p:sp>
      <p:sp>
        <p:nvSpPr>
          <p:cNvPr id="16" name="Shape 14"/>
          <p:cNvSpPr/>
          <p:nvPr/>
        </p:nvSpPr>
        <p:spPr>
          <a:xfrm>
            <a:off x="583942" y="3625306"/>
            <a:ext cx="566247" cy="566247"/>
          </a:xfrm>
          <a:custGeom>
            <a:avLst/>
            <a:gdLst/>
            <a:ahLst/>
            <a:cxnLst/>
            <a:rect l="l" t="t" r="r" b="b"/>
            <a:pathLst>
              <a:path w="566247" h="566247">
                <a:moveTo>
                  <a:pt x="106171" y="0"/>
                </a:moveTo>
                <a:lnTo>
                  <a:pt x="460075" y="0"/>
                </a:lnTo>
                <a:cubicBezTo>
                  <a:pt x="518712" y="0"/>
                  <a:pt x="566247" y="47534"/>
                  <a:pt x="566247" y="106171"/>
                </a:cubicBezTo>
                <a:lnTo>
                  <a:pt x="566247" y="460075"/>
                </a:lnTo>
                <a:cubicBezTo>
                  <a:pt x="566247" y="518712"/>
                  <a:pt x="518712" y="566247"/>
                  <a:pt x="460075" y="566247"/>
                </a:cubicBezTo>
                <a:lnTo>
                  <a:pt x="106171" y="566247"/>
                </a:lnTo>
                <a:cubicBezTo>
                  <a:pt x="47534" y="566247"/>
                  <a:pt x="0" y="518712"/>
                  <a:pt x="0" y="460075"/>
                </a:cubicBezTo>
                <a:lnTo>
                  <a:pt x="0" y="106171"/>
                </a:lnTo>
                <a:cubicBezTo>
                  <a:pt x="0" y="47534"/>
                  <a:pt x="47534" y="0"/>
                  <a:pt x="106171" y="0"/>
                </a:cubicBezTo>
                <a:close/>
              </a:path>
            </a:pathLst>
          </a:custGeom>
          <a:solidFill>
            <a:srgbClr val="D8A252"/>
          </a:solidFill>
        </p:spPr>
        <p:txBody>
          <a:bodyPr/>
          <a:lstStyle/>
          <a:p>
            <a:endParaRPr lang="en-US"/>
          </a:p>
        </p:txBody>
      </p:sp>
      <p:sp>
        <p:nvSpPr>
          <p:cNvPr id="17" name="Text 15"/>
          <p:cNvSpPr/>
          <p:nvPr/>
        </p:nvSpPr>
        <p:spPr>
          <a:xfrm>
            <a:off x="517585" y="3625306"/>
            <a:ext cx="698961" cy="566247"/>
          </a:xfrm>
          <a:prstGeom prst="rect">
            <a:avLst/>
          </a:prstGeom>
          <a:noFill/>
        </p:spPr>
        <p:txBody>
          <a:bodyPr wrap="square" lIns="0" tIns="0" rIns="0" bIns="0" rtlCol="0" anchor="ctr"/>
          <a:lstStyle/>
          <a:p>
            <a:pPr algn="ctr">
              <a:lnSpc>
                <a:spcPct val="100000"/>
              </a:lnSpc>
            </a:pPr>
            <a:r>
              <a:rPr lang="en-US" sz="2090" b="1" dirty="0">
                <a:solidFill>
                  <a:srgbClr val="1A1D24"/>
                </a:solidFill>
                <a:latin typeface="Noto Sans SC" panose="020B0200000000000000" pitchFamily="34" charset="-122"/>
                <a:ea typeface="Noto Sans SC" panose="020B0200000000000000" pitchFamily="34" charset="-122"/>
                <a:cs typeface="Noto Sans SC" panose="020B0200000000000000" pitchFamily="34" charset="-120"/>
              </a:rPr>
              <a:t>03</a:t>
            </a:r>
            <a:endParaRPr lang="en-US" sz="1600" dirty="0"/>
          </a:p>
        </p:txBody>
      </p:sp>
      <p:sp>
        <p:nvSpPr>
          <p:cNvPr id="18" name="Text 16"/>
          <p:cNvSpPr/>
          <p:nvPr/>
        </p:nvSpPr>
        <p:spPr>
          <a:xfrm>
            <a:off x="1291750" y="3625306"/>
            <a:ext cx="4574212" cy="283123"/>
          </a:xfrm>
          <a:prstGeom prst="rect">
            <a:avLst/>
          </a:prstGeom>
          <a:noFill/>
        </p:spPr>
        <p:txBody>
          <a:bodyPr wrap="square" lIns="0" tIns="0" rIns="0" bIns="0" rtlCol="0" anchor="ctr"/>
          <a:lstStyle/>
          <a:p>
            <a:pPr>
              <a:lnSpc>
                <a:spcPct val="110000"/>
              </a:lnSpc>
            </a:pPr>
            <a:r>
              <a:rPr lang="en-US" sz="1670" b="1" dirty="0">
                <a:solidFill>
                  <a:srgbClr val="E8E8E8"/>
                </a:solidFill>
                <a:latin typeface="Hedvig Letters Sans" pitchFamily="34" charset="0"/>
                <a:ea typeface="Hedvig Letters Sans" pitchFamily="34" charset="-122"/>
                <a:cs typeface="Hedvig Letters Sans" pitchFamily="34" charset="-120"/>
              </a:rPr>
              <a:t>The Missing Long Tail Evidence</a:t>
            </a:r>
            <a:endParaRPr lang="en-US" sz="1600" dirty="0"/>
          </a:p>
        </p:txBody>
      </p:sp>
      <p:sp>
        <p:nvSpPr>
          <p:cNvPr id="19" name="Text 17"/>
          <p:cNvSpPr/>
          <p:nvPr/>
        </p:nvSpPr>
        <p:spPr>
          <a:xfrm>
            <a:off x="1291750" y="4014601"/>
            <a:ext cx="4547669" cy="778589"/>
          </a:xfrm>
          <a:prstGeom prst="rect">
            <a:avLst/>
          </a:prstGeom>
          <a:noFill/>
        </p:spPr>
        <p:txBody>
          <a:bodyPr wrap="square" lIns="0" tIns="0" rIns="0" bIns="0" rtlCol="0" anchor="ctr"/>
          <a:lstStyle/>
          <a:p>
            <a:pPr>
              <a:lnSpc>
                <a:spcPct val="140000"/>
              </a:lnSpc>
            </a:pPr>
            <a:r>
              <a:rPr lang="en-US" sz="125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Empirical analysis from AKSW LODStats and LOV revealing the statistical anomaly: &lt;5% of ontologies account for &gt;90% of reuse.</a:t>
            </a:r>
            <a:endParaRPr lang="en-US" sz="1600" dirty="0"/>
          </a:p>
        </p:txBody>
      </p:sp>
      <p:sp>
        <p:nvSpPr>
          <p:cNvPr id="20" name="Shape 18"/>
          <p:cNvSpPr/>
          <p:nvPr/>
        </p:nvSpPr>
        <p:spPr>
          <a:xfrm>
            <a:off x="6210005" y="3404116"/>
            <a:ext cx="5618229" cy="1610264"/>
          </a:xfrm>
          <a:custGeom>
            <a:avLst/>
            <a:gdLst/>
            <a:ahLst/>
            <a:cxnLst/>
            <a:rect l="l" t="t" r="r" b="b"/>
            <a:pathLst>
              <a:path w="5618229" h="1610264">
                <a:moveTo>
                  <a:pt x="106165" y="0"/>
                </a:moveTo>
                <a:lnTo>
                  <a:pt x="5512065" y="0"/>
                </a:lnTo>
                <a:cubicBezTo>
                  <a:pt x="5570698" y="0"/>
                  <a:pt x="5618229" y="47532"/>
                  <a:pt x="5618229" y="106165"/>
                </a:cubicBezTo>
                <a:lnTo>
                  <a:pt x="5618229" y="1504099"/>
                </a:lnTo>
                <a:cubicBezTo>
                  <a:pt x="5618229" y="1562733"/>
                  <a:pt x="5570698" y="1610264"/>
                  <a:pt x="5512065" y="1610264"/>
                </a:cubicBezTo>
                <a:lnTo>
                  <a:pt x="106165" y="1610264"/>
                </a:lnTo>
                <a:cubicBezTo>
                  <a:pt x="47532" y="1610264"/>
                  <a:pt x="0" y="1562733"/>
                  <a:pt x="0" y="1504099"/>
                </a:cubicBezTo>
                <a:lnTo>
                  <a:pt x="0" y="106165"/>
                </a:lnTo>
                <a:cubicBezTo>
                  <a:pt x="0" y="47571"/>
                  <a:pt x="47571" y="0"/>
                  <a:pt x="106165" y="0"/>
                </a:cubicBezTo>
                <a:close/>
              </a:path>
            </a:pathLst>
          </a:custGeom>
          <a:gradFill flip="none" rotWithShape="1">
            <a:gsLst>
              <a:gs pos="0">
                <a:srgbClr val="4A6D8C">
                  <a:alpha val="20000"/>
                </a:srgbClr>
              </a:gs>
              <a:gs pos="100000">
                <a:srgbClr val="4A6D8C">
                  <a:alpha val="5000"/>
                </a:srgbClr>
              </a:gs>
            </a:gsLst>
            <a:lin ang="2700000" scaled="1"/>
          </a:gradFill>
          <a:ln w="25400">
            <a:solidFill>
              <a:srgbClr val="4A6D8C">
                <a:alpha val="40000"/>
              </a:srgbClr>
            </a:solidFill>
            <a:prstDash val="solid"/>
          </a:ln>
        </p:spPr>
        <p:txBody>
          <a:bodyPr/>
          <a:lstStyle/>
          <a:p>
            <a:endParaRPr lang="en-US"/>
          </a:p>
        </p:txBody>
      </p:sp>
      <p:sp>
        <p:nvSpPr>
          <p:cNvPr id="21" name="Shape 19"/>
          <p:cNvSpPr/>
          <p:nvPr/>
        </p:nvSpPr>
        <p:spPr>
          <a:xfrm>
            <a:off x="6431195" y="3625306"/>
            <a:ext cx="566247" cy="566247"/>
          </a:xfrm>
          <a:custGeom>
            <a:avLst/>
            <a:gdLst/>
            <a:ahLst/>
            <a:cxnLst/>
            <a:rect l="l" t="t" r="r" b="b"/>
            <a:pathLst>
              <a:path w="566247" h="566247">
                <a:moveTo>
                  <a:pt x="106171" y="0"/>
                </a:moveTo>
                <a:lnTo>
                  <a:pt x="460075" y="0"/>
                </a:lnTo>
                <a:cubicBezTo>
                  <a:pt x="518712" y="0"/>
                  <a:pt x="566247" y="47534"/>
                  <a:pt x="566247" y="106171"/>
                </a:cubicBezTo>
                <a:lnTo>
                  <a:pt x="566247" y="460075"/>
                </a:lnTo>
                <a:cubicBezTo>
                  <a:pt x="566247" y="518712"/>
                  <a:pt x="518712" y="566247"/>
                  <a:pt x="460075" y="566247"/>
                </a:cubicBezTo>
                <a:lnTo>
                  <a:pt x="106171" y="566247"/>
                </a:lnTo>
                <a:cubicBezTo>
                  <a:pt x="47534" y="566247"/>
                  <a:pt x="0" y="518712"/>
                  <a:pt x="0" y="460075"/>
                </a:cubicBezTo>
                <a:lnTo>
                  <a:pt x="0" y="106171"/>
                </a:lnTo>
                <a:cubicBezTo>
                  <a:pt x="0" y="47534"/>
                  <a:pt x="47534" y="0"/>
                  <a:pt x="106171" y="0"/>
                </a:cubicBezTo>
                <a:close/>
              </a:path>
            </a:pathLst>
          </a:custGeom>
          <a:solidFill>
            <a:srgbClr val="D8A252"/>
          </a:solidFill>
        </p:spPr>
        <p:txBody>
          <a:bodyPr/>
          <a:lstStyle/>
          <a:p>
            <a:endParaRPr lang="en-US"/>
          </a:p>
        </p:txBody>
      </p:sp>
      <p:sp>
        <p:nvSpPr>
          <p:cNvPr id="22" name="Text 20"/>
          <p:cNvSpPr/>
          <p:nvPr/>
        </p:nvSpPr>
        <p:spPr>
          <a:xfrm>
            <a:off x="6364838" y="3625306"/>
            <a:ext cx="698961" cy="566247"/>
          </a:xfrm>
          <a:prstGeom prst="rect">
            <a:avLst/>
          </a:prstGeom>
          <a:noFill/>
        </p:spPr>
        <p:txBody>
          <a:bodyPr wrap="square" lIns="0" tIns="0" rIns="0" bIns="0" rtlCol="0" anchor="ctr"/>
          <a:lstStyle/>
          <a:p>
            <a:pPr algn="ctr">
              <a:lnSpc>
                <a:spcPct val="100000"/>
              </a:lnSpc>
            </a:pPr>
            <a:r>
              <a:rPr lang="en-US" sz="2090" b="1" dirty="0">
                <a:solidFill>
                  <a:srgbClr val="1A1D24"/>
                </a:solidFill>
                <a:latin typeface="Noto Sans SC" panose="020B0200000000000000" pitchFamily="34" charset="-122"/>
                <a:ea typeface="Noto Sans SC" panose="020B0200000000000000" pitchFamily="34" charset="-122"/>
                <a:cs typeface="Noto Sans SC" panose="020B0200000000000000" pitchFamily="34" charset="-120"/>
              </a:rPr>
              <a:t>04</a:t>
            </a:r>
            <a:endParaRPr lang="en-US" sz="1600" dirty="0"/>
          </a:p>
        </p:txBody>
      </p:sp>
      <p:sp>
        <p:nvSpPr>
          <p:cNvPr id="23" name="Text 21"/>
          <p:cNvSpPr/>
          <p:nvPr/>
        </p:nvSpPr>
        <p:spPr>
          <a:xfrm>
            <a:off x="7139004" y="3625306"/>
            <a:ext cx="4574212" cy="283123"/>
          </a:xfrm>
          <a:prstGeom prst="rect">
            <a:avLst/>
          </a:prstGeom>
          <a:noFill/>
        </p:spPr>
        <p:txBody>
          <a:bodyPr wrap="square" lIns="0" tIns="0" rIns="0" bIns="0" rtlCol="0" anchor="ctr"/>
          <a:lstStyle/>
          <a:p>
            <a:pPr>
              <a:lnSpc>
                <a:spcPct val="110000"/>
              </a:lnSpc>
            </a:pPr>
            <a:r>
              <a:rPr lang="en-US" sz="1670" b="1" dirty="0">
                <a:solidFill>
                  <a:srgbClr val="E8E8E8"/>
                </a:solidFill>
                <a:latin typeface="Hedvig Letters Sans" pitchFamily="34" charset="0"/>
                <a:ea typeface="Hedvig Letters Sans" pitchFamily="34" charset="-122"/>
                <a:cs typeface="Hedvig Letters Sans" pitchFamily="34" charset="-120"/>
              </a:rPr>
              <a:t>Barriers to Ontology Reuse</a:t>
            </a:r>
            <a:endParaRPr lang="en-US" sz="1600" dirty="0"/>
          </a:p>
        </p:txBody>
      </p:sp>
      <p:sp>
        <p:nvSpPr>
          <p:cNvPr id="24" name="Text 22"/>
          <p:cNvSpPr/>
          <p:nvPr/>
        </p:nvSpPr>
        <p:spPr>
          <a:xfrm>
            <a:off x="7139004" y="4014601"/>
            <a:ext cx="4547669" cy="778589"/>
          </a:xfrm>
          <a:prstGeom prst="rect">
            <a:avLst/>
          </a:prstGeom>
          <a:noFill/>
        </p:spPr>
        <p:txBody>
          <a:bodyPr wrap="square" lIns="0" tIns="0" rIns="0" bIns="0" rtlCol="0" anchor="ctr"/>
          <a:lstStyle/>
          <a:p>
            <a:pPr>
              <a:lnSpc>
                <a:spcPct val="140000"/>
              </a:lnSpc>
            </a:pPr>
            <a:r>
              <a:rPr lang="en-US" sz="125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Understanding socio-technical obstacles: cost of ad-hoc use, top-down development, discoverability crisis, and institutional barriers.</a:t>
            </a:r>
            <a:endParaRPr lang="en-US" sz="1600" dirty="0"/>
          </a:p>
        </p:txBody>
      </p:sp>
      <p:sp>
        <p:nvSpPr>
          <p:cNvPr id="25" name="Shape 23"/>
          <p:cNvSpPr/>
          <p:nvPr/>
        </p:nvSpPr>
        <p:spPr>
          <a:xfrm>
            <a:off x="362752" y="5242206"/>
            <a:ext cx="11466496" cy="1353684"/>
          </a:xfrm>
          <a:custGeom>
            <a:avLst/>
            <a:gdLst/>
            <a:ahLst/>
            <a:cxnLst/>
            <a:rect l="l" t="t" r="r" b="b"/>
            <a:pathLst>
              <a:path w="11466496" h="1353684">
                <a:moveTo>
                  <a:pt x="106169" y="0"/>
                </a:moveTo>
                <a:lnTo>
                  <a:pt x="11360327" y="0"/>
                </a:lnTo>
                <a:cubicBezTo>
                  <a:pt x="11418963" y="0"/>
                  <a:pt x="11466496" y="47534"/>
                  <a:pt x="11466496" y="106169"/>
                </a:cubicBezTo>
                <a:lnTo>
                  <a:pt x="11466496" y="1247514"/>
                </a:lnTo>
                <a:cubicBezTo>
                  <a:pt x="11466496" y="1306150"/>
                  <a:pt x="11418963" y="1353684"/>
                  <a:pt x="11360327" y="1353684"/>
                </a:cubicBezTo>
                <a:lnTo>
                  <a:pt x="106169" y="1353684"/>
                </a:lnTo>
                <a:cubicBezTo>
                  <a:pt x="47573" y="1353684"/>
                  <a:pt x="0" y="1306111"/>
                  <a:pt x="0" y="1247514"/>
                </a:cubicBezTo>
                <a:lnTo>
                  <a:pt x="0" y="106169"/>
                </a:lnTo>
                <a:cubicBezTo>
                  <a:pt x="0" y="47573"/>
                  <a:pt x="47573" y="0"/>
                  <a:pt x="106169" y="0"/>
                </a:cubicBezTo>
                <a:close/>
              </a:path>
            </a:pathLst>
          </a:custGeom>
          <a:gradFill flip="none" rotWithShape="1">
            <a:gsLst>
              <a:gs pos="0">
                <a:srgbClr val="4A6D8C">
                  <a:alpha val="20000"/>
                </a:srgbClr>
              </a:gs>
              <a:gs pos="100000">
                <a:srgbClr val="4A6D8C">
                  <a:alpha val="5000"/>
                </a:srgbClr>
              </a:gs>
            </a:gsLst>
            <a:lin ang="2700000" scaled="1"/>
          </a:gradFill>
          <a:ln w="25400">
            <a:solidFill>
              <a:srgbClr val="4A6D8C">
                <a:alpha val="40000"/>
              </a:srgbClr>
            </a:solidFill>
            <a:prstDash val="solid"/>
          </a:ln>
        </p:spPr>
        <p:txBody>
          <a:bodyPr/>
          <a:lstStyle/>
          <a:p>
            <a:endParaRPr lang="en-US"/>
          </a:p>
        </p:txBody>
      </p:sp>
      <p:sp>
        <p:nvSpPr>
          <p:cNvPr id="26" name="Shape 24"/>
          <p:cNvSpPr/>
          <p:nvPr/>
        </p:nvSpPr>
        <p:spPr>
          <a:xfrm>
            <a:off x="583942" y="5463396"/>
            <a:ext cx="566247" cy="566247"/>
          </a:xfrm>
          <a:custGeom>
            <a:avLst/>
            <a:gdLst/>
            <a:ahLst/>
            <a:cxnLst/>
            <a:rect l="l" t="t" r="r" b="b"/>
            <a:pathLst>
              <a:path w="566247" h="566247">
                <a:moveTo>
                  <a:pt x="106171" y="0"/>
                </a:moveTo>
                <a:lnTo>
                  <a:pt x="460075" y="0"/>
                </a:lnTo>
                <a:cubicBezTo>
                  <a:pt x="518712" y="0"/>
                  <a:pt x="566247" y="47534"/>
                  <a:pt x="566247" y="106171"/>
                </a:cubicBezTo>
                <a:lnTo>
                  <a:pt x="566247" y="460075"/>
                </a:lnTo>
                <a:cubicBezTo>
                  <a:pt x="566247" y="518712"/>
                  <a:pt x="518712" y="566247"/>
                  <a:pt x="460075" y="566247"/>
                </a:cubicBezTo>
                <a:lnTo>
                  <a:pt x="106171" y="566247"/>
                </a:lnTo>
                <a:cubicBezTo>
                  <a:pt x="47534" y="566247"/>
                  <a:pt x="0" y="518712"/>
                  <a:pt x="0" y="460075"/>
                </a:cubicBezTo>
                <a:lnTo>
                  <a:pt x="0" y="106171"/>
                </a:lnTo>
                <a:cubicBezTo>
                  <a:pt x="0" y="47534"/>
                  <a:pt x="47534" y="0"/>
                  <a:pt x="106171" y="0"/>
                </a:cubicBezTo>
                <a:close/>
              </a:path>
            </a:pathLst>
          </a:custGeom>
          <a:solidFill>
            <a:srgbClr val="D8A252"/>
          </a:solidFill>
        </p:spPr>
        <p:txBody>
          <a:bodyPr/>
          <a:lstStyle/>
          <a:p>
            <a:endParaRPr lang="en-US"/>
          </a:p>
        </p:txBody>
      </p:sp>
      <p:sp>
        <p:nvSpPr>
          <p:cNvPr id="27" name="Text 25"/>
          <p:cNvSpPr/>
          <p:nvPr/>
        </p:nvSpPr>
        <p:spPr>
          <a:xfrm>
            <a:off x="517585" y="5463396"/>
            <a:ext cx="698961" cy="566247"/>
          </a:xfrm>
          <a:prstGeom prst="rect">
            <a:avLst/>
          </a:prstGeom>
          <a:noFill/>
        </p:spPr>
        <p:txBody>
          <a:bodyPr wrap="square" lIns="0" tIns="0" rIns="0" bIns="0" rtlCol="0" anchor="ctr"/>
          <a:lstStyle/>
          <a:p>
            <a:pPr algn="ctr">
              <a:lnSpc>
                <a:spcPct val="100000"/>
              </a:lnSpc>
            </a:pPr>
            <a:r>
              <a:rPr lang="en-US" sz="2090" b="1" dirty="0">
                <a:solidFill>
                  <a:srgbClr val="1A1D24"/>
                </a:solidFill>
                <a:latin typeface="Noto Sans SC" panose="020B0200000000000000" pitchFamily="34" charset="-122"/>
                <a:ea typeface="Noto Sans SC" panose="020B0200000000000000" pitchFamily="34" charset="-122"/>
                <a:cs typeface="Noto Sans SC" panose="020B0200000000000000" pitchFamily="34" charset="-120"/>
              </a:rPr>
              <a:t>05</a:t>
            </a:r>
            <a:endParaRPr lang="en-US" sz="1600" dirty="0"/>
          </a:p>
        </p:txBody>
      </p:sp>
      <p:sp>
        <p:nvSpPr>
          <p:cNvPr id="28" name="Text 26"/>
          <p:cNvSpPr/>
          <p:nvPr/>
        </p:nvSpPr>
        <p:spPr>
          <a:xfrm>
            <a:off x="1291750" y="5463396"/>
            <a:ext cx="10422479" cy="283123"/>
          </a:xfrm>
          <a:prstGeom prst="rect">
            <a:avLst/>
          </a:prstGeom>
          <a:noFill/>
        </p:spPr>
        <p:txBody>
          <a:bodyPr wrap="square" lIns="0" tIns="0" rIns="0" bIns="0" rtlCol="0" anchor="ctr"/>
          <a:lstStyle/>
          <a:p>
            <a:pPr>
              <a:lnSpc>
                <a:spcPct val="110000"/>
              </a:lnSpc>
            </a:pPr>
            <a:r>
              <a:rPr lang="en-US" sz="1670" b="1" dirty="0">
                <a:solidFill>
                  <a:srgbClr val="E8E8E8"/>
                </a:solidFill>
                <a:latin typeface="Hedvig Letters Sans" pitchFamily="34" charset="0"/>
                <a:ea typeface="Hedvig Letters Sans" pitchFamily="34" charset="-122"/>
                <a:cs typeface="Hedvig Letters Sans" pitchFamily="34" charset="-120"/>
              </a:rPr>
              <a:t>Solution: Reuse via Compositionality</a:t>
            </a:r>
            <a:endParaRPr lang="en-US" sz="1600" dirty="0"/>
          </a:p>
        </p:txBody>
      </p:sp>
      <p:sp>
        <p:nvSpPr>
          <p:cNvPr id="29" name="Text 27"/>
          <p:cNvSpPr/>
          <p:nvPr/>
        </p:nvSpPr>
        <p:spPr>
          <a:xfrm>
            <a:off x="1291750" y="5852691"/>
            <a:ext cx="10395936" cy="522009"/>
          </a:xfrm>
          <a:prstGeom prst="rect">
            <a:avLst/>
          </a:prstGeom>
          <a:noFill/>
        </p:spPr>
        <p:txBody>
          <a:bodyPr wrap="square" lIns="0" tIns="0" rIns="0" bIns="0" rtlCol="0" anchor="ctr"/>
          <a:lstStyle/>
          <a:p>
            <a:pPr>
              <a:lnSpc>
                <a:spcPct val="140000"/>
              </a:lnSpc>
            </a:pPr>
            <a:r>
              <a:rPr lang="en-US" sz="125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 paradigm shift for restoring the long tail through purpose-driven composition, enabling dynamic ecosystems of interoperable fine-grained ontology components.</a:t>
            </a:r>
            <a:endParaRPr lang="en-US" sz="16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59116" y="359116"/>
            <a:ext cx="11545591" cy="215470"/>
          </a:xfrm>
          <a:prstGeom prst="rect">
            <a:avLst/>
          </a:prstGeom>
          <a:noFill/>
        </p:spPr>
        <p:txBody>
          <a:bodyPr wrap="square" lIns="0" tIns="0" rIns="0" bIns="0" rtlCol="0" anchor="ctr"/>
          <a:lstStyle/>
          <a:p>
            <a:pPr>
              <a:lnSpc>
                <a:spcPct val="120000"/>
              </a:lnSpc>
            </a:pPr>
            <a:r>
              <a:rPr lang="en-US" sz="1130" b="1" kern="0" spc="113"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IMPLEMENTATION FRAMEWORK</a:t>
            </a:r>
            <a:endParaRPr lang="en-US" sz="1600" dirty="0"/>
          </a:p>
        </p:txBody>
      </p:sp>
      <p:sp>
        <p:nvSpPr>
          <p:cNvPr id="3" name="Text 1"/>
          <p:cNvSpPr/>
          <p:nvPr/>
        </p:nvSpPr>
        <p:spPr>
          <a:xfrm>
            <a:off x="359116" y="646409"/>
            <a:ext cx="11635370" cy="359116"/>
          </a:xfrm>
          <a:prstGeom prst="rect">
            <a:avLst/>
          </a:prstGeom>
          <a:noFill/>
        </p:spPr>
        <p:txBody>
          <a:bodyPr wrap="square" lIns="0" tIns="0" rIns="0" bIns="0" rtlCol="0" anchor="ctr"/>
          <a:lstStyle/>
          <a:p>
            <a:pPr>
              <a:lnSpc>
                <a:spcPct val="90000"/>
              </a:lnSpc>
            </a:pPr>
            <a:r>
              <a:rPr lang="en-US" sz="254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Three Layers of Composition Implementation</a:t>
            </a:r>
            <a:endParaRPr lang="en-US" sz="1600" dirty="0"/>
          </a:p>
        </p:txBody>
      </p:sp>
      <p:sp>
        <p:nvSpPr>
          <p:cNvPr id="4" name="Shape 2"/>
          <p:cNvSpPr/>
          <p:nvPr/>
        </p:nvSpPr>
        <p:spPr>
          <a:xfrm>
            <a:off x="395028" y="1119164"/>
            <a:ext cx="861879" cy="35912"/>
          </a:xfrm>
          <a:custGeom>
            <a:avLst/>
            <a:gdLst/>
            <a:ahLst/>
            <a:cxnLst/>
            <a:rect l="l" t="t" r="r" b="b"/>
            <a:pathLst>
              <a:path w="861879" h="35912">
                <a:moveTo>
                  <a:pt x="0" y="0"/>
                </a:moveTo>
                <a:lnTo>
                  <a:pt x="861879" y="0"/>
                </a:lnTo>
                <a:lnTo>
                  <a:pt x="861879" y="35912"/>
                </a:lnTo>
                <a:lnTo>
                  <a:pt x="0" y="35912"/>
                </a:lnTo>
                <a:lnTo>
                  <a:pt x="0" y="0"/>
                </a:lnTo>
                <a:close/>
              </a:path>
            </a:pathLst>
          </a:custGeom>
          <a:solidFill>
            <a:srgbClr val="D8A252"/>
          </a:solidFill>
        </p:spPr>
        <p:txBody>
          <a:bodyPr/>
          <a:lstStyle/>
          <a:p>
            <a:endParaRPr lang="en-US"/>
          </a:p>
        </p:txBody>
      </p:sp>
      <p:sp>
        <p:nvSpPr>
          <p:cNvPr id="5" name="Shape 3"/>
          <p:cNvSpPr/>
          <p:nvPr/>
        </p:nvSpPr>
        <p:spPr>
          <a:xfrm>
            <a:off x="377072" y="1328730"/>
            <a:ext cx="3689920" cy="5323900"/>
          </a:xfrm>
          <a:custGeom>
            <a:avLst/>
            <a:gdLst/>
            <a:ahLst/>
            <a:cxnLst/>
            <a:rect l="l" t="t" r="r" b="b"/>
            <a:pathLst>
              <a:path w="3689920" h="5323900">
                <a:moveTo>
                  <a:pt x="35912" y="0"/>
                </a:moveTo>
                <a:lnTo>
                  <a:pt x="3618115" y="0"/>
                </a:lnTo>
                <a:cubicBezTo>
                  <a:pt x="3657772" y="0"/>
                  <a:pt x="3689920" y="32149"/>
                  <a:pt x="3689920" y="71806"/>
                </a:cubicBezTo>
                <a:lnTo>
                  <a:pt x="3689920" y="5252094"/>
                </a:lnTo>
                <a:cubicBezTo>
                  <a:pt x="3689920" y="5291751"/>
                  <a:pt x="3657772" y="5323900"/>
                  <a:pt x="3618115" y="5323900"/>
                </a:cubicBezTo>
                <a:lnTo>
                  <a:pt x="35912" y="5323900"/>
                </a:lnTo>
                <a:cubicBezTo>
                  <a:pt x="16078" y="5323900"/>
                  <a:pt x="0" y="5307822"/>
                  <a:pt x="0" y="5287988"/>
                </a:cubicBezTo>
                <a:lnTo>
                  <a:pt x="0" y="35912"/>
                </a:lnTo>
                <a:cubicBezTo>
                  <a:pt x="0" y="16078"/>
                  <a:pt x="16078" y="0"/>
                  <a:pt x="35912" y="0"/>
                </a:cubicBezTo>
                <a:close/>
              </a:path>
            </a:pathLst>
          </a:custGeom>
          <a:solidFill>
            <a:srgbClr val="4A6D8C">
              <a:alpha val="14902"/>
            </a:srgbClr>
          </a:solidFill>
        </p:spPr>
        <p:txBody>
          <a:bodyPr/>
          <a:lstStyle/>
          <a:p>
            <a:endParaRPr lang="en-US"/>
          </a:p>
        </p:txBody>
      </p:sp>
      <p:sp>
        <p:nvSpPr>
          <p:cNvPr id="6" name="Shape 4"/>
          <p:cNvSpPr/>
          <p:nvPr/>
        </p:nvSpPr>
        <p:spPr>
          <a:xfrm>
            <a:off x="377072" y="1328730"/>
            <a:ext cx="35912" cy="5323900"/>
          </a:xfrm>
          <a:custGeom>
            <a:avLst/>
            <a:gdLst/>
            <a:ahLst/>
            <a:cxnLst/>
            <a:rect l="l" t="t" r="r" b="b"/>
            <a:pathLst>
              <a:path w="35912" h="5323900">
                <a:moveTo>
                  <a:pt x="35912" y="0"/>
                </a:moveTo>
                <a:lnTo>
                  <a:pt x="35912" y="0"/>
                </a:lnTo>
                <a:lnTo>
                  <a:pt x="35912" y="5323900"/>
                </a:lnTo>
                <a:lnTo>
                  <a:pt x="35912" y="5323900"/>
                </a:lnTo>
                <a:cubicBezTo>
                  <a:pt x="16078" y="5323900"/>
                  <a:pt x="0" y="5307822"/>
                  <a:pt x="0" y="5287988"/>
                </a:cubicBezTo>
                <a:lnTo>
                  <a:pt x="0" y="35912"/>
                </a:lnTo>
                <a:cubicBezTo>
                  <a:pt x="0" y="16078"/>
                  <a:pt x="16078" y="0"/>
                  <a:pt x="35912" y="0"/>
                </a:cubicBezTo>
                <a:close/>
              </a:path>
            </a:pathLst>
          </a:custGeom>
          <a:solidFill>
            <a:srgbClr val="4A6D8C"/>
          </a:solidFill>
        </p:spPr>
        <p:txBody>
          <a:bodyPr/>
          <a:lstStyle/>
          <a:p>
            <a:endParaRPr lang="en-US"/>
          </a:p>
        </p:txBody>
      </p:sp>
      <p:sp>
        <p:nvSpPr>
          <p:cNvPr id="7" name="Shape 5"/>
          <p:cNvSpPr/>
          <p:nvPr/>
        </p:nvSpPr>
        <p:spPr>
          <a:xfrm>
            <a:off x="1951479" y="1517267"/>
            <a:ext cx="556630" cy="556630"/>
          </a:xfrm>
          <a:custGeom>
            <a:avLst/>
            <a:gdLst/>
            <a:ahLst/>
            <a:cxnLst/>
            <a:rect l="l" t="t" r="r" b="b"/>
            <a:pathLst>
              <a:path w="556630" h="556630">
                <a:moveTo>
                  <a:pt x="278315" y="0"/>
                </a:moveTo>
                <a:lnTo>
                  <a:pt x="278315" y="0"/>
                </a:lnTo>
                <a:cubicBezTo>
                  <a:pt x="432024" y="0"/>
                  <a:pt x="556630" y="124606"/>
                  <a:pt x="556630" y="278315"/>
                </a:cubicBezTo>
                <a:lnTo>
                  <a:pt x="556630" y="278315"/>
                </a:lnTo>
                <a:cubicBezTo>
                  <a:pt x="556630" y="432024"/>
                  <a:pt x="432024" y="556630"/>
                  <a:pt x="278315" y="556630"/>
                </a:cubicBezTo>
                <a:lnTo>
                  <a:pt x="278315" y="556630"/>
                </a:lnTo>
                <a:cubicBezTo>
                  <a:pt x="124606" y="556630"/>
                  <a:pt x="0" y="432024"/>
                  <a:pt x="0" y="278315"/>
                </a:cubicBezTo>
                <a:lnTo>
                  <a:pt x="0" y="278315"/>
                </a:lnTo>
                <a:cubicBezTo>
                  <a:pt x="0" y="124606"/>
                  <a:pt x="124606" y="0"/>
                  <a:pt x="278315"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8" name="Text 6"/>
          <p:cNvSpPr/>
          <p:nvPr/>
        </p:nvSpPr>
        <p:spPr>
          <a:xfrm>
            <a:off x="2087551" y="1633979"/>
            <a:ext cx="287293" cy="323205"/>
          </a:xfrm>
          <a:prstGeom prst="rect">
            <a:avLst/>
          </a:prstGeom>
          <a:noFill/>
        </p:spPr>
        <p:txBody>
          <a:bodyPr wrap="square" lIns="0" tIns="0" rIns="0" bIns="0" rtlCol="0" anchor="ctr"/>
          <a:lstStyle/>
          <a:p>
            <a:pPr algn="ctr">
              <a:lnSpc>
                <a:spcPct val="100000"/>
              </a:lnSpc>
            </a:pPr>
            <a:r>
              <a:rPr lang="en-US" sz="2120" b="1" dirty="0">
                <a:solidFill>
                  <a:srgbClr val="D8A252"/>
                </a:solidFill>
                <a:latin typeface="Noto Sans SC" panose="020B0200000000000000" pitchFamily="34" charset="-122"/>
                <a:ea typeface="Noto Sans SC" panose="020B0200000000000000" pitchFamily="34" charset="-122"/>
                <a:cs typeface="Noto Sans SC" panose="020B0200000000000000" pitchFamily="34" charset="-120"/>
              </a:rPr>
              <a:t>1</a:t>
            </a:r>
            <a:endParaRPr lang="en-US" sz="1600" dirty="0"/>
          </a:p>
        </p:txBody>
      </p:sp>
      <p:sp>
        <p:nvSpPr>
          <p:cNvPr id="9" name="Text 7"/>
          <p:cNvSpPr/>
          <p:nvPr/>
        </p:nvSpPr>
        <p:spPr>
          <a:xfrm>
            <a:off x="529697" y="2190610"/>
            <a:ext cx="3402627" cy="251381"/>
          </a:xfrm>
          <a:prstGeom prst="rect">
            <a:avLst/>
          </a:prstGeom>
          <a:noFill/>
        </p:spPr>
        <p:txBody>
          <a:bodyPr wrap="square" lIns="0" tIns="0" rIns="0" bIns="0" rtlCol="0" anchor="ctr"/>
          <a:lstStyle/>
          <a:p>
            <a:pPr algn="ctr">
              <a:lnSpc>
                <a:spcPct val="120000"/>
              </a:lnSpc>
            </a:pPr>
            <a:r>
              <a:rPr lang="en-US" sz="1415" b="1" dirty="0">
                <a:solidFill>
                  <a:srgbClr val="E8E8E8"/>
                </a:solidFill>
                <a:latin typeface="Hedvig Letters Sans" pitchFamily="34" charset="0"/>
                <a:ea typeface="Hedvig Letters Sans" pitchFamily="34" charset="-122"/>
                <a:cs typeface="Hedvig Letters Sans" pitchFamily="34" charset="-120"/>
              </a:rPr>
              <a:t>Language Layer</a:t>
            </a:r>
            <a:endParaRPr lang="en-US" sz="1600" dirty="0"/>
          </a:p>
        </p:txBody>
      </p:sp>
      <p:sp>
        <p:nvSpPr>
          <p:cNvPr id="10" name="Shape 8"/>
          <p:cNvSpPr/>
          <p:nvPr/>
        </p:nvSpPr>
        <p:spPr>
          <a:xfrm>
            <a:off x="574586" y="2589285"/>
            <a:ext cx="3312848" cy="1041437"/>
          </a:xfrm>
          <a:custGeom>
            <a:avLst/>
            <a:gdLst/>
            <a:ahLst/>
            <a:cxnLst/>
            <a:rect l="l" t="t" r="r" b="b"/>
            <a:pathLst>
              <a:path w="3312848" h="1041437">
                <a:moveTo>
                  <a:pt x="71828" y="0"/>
                </a:moveTo>
                <a:lnTo>
                  <a:pt x="3241020" y="0"/>
                </a:lnTo>
                <a:cubicBezTo>
                  <a:pt x="3280690" y="0"/>
                  <a:pt x="3312848" y="32158"/>
                  <a:pt x="3312848" y="71828"/>
                </a:cubicBezTo>
                <a:lnTo>
                  <a:pt x="3312848" y="969609"/>
                </a:lnTo>
                <a:cubicBezTo>
                  <a:pt x="3312848" y="1009279"/>
                  <a:pt x="3280690" y="1041437"/>
                  <a:pt x="3241020" y="1041437"/>
                </a:cubicBezTo>
                <a:lnTo>
                  <a:pt x="71828" y="1041437"/>
                </a:lnTo>
                <a:cubicBezTo>
                  <a:pt x="32158" y="1041437"/>
                  <a:pt x="0" y="1009279"/>
                  <a:pt x="0" y="969609"/>
                </a:cubicBezTo>
                <a:lnTo>
                  <a:pt x="0" y="71828"/>
                </a:lnTo>
                <a:cubicBezTo>
                  <a:pt x="0" y="32185"/>
                  <a:pt x="32185" y="0"/>
                  <a:pt x="71828" y="0"/>
                </a:cubicBezTo>
                <a:close/>
              </a:path>
            </a:pathLst>
          </a:custGeom>
          <a:solidFill>
            <a:srgbClr val="1A1D24">
              <a:alpha val="60000"/>
            </a:srgbClr>
          </a:solidFill>
        </p:spPr>
        <p:txBody>
          <a:bodyPr/>
          <a:lstStyle/>
          <a:p>
            <a:endParaRPr lang="en-US"/>
          </a:p>
        </p:txBody>
      </p:sp>
      <p:sp>
        <p:nvSpPr>
          <p:cNvPr id="11" name="Text 9"/>
          <p:cNvSpPr/>
          <p:nvPr/>
        </p:nvSpPr>
        <p:spPr>
          <a:xfrm>
            <a:off x="718233" y="2732932"/>
            <a:ext cx="3097378" cy="215470"/>
          </a:xfrm>
          <a:prstGeom prst="rect">
            <a:avLst/>
          </a:prstGeom>
          <a:noFill/>
        </p:spPr>
        <p:txBody>
          <a:bodyPr wrap="square" lIns="0" tIns="0" rIns="0" bIns="0" rtlCol="0" anchor="ctr"/>
          <a:lstStyle/>
          <a:p>
            <a:pPr>
              <a:lnSpc>
                <a:spcPct val="120000"/>
              </a:lnSpc>
            </a:pPr>
            <a:r>
              <a:rPr lang="en-US" sz="113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Flexible Term Combination</a:t>
            </a:r>
            <a:endParaRPr lang="en-US" sz="1600" dirty="0"/>
          </a:p>
        </p:txBody>
      </p:sp>
      <p:sp>
        <p:nvSpPr>
          <p:cNvPr id="12" name="Text 10"/>
          <p:cNvSpPr/>
          <p:nvPr/>
        </p:nvSpPr>
        <p:spPr>
          <a:xfrm>
            <a:off x="718233" y="3020225"/>
            <a:ext cx="3097378" cy="466851"/>
          </a:xfrm>
          <a:prstGeom prst="rect">
            <a:avLst/>
          </a:prstGeom>
          <a:noFill/>
        </p:spPr>
        <p:txBody>
          <a:bodyPr wrap="square" lIns="0" tIns="0" rIns="0" bIns="0" rtlCol="0" anchor="ctr"/>
          <a:lstStyle/>
          <a:p>
            <a:pPr>
              <a:lnSpc>
                <a:spcPct val="140000"/>
              </a:lnSpc>
            </a:pP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Support the flexible combination of vocabulary terms from </a:t>
            </a:r>
            <a:r>
              <a:rPr lang="en-US" sz="113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diverse namespaces</a:t>
            </a: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13" name="Shape 11"/>
          <p:cNvSpPr/>
          <p:nvPr/>
        </p:nvSpPr>
        <p:spPr>
          <a:xfrm>
            <a:off x="574586" y="3745752"/>
            <a:ext cx="3312848" cy="1104283"/>
          </a:xfrm>
          <a:custGeom>
            <a:avLst/>
            <a:gdLst/>
            <a:ahLst/>
            <a:cxnLst/>
            <a:rect l="l" t="t" r="r" b="b"/>
            <a:pathLst>
              <a:path w="3312848" h="1104283">
                <a:moveTo>
                  <a:pt x="71823" y="0"/>
                </a:moveTo>
                <a:lnTo>
                  <a:pt x="3241026" y="0"/>
                </a:lnTo>
                <a:cubicBezTo>
                  <a:pt x="3280692" y="0"/>
                  <a:pt x="3312848" y="32156"/>
                  <a:pt x="3312848" y="71823"/>
                </a:cubicBezTo>
                <a:lnTo>
                  <a:pt x="3312848" y="1032460"/>
                </a:lnTo>
                <a:cubicBezTo>
                  <a:pt x="3312848" y="1072127"/>
                  <a:pt x="3280692" y="1104283"/>
                  <a:pt x="3241026" y="1104283"/>
                </a:cubicBezTo>
                <a:lnTo>
                  <a:pt x="71823" y="1104283"/>
                </a:lnTo>
                <a:cubicBezTo>
                  <a:pt x="32156" y="1104283"/>
                  <a:pt x="0" y="1072127"/>
                  <a:pt x="0" y="1032460"/>
                </a:cubicBezTo>
                <a:lnTo>
                  <a:pt x="0" y="71823"/>
                </a:lnTo>
                <a:cubicBezTo>
                  <a:pt x="0" y="32183"/>
                  <a:pt x="32183" y="0"/>
                  <a:pt x="71823" y="0"/>
                </a:cubicBezTo>
                <a:close/>
              </a:path>
            </a:pathLst>
          </a:custGeom>
          <a:solidFill>
            <a:srgbClr val="4A6D8C">
              <a:alpha val="20000"/>
            </a:srgbClr>
          </a:solidFill>
        </p:spPr>
        <p:txBody>
          <a:bodyPr/>
          <a:lstStyle/>
          <a:p>
            <a:endParaRPr lang="en-US"/>
          </a:p>
        </p:txBody>
      </p:sp>
      <p:sp>
        <p:nvSpPr>
          <p:cNvPr id="14" name="Text 12"/>
          <p:cNvSpPr/>
          <p:nvPr/>
        </p:nvSpPr>
        <p:spPr>
          <a:xfrm>
            <a:off x="718233" y="3889398"/>
            <a:ext cx="3088401" cy="816990"/>
          </a:xfrm>
          <a:prstGeom prst="rect">
            <a:avLst/>
          </a:prstGeom>
          <a:noFill/>
        </p:spPr>
        <p:txBody>
          <a:bodyPr wrap="square" lIns="0" tIns="0" rIns="0" bIns="0" rtlCol="0" anchor="ctr"/>
          <a:lstStyle/>
          <a:p>
            <a:pPr>
              <a:lnSpc>
                <a:spcPct val="140000"/>
              </a:lnSpc>
            </a:pPr>
            <a:r>
              <a:rPr lang="en-US" sz="99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Instead of committing an application to a single big head vocabulary, developers can </a:t>
            </a:r>
            <a:r>
              <a:rPr lang="en-US" sz="99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selectively import and compose terms</a:t>
            </a:r>
            <a:r>
              <a:rPr lang="en-US" sz="99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from multiple sources that best fit their purpose.</a:t>
            </a:r>
            <a:endParaRPr lang="en-US" sz="1600" dirty="0"/>
          </a:p>
        </p:txBody>
      </p:sp>
      <p:sp>
        <p:nvSpPr>
          <p:cNvPr id="15" name="Shape 13"/>
          <p:cNvSpPr/>
          <p:nvPr/>
        </p:nvSpPr>
        <p:spPr>
          <a:xfrm>
            <a:off x="577579" y="4968057"/>
            <a:ext cx="3300878" cy="975599"/>
          </a:xfrm>
          <a:custGeom>
            <a:avLst/>
            <a:gdLst/>
            <a:ahLst/>
            <a:cxnLst/>
            <a:rect l="l" t="t" r="r" b="b"/>
            <a:pathLst>
              <a:path w="3300878" h="975599">
                <a:moveTo>
                  <a:pt x="71824" y="0"/>
                </a:moveTo>
                <a:lnTo>
                  <a:pt x="3229054" y="0"/>
                </a:lnTo>
                <a:cubicBezTo>
                  <a:pt x="3268695" y="0"/>
                  <a:pt x="3300878" y="32183"/>
                  <a:pt x="3300878" y="71824"/>
                </a:cubicBezTo>
                <a:lnTo>
                  <a:pt x="3300878" y="903776"/>
                </a:lnTo>
                <a:cubicBezTo>
                  <a:pt x="3300878" y="943443"/>
                  <a:pt x="3268721" y="975599"/>
                  <a:pt x="3229054" y="975599"/>
                </a:cubicBezTo>
                <a:lnTo>
                  <a:pt x="71824" y="975599"/>
                </a:lnTo>
                <a:cubicBezTo>
                  <a:pt x="32183" y="975599"/>
                  <a:pt x="0" y="943416"/>
                  <a:pt x="0" y="903776"/>
                </a:cubicBezTo>
                <a:lnTo>
                  <a:pt x="0" y="71824"/>
                </a:lnTo>
                <a:cubicBezTo>
                  <a:pt x="0" y="32183"/>
                  <a:pt x="32183" y="0"/>
                  <a:pt x="71824"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16" name="Text 14"/>
          <p:cNvSpPr/>
          <p:nvPr/>
        </p:nvSpPr>
        <p:spPr>
          <a:xfrm>
            <a:off x="688306" y="5078796"/>
            <a:ext cx="3142268" cy="179558"/>
          </a:xfrm>
          <a:prstGeom prst="rect">
            <a:avLst/>
          </a:prstGeom>
          <a:noFill/>
        </p:spPr>
        <p:txBody>
          <a:bodyPr wrap="square" lIns="0" tIns="0" rIns="0" bIns="0" rtlCol="0" anchor="ctr"/>
          <a:lstStyle/>
          <a:p>
            <a:pPr>
              <a:lnSpc>
                <a:spcPct val="120000"/>
              </a:lnSpc>
            </a:pPr>
            <a:r>
              <a:rPr lang="en-US" sz="99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Example:</a:t>
            </a:r>
            <a:endParaRPr lang="en-US" sz="1600" dirty="0"/>
          </a:p>
        </p:txBody>
      </p:sp>
      <p:sp>
        <p:nvSpPr>
          <p:cNvPr id="17" name="Text 15"/>
          <p:cNvSpPr/>
          <p:nvPr/>
        </p:nvSpPr>
        <p:spPr>
          <a:xfrm>
            <a:off x="688306" y="5294266"/>
            <a:ext cx="3142268" cy="538675"/>
          </a:xfrm>
          <a:prstGeom prst="rect">
            <a:avLst/>
          </a:prstGeom>
          <a:noFill/>
        </p:spPr>
        <p:txBody>
          <a:bodyPr wrap="square" lIns="0" tIns="0" rIns="0" bIns="0" rtlCol="0" anchor="ctr"/>
          <a:lstStyle/>
          <a:p>
            <a:pPr>
              <a:lnSpc>
                <a:spcPct val="120000"/>
              </a:lnSpc>
            </a:pPr>
            <a:r>
              <a:rPr lang="en-US" sz="9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Public health app combines terms from biomedical ontology + social determinants vocabulary + geographical ontology</a:t>
            </a:r>
            <a:endParaRPr lang="en-US" sz="1600" dirty="0"/>
          </a:p>
        </p:txBody>
      </p:sp>
      <p:sp>
        <p:nvSpPr>
          <p:cNvPr id="18" name="Shape 16"/>
          <p:cNvSpPr/>
          <p:nvPr/>
        </p:nvSpPr>
        <p:spPr>
          <a:xfrm>
            <a:off x="577579" y="6064677"/>
            <a:ext cx="3300878" cy="401013"/>
          </a:xfrm>
          <a:custGeom>
            <a:avLst/>
            <a:gdLst/>
            <a:ahLst/>
            <a:cxnLst/>
            <a:rect l="l" t="t" r="r" b="b"/>
            <a:pathLst>
              <a:path w="3300878" h="401013">
                <a:moveTo>
                  <a:pt x="71821" y="0"/>
                </a:moveTo>
                <a:lnTo>
                  <a:pt x="3229056" y="0"/>
                </a:lnTo>
                <a:cubicBezTo>
                  <a:pt x="3268722" y="0"/>
                  <a:pt x="3300878" y="32156"/>
                  <a:pt x="3300878" y="71821"/>
                </a:cubicBezTo>
                <a:lnTo>
                  <a:pt x="3300878" y="329192"/>
                </a:lnTo>
                <a:cubicBezTo>
                  <a:pt x="3300878" y="368858"/>
                  <a:pt x="3268722" y="401013"/>
                  <a:pt x="3229056" y="401013"/>
                </a:cubicBezTo>
                <a:lnTo>
                  <a:pt x="71821" y="401013"/>
                </a:lnTo>
                <a:cubicBezTo>
                  <a:pt x="32182" y="401013"/>
                  <a:pt x="0" y="368831"/>
                  <a:pt x="0" y="329192"/>
                </a:cubicBezTo>
                <a:lnTo>
                  <a:pt x="0" y="71821"/>
                </a:lnTo>
                <a:cubicBezTo>
                  <a:pt x="0" y="32156"/>
                  <a:pt x="32156" y="0"/>
                  <a:pt x="71821"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19" name="Text 17"/>
          <p:cNvSpPr/>
          <p:nvPr/>
        </p:nvSpPr>
        <p:spPr>
          <a:xfrm>
            <a:off x="688306" y="6175398"/>
            <a:ext cx="3142268" cy="179558"/>
          </a:xfrm>
          <a:prstGeom prst="rect">
            <a:avLst/>
          </a:prstGeom>
          <a:noFill/>
        </p:spPr>
        <p:txBody>
          <a:bodyPr wrap="square" lIns="0" tIns="0" rIns="0" bIns="0" rtlCol="0" anchor="ctr"/>
          <a:lstStyle/>
          <a:p>
            <a:pPr>
              <a:lnSpc>
                <a:spcPct val="120000"/>
              </a:lnSpc>
            </a:pPr>
            <a:r>
              <a:rPr lang="en-US" sz="99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Reduces cost at terminological level</a:t>
            </a:r>
            <a:endParaRPr lang="en-US" sz="1600" dirty="0"/>
          </a:p>
        </p:txBody>
      </p:sp>
      <p:sp>
        <p:nvSpPr>
          <p:cNvPr id="20" name="Shape 18"/>
          <p:cNvSpPr/>
          <p:nvPr/>
        </p:nvSpPr>
        <p:spPr>
          <a:xfrm>
            <a:off x="4262169" y="1328730"/>
            <a:ext cx="3689920" cy="5323900"/>
          </a:xfrm>
          <a:custGeom>
            <a:avLst/>
            <a:gdLst/>
            <a:ahLst/>
            <a:cxnLst/>
            <a:rect l="l" t="t" r="r" b="b"/>
            <a:pathLst>
              <a:path w="3689920" h="5323900">
                <a:moveTo>
                  <a:pt x="35912" y="0"/>
                </a:moveTo>
                <a:lnTo>
                  <a:pt x="3618115" y="0"/>
                </a:lnTo>
                <a:cubicBezTo>
                  <a:pt x="3657772" y="0"/>
                  <a:pt x="3689920" y="32149"/>
                  <a:pt x="3689920" y="71806"/>
                </a:cubicBezTo>
                <a:lnTo>
                  <a:pt x="3689920" y="5252094"/>
                </a:lnTo>
                <a:cubicBezTo>
                  <a:pt x="3689920" y="5291751"/>
                  <a:pt x="3657772" y="5323900"/>
                  <a:pt x="3618115" y="5323900"/>
                </a:cubicBezTo>
                <a:lnTo>
                  <a:pt x="35912" y="5323900"/>
                </a:lnTo>
                <a:cubicBezTo>
                  <a:pt x="16078" y="5323900"/>
                  <a:pt x="0" y="5307822"/>
                  <a:pt x="0" y="5287988"/>
                </a:cubicBezTo>
                <a:lnTo>
                  <a:pt x="0" y="35912"/>
                </a:lnTo>
                <a:cubicBezTo>
                  <a:pt x="0" y="16078"/>
                  <a:pt x="16078" y="0"/>
                  <a:pt x="35912" y="0"/>
                </a:cubicBezTo>
                <a:close/>
              </a:path>
            </a:pathLst>
          </a:custGeom>
          <a:solidFill>
            <a:srgbClr val="D8A252">
              <a:alpha val="14902"/>
            </a:srgbClr>
          </a:solidFill>
        </p:spPr>
        <p:txBody>
          <a:bodyPr/>
          <a:lstStyle/>
          <a:p>
            <a:endParaRPr lang="en-US"/>
          </a:p>
        </p:txBody>
      </p:sp>
      <p:sp>
        <p:nvSpPr>
          <p:cNvPr id="21" name="Shape 19"/>
          <p:cNvSpPr/>
          <p:nvPr/>
        </p:nvSpPr>
        <p:spPr>
          <a:xfrm>
            <a:off x="4262169" y="1328730"/>
            <a:ext cx="35912" cy="5323900"/>
          </a:xfrm>
          <a:custGeom>
            <a:avLst/>
            <a:gdLst/>
            <a:ahLst/>
            <a:cxnLst/>
            <a:rect l="l" t="t" r="r" b="b"/>
            <a:pathLst>
              <a:path w="35912" h="5323900">
                <a:moveTo>
                  <a:pt x="35912" y="0"/>
                </a:moveTo>
                <a:lnTo>
                  <a:pt x="35912" y="0"/>
                </a:lnTo>
                <a:lnTo>
                  <a:pt x="35912" y="5323900"/>
                </a:lnTo>
                <a:lnTo>
                  <a:pt x="35912" y="5323900"/>
                </a:lnTo>
                <a:cubicBezTo>
                  <a:pt x="16078" y="5323900"/>
                  <a:pt x="0" y="5307822"/>
                  <a:pt x="0" y="5287988"/>
                </a:cubicBezTo>
                <a:lnTo>
                  <a:pt x="0" y="35912"/>
                </a:lnTo>
                <a:cubicBezTo>
                  <a:pt x="0" y="16078"/>
                  <a:pt x="16078" y="0"/>
                  <a:pt x="35912" y="0"/>
                </a:cubicBezTo>
                <a:close/>
              </a:path>
            </a:pathLst>
          </a:custGeom>
          <a:solidFill>
            <a:srgbClr val="D8A252"/>
          </a:solidFill>
        </p:spPr>
        <p:txBody>
          <a:bodyPr/>
          <a:lstStyle/>
          <a:p>
            <a:endParaRPr lang="en-US"/>
          </a:p>
        </p:txBody>
      </p:sp>
      <p:sp>
        <p:nvSpPr>
          <p:cNvPr id="22" name="Shape 20"/>
          <p:cNvSpPr/>
          <p:nvPr/>
        </p:nvSpPr>
        <p:spPr>
          <a:xfrm>
            <a:off x="5836576" y="1517267"/>
            <a:ext cx="556630" cy="556630"/>
          </a:xfrm>
          <a:custGeom>
            <a:avLst/>
            <a:gdLst/>
            <a:ahLst/>
            <a:cxnLst/>
            <a:rect l="l" t="t" r="r" b="b"/>
            <a:pathLst>
              <a:path w="556630" h="556630">
                <a:moveTo>
                  <a:pt x="278315" y="0"/>
                </a:moveTo>
                <a:lnTo>
                  <a:pt x="278315" y="0"/>
                </a:lnTo>
                <a:cubicBezTo>
                  <a:pt x="432024" y="0"/>
                  <a:pt x="556630" y="124606"/>
                  <a:pt x="556630" y="278315"/>
                </a:cubicBezTo>
                <a:lnTo>
                  <a:pt x="556630" y="278315"/>
                </a:lnTo>
                <a:cubicBezTo>
                  <a:pt x="556630" y="432024"/>
                  <a:pt x="432024" y="556630"/>
                  <a:pt x="278315" y="556630"/>
                </a:cubicBezTo>
                <a:lnTo>
                  <a:pt x="278315" y="556630"/>
                </a:lnTo>
                <a:cubicBezTo>
                  <a:pt x="124606" y="556630"/>
                  <a:pt x="0" y="432024"/>
                  <a:pt x="0" y="278315"/>
                </a:cubicBezTo>
                <a:lnTo>
                  <a:pt x="0" y="278315"/>
                </a:lnTo>
                <a:cubicBezTo>
                  <a:pt x="0" y="124606"/>
                  <a:pt x="124606" y="0"/>
                  <a:pt x="278315"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23" name="Text 21"/>
          <p:cNvSpPr/>
          <p:nvPr/>
        </p:nvSpPr>
        <p:spPr>
          <a:xfrm>
            <a:off x="5972647" y="1633979"/>
            <a:ext cx="287293" cy="323205"/>
          </a:xfrm>
          <a:prstGeom prst="rect">
            <a:avLst/>
          </a:prstGeom>
          <a:noFill/>
        </p:spPr>
        <p:txBody>
          <a:bodyPr wrap="square" lIns="0" tIns="0" rIns="0" bIns="0" rtlCol="0" anchor="ctr"/>
          <a:lstStyle/>
          <a:p>
            <a:pPr algn="ctr">
              <a:lnSpc>
                <a:spcPct val="100000"/>
              </a:lnSpc>
            </a:pPr>
            <a:r>
              <a:rPr lang="en-US" sz="2120" b="1" dirty="0">
                <a:solidFill>
                  <a:srgbClr val="D8A252"/>
                </a:solidFill>
                <a:latin typeface="Noto Sans SC" panose="020B0200000000000000" pitchFamily="34" charset="-122"/>
                <a:ea typeface="Noto Sans SC" panose="020B0200000000000000" pitchFamily="34" charset="-122"/>
                <a:cs typeface="Noto Sans SC" panose="020B0200000000000000" pitchFamily="34" charset="-120"/>
              </a:rPr>
              <a:t>2</a:t>
            </a:r>
            <a:endParaRPr lang="en-US" sz="1600" dirty="0"/>
          </a:p>
        </p:txBody>
      </p:sp>
      <p:sp>
        <p:nvSpPr>
          <p:cNvPr id="24" name="Text 22"/>
          <p:cNvSpPr/>
          <p:nvPr/>
        </p:nvSpPr>
        <p:spPr>
          <a:xfrm>
            <a:off x="4414793" y="2190610"/>
            <a:ext cx="3402627" cy="251381"/>
          </a:xfrm>
          <a:prstGeom prst="rect">
            <a:avLst/>
          </a:prstGeom>
          <a:noFill/>
        </p:spPr>
        <p:txBody>
          <a:bodyPr wrap="square" lIns="0" tIns="0" rIns="0" bIns="0" rtlCol="0" anchor="ctr"/>
          <a:lstStyle/>
          <a:p>
            <a:pPr algn="ctr">
              <a:lnSpc>
                <a:spcPct val="120000"/>
              </a:lnSpc>
            </a:pPr>
            <a:r>
              <a:rPr lang="en-US" sz="1415" b="1" dirty="0">
                <a:solidFill>
                  <a:srgbClr val="E8E8E8"/>
                </a:solidFill>
                <a:latin typeface="Hedvig Letters Sans" pitchFamily="34" charset="0"/>
                <a:ea typeface="Hedvig Letters Sans" pitchFamily="34" charset="-122"/>
                <a:cs typeface="Hedvig Letters Sans" pitchFamily="34" charset="-120"/>
              </a:rPr>
              <a:t>Knowledge Layer</a:t>
            </a:r>
            <a:endParaRPr lang="en-US" sz="1600" dirty="0"/>
          </a:p>
        </p:txBody>
      </p:sp>
      <p:sp>
        <p:nvSpPr>
          <p:cNvPr id="25" name="Shape 23"/>
          <p:cNvSpPr/>
          <p:nvPr/>
        </p:nvSpPr>
        <p:spPr>
          <a:xfrm>
            <a:off x="4459683" y="2585638"/>
            <a:ext cx="3312848" cy="1274863"/>
          </a:xfrm>
          <a:custGeom>
            <a:avLst/>
            <a:gdLst/>
            <a:ahLst/>
            <a:cxnLst/>
            <a:rect l="l" t="t" r="r" b="b"/>
            <a:pathLst>
              <a:path w="3312848" h="1274863">
                <a:moveTo>
                  <a:pt x="71826" y="0"/>
                </a:moveTo>
                <a:lnTo>
                  <a:pt x="3241023" y="0"/>
                </a:lnTo>
                <a:cubicBezTo>
                  <a:pt x="3280691" y="0"/>
                  <a:pt x="3312848" y="32157"/>
                  <a:pt x="3312848" y="71826"/>
                </a:cubicBezTo>
                <a:lnTo>
                  <a:pt x="3312848" y="1203037"/>
                </a:lnTo>
                <a:cubicBezTo>
                  <a:pt x="3312848" y="1242706"/>
                  <a:pt x="3280691" y="1274863"/>
                  <a:pt x="3241023" y="1274863"/>
                </a:cubicBezTo>
                <a:lnTo>
                  <a:pt x="71826" y="1274863"/>
                </a:lnTo>
                <a:cubicBezTo>
                  <a:pt x="32157" y="1274863"/>
                  <a:pt x="0" y="1242706"/>
                  <a:pt x="0" y="1203037"/>
                </a:cubicBezTo>
                <a:lnTo>
                  <a:pt x="0" y="71826"/>
                </a:lnTo>
                <a:cubicBezTo>
                  <a:pt x="0" y="32184"/>
                  <a:pt x="32184" y="0"/>
                  <a:pt x="71826" y="0"/>
                </a:cubicBezTo>
                <a:close/>
              </a:path>
            </a:pathLst>
          </a:custGeom>
          <a:solidFill>
            <a:srgbClr val="1A1D24">
              <a:alpha val="60000"/>
            </a:srgbClr>
          </a:solidFill>
        </p:spPr>
        <p:txBody>
          <a:bodyPr/>
          <a:lstStyle/>
          <a:p>
            <a:endParaRPr lang="en-US"/>
          </a:p>
        </p:txBody>
      </p:sp>
      <p:sp>
        <p:nvSpPr>
          <p:cNvPr id="26" name="Text 24"/>
          <p:cNvSpPr/>
          <p:nvPr/>
        </p:nvSpPr>
        <p:spPr>
          <a:xfrm>
            <a:off x="4603330" y="2729284"/>
            <a:ext cx="3097378" cy="215470"/>
          </a:xfrm>
          <a:prstGeom prst="rect">
            <a:avLst/>
          </a:prstGeom>
          <a:noFill/>
        </p:spPr>
        <p:txBody>
          <a:bodyPr wrap="square" lIns="0" tIns="0" rIns="0" bIns="0" rtlCol="0" anchor="ctr"/>
          <a:lstStyle/>
          <a:p>
            <a:pPr>
              <a:lnSpc>
                <a:spcPct val="120000"/>
              </a:lnSpc>
            </a:pPr>
            <a:r>
              <a:rPr lang="en-US" sz="113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Modular Decomposition</a:t>
            </a:r>
            <a:endParaRPr lang="en-US" sz="1600" dirty="0"/>
          </a:p>
        </p:txBody>
      </p:sp>
      <p:sp>
        <p:nvSpPr>
          <p:cNvPr id="27" name="Text 25"/>
          <p:cNvSpPr/>
          <p:nvPr/>
        </p:nvSpPr>
        <p:spPr>
          <a:xfrm>
            <a:off x="4603330" y="3016577"/>
            <a:ext cx="3097378" cy="700277"/>
          </a:xfrm>
          <a:prstGeom prst="rect">
            <a:avLst/>
          </a:prstGeom>
          <a:noFill/>
        </p:spPr>
        <p:txBody>
          <a:bodyPr wrap="square" lIns="0" tIns="0" rIns="0" bIns="0" rtlCol="0" anchor="ctr"/>
          <a:lstStyle/>
          <a:p>
            <a:pPr>
              <a:lnSpc>
                <a:spcPct val="140000"/>
              </a:lnSpc>
            </a:pP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Decompose large integrated models into </a:t>
            </a:r>
            <a:r>
              <a:rPr lang="en-US" sz="113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reusable self-contained modules</a:t>
            </a: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encoding specialized conceptualizations.</a:t>
            </a:r>
            <a:endParaRPr lang="en-US" sz="1600" dirty="0"/>
          </a:p>
        </p:txBody>
      </p:sp>
      <p:sp>
        <p:nvSpPr>
          <p:cNvPr id="28" name="Shape 26"/>
          <p:cNvSpPr/>
          <p:nvPr/>
        </p:nvSpPr>
        <p:spPr>
          <a:xfrm>
            <a:off x="4459683" y="3968236"/>
            <a:ext cx="3312848" cy="897791"/>
          </a:xfrm>
          <a:custGeom>
            <a:avLst/>
            <a:gdLst/>
            <a:ahLst/>
            <a:cxnLst/>
            <a:rect l="l" t="t" r="r" b="b"/>
            <a:pathLst>
              <a:path w="3312848" h="897791">
                <a:moveTo>
                  <a:pt x="71823" y="0"/>
                </a:moveTo>
                <a:lnTo>
                  <a:pt x="3241025" y="0"/>
                </a:lnTo>
                <a:cubicBezTo>
                  <a:pt x="3280692" y="0"/>
                  <a:pt x="3312848" y="32156"/>
                  <a:pt x="3312848" y="71823"/>
                </a:cubicBezTo>
                <a:lnTo>
                  <a:pt x="3312848" y="825968"/>
                </a:lnTo>
                <a:cubicBezTo>
                  <a:pt x="3312848" y="865634"/>
                  <a:pt x="3280692" y="897791"/>
                  <a:pt x="3241025" y="897791"/>
                </a:cubicBezTo>
                <a:lnTo>
                  <a:pt x="71823" y="897791"/>
                </a:lnTo>
                <a:cubicBezTo>
                  <a:pt x="32156" y="897791"/>
                  <a:pt x="0" y="865634"/>
                  <a:pt x="0" y="825968"/>
                </a:cubicBezTo>
                <a:lnTo>
                  <a:pt x="0" y="71823"/>
                </a:lnTo>
                <a:cubicBezTo>
                  <a:pt x="0" y="32156"/>
                  <a:pt x="32156" y="0"/>
                  <a:pt x="71823" y="0"/>
                </a:cubicBezTo>
                <a:close/>
              </a:path>
            </a:pathLst>
          </a:custGeom>
          <a:solidFill>
            <a:srgbClr val="4A6D8C">
              <a:alpha val="20000"/>
            </a:srgbClr>
          </a:solidFill>
        </p:spPr>
        <p:txBody>
          <a:bodyPr/>
          <a:lstStyle/>
          <a:p>
            <a:endParaRPr lang="en-US"/>
          </a:p>
        </p:txBody>
      </p:sp>
      <p:sp>
        <p:nvSpPr>
          <p:cNvPr id="29" name="Text 27"/>
          <p:cNvSpPr/>
          <p:nvPr/>
        </p:nvSpPr>
        <p:spPr>
          <a:xfrm>
            <a:off x="4603330" y="4111882"/>
            <a:ext cx="3088401" cy="610498"/>
          </a:xfrm>
          <a:prstGeom prst="rect">
            <a:avLst/>
          </a:prstGeom>
          <a:noFill/>
        </p:spPr>
        <p:txBody>
          <a:bodyPr wrap="square" lIns="0" tIns="0" rIns="0" bIns="0" rtlCol="0" anchor="ctr"/>
          <a:lstStyle/>
          <a:p>
            <a:pPr>
              <a:lnSpc>
                <a:spcPct val="140000"/>
              </a:lnSpc>
            </a:pPr>
            <a:r>
              <a:rPr lang="en-US" sz="99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An ontology modeller can </a:t>
            </a:r>
            <a:r>
              <a:rPr lang="en-US" sz="99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compose only relevant modules</a:t>
            </a:r>
            <a:r>
              <a:rPr lang="en-US" sz="99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for a specific purpose without adopting entire ontologies.</a:t>
            </a:r>
            <a:endParaRPr lang="en-US" sz="1600" dirty="0"/>
          </a:p>
        </p:txBody>
      </p:sp>
      <p:sp>
        <p:nvSpPr>
          <p:cNvPr id="30" name="Shape 28"/>
          <p:cNvSpPr/>
          <p:nvPr/>
        </p:nvSpPr>
        <p:spPr>
          <a:xfrm>
            <a:off x="4462675" y="4978999"/>
            <a:ext cx="3300878" cy="975599"/>
          </a:xfrm>
          <a:custGeom>
            <a:avLst/>
            <a:gdLst/>
            <a:ahLst/>
            <a:cxnLst/>
            <a:rect l="l" t="t" r="r" b="b"/>
            <a:pathLst>
              <a:path w="3300878" h="975599">
                <a:moveTo>
                  <a:pt x="71824" y="0"/>
                </a:moveTo>
                <a:lnTo>
                  <a:pt x="3229054" y="0"/>
                </a:lnTo>
                <a:cubicBezTo>
                  <a:pt x="3268695" y="0"/>
                  <a:pt x="3300878" y="32183"/>
                  <a:pt x="3300878" y="71824"/>
                </a:cubicBezTo>
                <a:lnTo>
                  <a:pt x="3300878" y="903776"/>
                </a:lnTo>
                <a:cubicBezTo>
                  <a:pt x="3300878" y="943443"/>
                  <a:pt x="3268721" y="975599"/>
                  <a:pt x="3229054" y="975599"/>
                </a:cubicBezTo>
                <a:lnTo>
                  <a:pt x="71824" y="975599"/>
                </a:lnTo>
                <a:cubicBezTo>
                  <a:pt x="32183" y="975599"/>
                  <a:pt x="0" y="943416"/>
                  <a:pt x="0" y="903776"/>
                </a:cubicBezTo>
                <a:lnTo>
                  <a:pt x="0" y="71824"/>
                </a:lnTo>
                <a:cubicBezTo>
                  <a:pt x="0" y="32183"/>
                  <a:pt x="32183" y="0"/>
                  <a:pt x="71824"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31" name="Text 29"/>
          <p:cNvSpPr/>
          <p:nvPr/>
        </p:nvSpPr>
        <p:spPr>
          <a:xfrm>
            <a:off x="4573403" y="5089738"/>
            <a:ext cx="3142268" cy="179558"/>
          </a:xfrm>
          <a:prstGeom prst="rect">
            <a:avLst/>
          </a:prstGeom>
          <a:noFill/>
        </p:spPr>
        <p:txBody>
          <a:bodyPr wrap="square" lIns="0" tIns="0" rIns="0" bIns="0" rtlCol="0" anchor="ctr"/>
          <a:lstStyle/>
          <a:p>
            <a:pPr>
              <a:lnSpc>
                <a:spcPct val="120000"/>
              </a:lnSpc>
            </a:pPr>
            <a:r>
              <a:rPr lang="en-US" sz="99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Example:</a:t>
            </a:r>
            <a:endParaRPr lang="en-US" sz="1600" dirty="0"/>
          </a:p>
        </p:txBody>
      </p:sp>
      <p:sp>
        <p:nvSpPr>
          <p:cNvPr id="32" name="Text 30"/>
          <p:cNvSpPr/>
          <p:nvPr/>
        </p:nvSpPr>
        <p:spPr>
          <a:xfrm>
            <a:off x="4573403" y="5305208"/>
            <a:ext cx="3142268" cy="538675"/>
          </a:xfrm>
          <a:prstGeom prst="rect">
            <a:avLst/>
          </a:prstGeom>
          <a:noFill/>
        </p:spPr>
        <p:txBody>
          <a:bodyPr wrap="square" lIns="0" tIns="0" rIns="0" bIns="0" rtlCol="0" anchor="ctr"/>
          <a:lstStyle/>
          <a:p>
            <a:pPr>
              <a:lnSpc>
                <a:spcPct val="120000"/>
              </a:lnSpc>
            </a:pPr>
            <a:r>
              <a:rPr lang="en-US" sz="9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Environmental science ontology separates modules for chemical entities, ecological processes, geographic features</a:t>
            </a:r>
            <a:endParaRPr lang="en-US" sz="1600" dirty="0"/>
          </a:p>
        </p:txBody>
      </p:sp>
      <p:sp>
        <p:nvSpPr>
          <p:cNvPr id="33" name="Shape 31"/>
          <p:cNvSpPr/>
          <p:nvPr/>
        </p:nvSpPr>
        <p:spPr>
          <a:xfrm>
            <a:off x="4462675" y="6068324"/>
            <a:ext cx="3300878" cy="401013"/>
          </a:xfrm>
          <a:custGeom>
            <a:avLst/>
            <a:gdLst/>
            <a:ahLst/>
            <a:cxnLst/>
            <a:rect l="l" t="t" r="r" b="b"/>
            <a:pathLst>
              <a:path w="3300878" h="401013">
                <a:moveTo>
                  <a:pt x="71821" y="0"/>
                </a:moveTo>
                <a:lnTo>
                  <a:pt x="3229056" y="0"/>
                </a:lnTo>
                <a:cubicBezTo>
                  <a:pt x="3268722" y="0"/>
                  <a:pt x="3300878" y="32156"/>
                  <a:pt x="3300878" y="71821"/>
                </a:cubicBezTo>
                <a:lnTo>
                  <a:pt x="3300878" y="329192"/>
                </a:lnTo>
                <a:cubicBezTo>
                  <a:pt x="3300878" y="368858"/>
                  <a:pt x="3268722" y="401013"/>
                  <a:pt x="3229056" y="401013"/>
                </a:cubicBezTo>
                <a:lnTo>
                  <a:pt x="71821" y="401013"/>
                </a:lnTo>
                <a:cubicBezTo>
                  <a:pt x="32182" y="401013"/>
                  <a:pt x="0" y="368831"/>
                  <a:pt x="0" y="329192"/>
                </a:cubicBezTo>
                <a:lnTo>
                  <a:pt x="0" y="71821"/>
                </a:lnTo>
                <a:cubicBezTo>
                  <a:pt x="0" y="32156"/>
                  <a:pt x="32156" y="0"/>
                  <a:pt x="71821"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34" name="Text 32"/>
          <p:cNvSpPr/>
          <p:nvPr/>
        </p:nvSpPr>
        <p:spPr>
          <a:xfrm>
            <a:off x="4573403" y="6179046"/>
            <a:ext cx="3142268" cy="179558"/>
          </a:xfrm>
          <a:prstGeom prst="rect">
            <a:avLst/>
          </a:prstGeom>
          <a:noFill/>
        </p:spPr>
        <p:txBody>
          <a:bodyPr wrap="square" lIns="0" tIns="0" rIns="0" bIns="0" rtlCol="0" anchor="ctr"/>
          <a:lstStyle/>
          <a:p>
            <a:pPr>
              <a:lnSpc>
                <a:spcPct val="120000"/>
              </a:lnSpc>
            </a:pPr>
            <a:r>
              <a:rPr lang="en-US" sz="99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Reduces cost at entity type level</a:t>
            </a:r>
            <a:endParaRPr lang="en-US" sz="1600" dirty="0"/>
          </a:p>
        </p:txBody>
      </p:sp>
      <p:sp>
        <p:nvSpPr>
          <p:cNvPr id="35" name="Shape 33"/>
          <p:cNvSpPr/>
          <p:nvPr/>
        </p:nvSpPr>
        <p:spPr>
          <a:xfrm>
            <a:off x="8147265" y="1328730"/>
            <a:ext cx="3689920" cy="5323900"/>
          </a:xfrm>
          <a:custGeom>
            <a:avLst/>
            <a:gdLst/>
            <a:ahLst/>
            <a:cxnLst/>
            <a:rect l="l" t="t" r="r" b="b"/>
            <a:pathLst>
              <a:path w="3689920" h="5323900">
                <a:moveTo>
                  <a:pt x="35912" y="0"/>
                </a:moveTo>
                <a:lnTo>
                  <a:pt x="3618115" y="0"/>
                </a:lnTo>
                <a:cubicBezTo>
                  <a:pt x="3657772" y="0"/>
                  <a:pt x="3689920" y="32149"/>
                  <a:pt x="3689920" y="71806"/>
                </a:cubicBezTo>
                <a:lnTo>
                  <a:pt x="3689920" y="5252094"/>
                </a:lnTo>
                <a:cubicBezTo>
                  <a:pt x="3689920" y="5291751"/>
                  <a:pt x="3657772" y="5323900"/>
                  <a:pt x="3618115" y="5323900"/>
                </a:cubicBezTo>
                <a:lnTo>
                  <a:pt x="35912" y="5323900"/>
                </a:lnTo>
                <a:cubicBezTo>
                  <a:pt x="16078" y="5323900"/>
                  <a:pt x="0" y="5307822"/>
                  <a:pt x="0" y="5287988"/>
                </a:cubicBezTo>
                <a:lnTo>
                  <a:pt x="0" y="35912"/>
                </a:lnTo>
                <a:cubicBezTo>
                  <a:pt x="0" y="16078"/>
                  <a:pt x="16078" y="0"/>
                  <a:pt x="35912" y="0"/>
                </a:cubicBezTo>
                <a:close/>
              </a:path>
            </a:pathLst>
          </a:custGeom>
          <a:solidFill>
            <a:srgbClr val="4A6D8C">
              <a:alpha val="14902"/>
            </a:srgbClr>
          </a:solidFill>
        </p:spPr>
        <p:txBody>
          <a:bodyPr/>
          <a:lstStyle/>
          <a:p>
            <a:endParaRPr lang="en-US"/>
          </a:p>
        </p:txBody>
      </p:sp>
      <p:sp>
        <p:nvSpPr>
          <p:cNvPr id="36" name="Shape 34"/>
          <p:cNvSpPr/>
          <p:nvPr/>
        </p:nvSpPr>
        <p:spPr>
          <a:xfrm>
            <a:off x="8147265" y="1328730"/>
            <a:ext cx="35912" cy="5323900"/>
          </a:xfrm>
          <a:custGeom>
            <a:avLst/>
            <a:gdLst/>
            <a:ahLst/>
            <a:cxnLst/>
            <a:rect l="l" t="t" r="r" b="b"/>
            <a:pathLst>
              <a:path w="35912" h="5323900">
                <a:moveTo>
                  <a:pt x="35912" y="0"/>
                </a:moveTo>
                <a:lnTo>
                  <a:pt x="35912" y="0"/>
                </a:lnTo>
                <a:lnTo>
                  <a:pt x="35912" y="5323900"/>
                </a:lnTo>
                <a:lnTo>
                  <a:pt x="35912" y="5323900"/>
                </a:lnTo>
                <a:cubicBezTo>
                  <a:pt x="16078" y="5323900"/>
                  <a:pt x="0" y="5307822"/>
                  <a:pt x="0" y="5287988"/>
                </a:cubicBezTo>
                <a:lnTo>
                  <a:pt x="0" y="35912"/>
                </a:lnTo>
                <a:cubicBezTo>
                  <a:pt x="0" y="16078"/>
                  <a:pt x="16078" y="0"/>
                  <a:pt x="35912" y="0"/>
                </a:cubicBezTo>
                <a:close/>
              </a:path>
            </a:pathLst>
          </a:custGeom>
          <a:solidFill>
            <a:srgbClr val="4A6D8C"/>
          </a:solidFill>
        </p:spPr>
        <p:txBody>
          <a:bodyPr/>
          <a:lstStyle/>
          <a:p>
            <a:endParaRPr lang="en-US"/>
          </a:p>
        </p:txBody>
      </p:sp>
      <p:sp>
        <p:nvSpPr>
          <p:cNvPr id="37" name="Shape 35"/>
          <p:cNvSpPr/>
          <p:nvPr/>
        </p:nvSpPr>
        <p:spPr>
          <a:xfrm>
            <a:off x="9721672" y="1517267"/>
            <a:ext cx="556630" cy="556630"/>
          </a:xfrm>
          <a:custGeom>
            <a:avLst/>
            <a:gdLst/>
            <a:ahLst/>
            <a:cxnLst/>
            <a:rect l="l" t="t" r="r" b="b"/>
            <a:pathLst>
              <a:path w="556630" h="556630">
                <a:moveTo>
                  <a:pt x="278315" y="0"/>
                </a:moveTo>
                <a:lnTo>
                  <a:pt x="278315" y="0"/>
                </a:lnTo>
                <a:cubicBezTo>
                  <a:pt x="432024" y="0"/>
                  <a:pt x="556630" y="124606"/>
                  <a:pt x="556630" y="278315"/>
                </a:cubicBezTo>
                <a:lnTo>
                  <a:pt x="556630" y="278315"/>
                </a:lnTo>
                <a:cubicBezTo>
                  <a:pt x="556630" y="432024"/>
                  <a:pt x="432024" y="556630"/>
                  <a:pt x="278315" y="556630"/>
                </a:cubicBezTo>
                <a:lnTo>
                  <a:pt x="278315" y="556630"/>
                </a:lnTo>
                <a:cubicBezTo>
                  <a:pt x="124606" y="556630"/>
                  <a:pt x="0" y="432024"/>
                  <a:pt x="0" y="278315"/>
                </a:cubicBezTo>
                <a:lnTo>
                  <a:pt x="0" y="278315"/>
                </a:lnTo>
                <a:cubicBezTo>
                  <a:pt x="0" y="124606"/>
                  <a:pt x="124606" y="0"/>
                  <a:pt x="278315"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38" name="Text 36"/>
          <p:cNvSpPr/>
          <p:nvPr/>
        </p:nvSpPr>
        <p:spPr>
          <a:xfrm>
            <a:off x="9857744" y="1633979"/>
            <a:ext cx="287293" cy="323205"/>
          </a:xfrm>
          <a:prstGeom prst="rect">
            <a:avLst/>
          </a:prstGeom>
          <a:noFill/>
        </p:spPr>
        <p:txBody>
          <a:bodyPr wrap="square" lIns="0" tIns="0" rIns="0" bIns="0" rtlCol="0" anchor="ctr"/>
          <a:lstStyle/>
          <a:p>
            <a:pPr algn="ctr">
              <a:lnSpc>
                <a:spcPct val="100000"/>
              </a:lnSpc>
            </a:pPr>
            <a:r>
              <a:rPr lang="en-US" sz="2120" b="1" dirty="0">
                <a:solidFill>
                  <a:srgbClr val="D8A252"/>
                </a:solidFill>
                <a:latin typeface="Noto Sans SC" panose="020B0200000000000000" pitchFamily="34" charset="-122"/>
                <a:ea typeface="Noto Sans SC" panose="020B0200000000000000" pitchFamily="34" charset="-122"/>
                <a:cs typeface="Noto Sans SC" panose="020B0200000000000000" pitchFamily="34" charset="-120"/>
              </a:rPr>
              <a:t>3</a:t>
            </a:r>
            <a:endParaRPr lang="en-US" sz="1600" dirty="0"/>
          </a:p>
        </p:txBody>
      </p:sp>
      <p:sp>
        <p:nvSpPr>
          <p:cNvPr id="39" name="Text 37"/>
          <p:cNvSpPr/>
          <p:nvPr/>
        </p:nvSpPr>
        <p:spPr>
          <a:xfrm>
            <a:off x="8299890" y="2190610"/>
            <a:ext cx="3402627" cy="251381"/>
          </a:xfrm>
          <a:prstGeom prst="rect">
            <a:avLst/>
          </a:prstGeom>
          <a:noFill/>
        </p:spPr>
        <p:txBody>
          <a:bodyPr wrap="square" lIns="0" tIns="0" rIns="0" bIns="0" rtlCol="0" anchor="ctr"/>
          <a:lstStyle/>
          <a:p>
            <a:pPr algn="ctr">
              <a:lnSpc>
                <a:spcPct val="120000"/>
              </a:lnSpc>
            </a:pPr>
            <a:r>
              <a:rPr lang="en-US" sz="1415" b="1" dirty="0">
                <a:solidFill>
                  <a:srgbClr val="E8E8E8"/>
                </a:solidFill>
                <a:latin typeface="Hedvig Letters Sans" pitchFamily="34" charset="0"/>
                <a:ea typeface="Hedvig Letters Sans" pitchFamily="34" charset="-122"/>
                <a:cs typeface="Hedvig Letters Sans" pitchFamily="34" charset="-120"/>
              </a:rPr>
              <a:t>Data Layer</a:t>
            </a:r>
            <a:endParaRPr lang="en-US" sz="1600" dirty="0"/>
          </a:p>
        </p:txBody>
      </p:sp>
      <p:sp>
        <p:nvSpPr>
          <p:cNvPr id="40" name="Shape 38"/>
          <p:cNvSpPr/>
          <p:nvPr/>
        </p:nvSpPr>
        <p:spPr>
          <a:xfrm>
            <a:off x="8344779" y="2611362"/>
            <a:ext cx="3312848" cy="1274863"/>
          </a:xfrm>
          <a:custGeom>
            <a:avLst/>
            <a:gdLst/>
            <a:ahLst/>
            <a:cxnLst/>
            <a:rect l="l" t="t" r="r" b="b"/>
            <a:pathLst>
              <a:path w="3312848" h="1274863">
                <a:moveTo>
                  <a:pt x="71826" y="0"/>
                </a:moveTo>
                <a:lnTo>
                  <a:pt x="3241023" y="0"/>
                </a:lnTo>
                <a:cubicBezTo>
                  <a:pt x="3280691" y="0"/>
                  <a:pt x="3312848" y="32157"/>
                  <a:pt x="3312848" y="71826"/>
                </a:cubicBezTo>
                <a:lnTo>
                  <a:pt x="3312848" y="1203037"/>
                </a:lnTo>
                <a:cubicBezTo>
                  <a:pt x="3312848" y="1242706"/>
                  <a:pt x="3280691" y="1274863"/>
                  <a:pt x="3241023" y="1274863"/>
                </a:cubicBezTo>
                <a:lnTo>
                  <a:pt x="71826" y="1274863"/>
                </a:lnTo>
                <a:cubicBezTo>
                  <a:pt x="32157" y="1274863"/>
                  <a:pt x="0" y="1242706"/>
                  <a:pt x="0" y="1203037"/>
                </a:cubicBezTo>
                <a:lnTo>
                  <a:pt x="0" y="71826"/>
                </a:lnTo>
                <a:cubicBezTo>
                  <a:pt x="0" y="32184"/>
                  <a:pt x="32184" y="0"/>
                  <a:pt x="71826" y="0"/>
                </a:cubicBezTo>
                <a:close/>
              </a:path>
            </a:pathLst>
          </a:custGeom>
          <a:solidFill>
            <a:srgbClr val="1A1D24">
              <a:alpha val="60000"/>
            </a:srgbClr>
          </a:solidFill>
        </p:spPr>
        <p:txBody>
          <a:bodyPr/>
          <a:lstStyle/>
          <a:p>
            <a:endParaRPr lang="en-US"/>
          </a:p>
        </p:txBody>
      </p:sp>
      <p:sp>
        <p:nvSpPr>
          <p:cNvPr id="41" name="Text 39"/>
          <p:cNvSpPr/>
          <p:nvPr/>
        </p:nvSpPr>
        <p:spPr>
          <a:xfrm>
            <a:off x="8488426" y="2755008"/>
            <a:ext cx="3097378" cy="215470"/>
          </a:xfrm>
          <a:prstGeom prst="rect">
            <a:avLst/>
          </a:prstGeom>
          <a:noFill/>
        </p:spPr>
        <p:txBody>
          <a:bodyPr wrap="square" lIns="0" tIns="0" rIns="0" bIns="0" rtlCol="0" anchor="ctr"/>
          <a:lstStyle/>
          <a:p>
            <a:pPr>
              <a:lnSpc>
                <a:spcPct val="120000"/>
              </a:lnSpc>
            </a:pPr>
            <a:r>
              <a:rPr lang="en-US" sz="113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Purpose-Specific Integration</a:t>
            </a:r>
            <a:endParaRPr lang="en-US" sz="1600" dirty="0"/>
          </a:p>
        </p:txBody>
      </p:sp>
      <p:sp>
        <p:nvSpPr>
          <p:cNvPr id="42" name="Text 40"/>
          <p:cNvSpPr/>
          <p:nvPr/>
        </p:nvSpPr>
        <p:spPr>
          <a:xfrm>
            <a:off x="8488426" y="3042301"/>
            <a:ext cx="3097378" cy="700277"/>
          </a:xfrm>
          <a:prstGeom prst="rect">
            <a:avLst/>
          </a:prstGeom>
          <a:noFill/>
        </p:spPr>
        <p:txBody>
          <a:bodyPr wrap="square" lIns="0" tIns="0" rIns="0" bIns="0" rtlCol="0" anchor="ctr"/>
          <a:lstStyle/>
          <a:p>
            <a:pPr>
              <a:lnSpc>
                <a:spcPct val="140000"/>
              </a:lnSpc>
            </a:pP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Enable </a:t>
            </a:r>
            <a:r>
              <a:rPr lang="en-US" sz="113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purpose-specific integration of instance data</a:t>
            </a:r>
            <a:r>
              <a:rPr lang="en-US" sz="113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from multiple heterogeneous Knowledge Graphs.</a:t>
            </a:r>
            <a:endParaRPr lang="en-US" sz="1600" dirty="0"/>
          </a:p>
        </p:txBody>
      </p:sp>
      <p:sp>
        <p:nvSpPr>
          <p:cNvPr id="43" name="Shape 41"/>
          <p:cNvSpPr/>
          <p:nvPr/>
        </p:nvSpPr>
        <p:spPr>
          <a:xfrm>
            <a:off x="8347772" y="4048382"/>
            <a:ext cx="3300878" cy="867865"/>
          </a:xfrm>
          <a:custGeom>
            <a:avLst/>
            <a:gdLst/>
            <a:ahLst/>
            <a:cxnLst/>
            <a:rect l="l" t="t" r="r" b="b"/>
            <a:pathLst>
              <a:path w="3300878" h="867865">
                <a:moveTo>
                  <a:pt x="71824" y="0"/>
                </a:moveTo>
                <a:lnTo>
                  <a:pt x="3229053" y="0"/>
                </a:lnTo>
                <a:cubicBezTo>
                  <a:pt x="3268721" y="0"/>
                  <a:pt x="3300878" y="32157"/>
                  <a:pt x="3300878" y="71824"/>
                </a:cubicBezTo>
                <a:lnTo>
                  <a:pt x="3300878" y="796040"/>
                </a:lnTo>
                <a:cubicBezTo>
                  <a:pt x="3300878" y="835708"/>
                  <a:pt x="3268721" y="867865"/>
                  <a:pt x="3229053" y="867865"/>
                </a:cubicBezTo>
                <a:lnTo>
                  <a:pt x="71824" y="867865"/>
                </a:lnTo>
                <a:cubicBezTo>
                  <a:pt x="32183" y="867865"/>
                  <a:pt x="0" y="835681"/>
                  <a:pt x="0" y="796040"/>
                </a:cubicBezTo>
                <a:lnTo>
                  <a:pt x="0" y="71824"/>
                </a:lnTo>
                <a:cubicBezTo>
                  <a:pt x="0" y="32183"/>
                  <a:pt x="32183" y="0"/>
                  <a:pt x="71824" y="0"/>
                </a:cubicBezTo>
                <a:close/>
              </a:path>
            </a:pathLst>
          </a:custGeom>
          <a:solidFill>
            <a:srgbClr val="82181A">
              <a:alpha val="20000"/>
            </a:srgbClr>
          </a:solidFill>
          <a:ln w="8467">
            <a:solidFill>
              <a:srgbClr val="FB2C36">
                <a:alpha val="50196"/>
              </a:srgbClr>
            </a:solidFill>
            <a:prstDash val="solid"/>
          </a:ln>
        </p:spPr>
        <p:txBody>
          <a:bodyPr/>
          <a:lstStyle/>
          <a:p>
            <a:endParaRPr lang="en-US"/>
          </a:p>
        </p:txBody>
      </p:sp>
      <p:sp>
        <p:nvSpPr>
          <p:cNvPr id="44" name="Text 42"/>
          <p:cNvSpPr/>
          <p:nvPr/>
        </p:nvSpPr>
        <p:spPr>
          <a:xfrm>
            <a:off x="8494411" y="4195033"/>
            <a:ext cx="3070445" cy="179558"/>
          </a:xfrm>
          <a:prstGeom prst="rect">
            <a:avLst/>
          </a:prstGeom>
          <a:noFill/>
        </p:spPr>
        <p:txBody>
          <a:bodyPr wrap="square" lIns="0" tIns="0" rIns="0" bIns="0" rtlCol="0" anchor="ctr"/>
          <a:lstStyle/>
          <a:p>
            <a:pPr>
              <a:lnSpc>
                <a:spcPct val="120000"/>
              </a:lnSpc>
            </a:pPr>
            <a:r>
              <a:rPr lang="en-US" sz="990" b="1" dirty="0">
                <a:solidFill>
                  <a:srgbClr val="FF6467"/>
                </a:solidFill>
                <a:latin typeface="Quattrocento Sans" panose="020B0502050000020003" pitchFamily="34" charset="0"/>
                <a:ea typeface="Quattrocento Sans" panose="020B0502050000020003" pitchFamily="34" charset="-122"/>
                <a:cs typeface="Quattrocento Sans" panose="020B0502050000020003" pitchFamily="34" charset="-120"/>
              </a:rPr>
              <a:t>Current Bottleneck:</a:t>
            </a:r>
            <a:endParaRPr lang="en-US" sz="1600" dirty="0"/>
          </a:p>
        </p:txBody>
      </p:sp>
      <p:sp>
        <p:nvSpPr>
          <p:cNvPr id="45" name="Text 43"/>
          <p:cNvSpPr/>
          <p:nvPr/>
        </p:nvSpPr>
        <p:spPr>
          <a:xfrm>
            <a:off x="8494411" y="4410503"/>
            <a:ext cx="3070445" cy="359116"/>
          </a:xfrm>
          <a:prstGeom prst="rect">
            <a:avLst/>
          </a:prstGeom>
          <a:noFill/>
        </p:spPr>
        <p:txBody>
          <a:bodyPr wrap="square" lIns="0" tIns="0" rIns="0" bIns="0" rtlCol="0" anchor="ctr"/>
          <a:lstStyle/>
          <a:p>
            <a:pPr>
              <a:lnSpc>
                <a:spcPct val="120000"/>
              </a:lnSpc>
            </a:pPr>
            <a:r>
              <a:rPr lang="en-US" sz="9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Requiring data transformation and loading into a single unified ontology prior to querying</a:t>
            </a:r>
            <a:endParaRPr lang="en-US" sz="1600" dirty="0"/>
          </a:p>
        </p:txBody>
      </p:sp>
      <p:sp>
        <p:nvSpPr>
          <p:cNvPr id="46" name="Shape 44"/>
          <p:cNvSpPr/>
          <p:nvPr/>
        </p:nvSpPr>
        <p:spPr>
          <a:xfrm>
            <a:off x="8347772" y="5081403"/>
            <a:ext cx="3300878" cy="796041"/>
          </a:xfrm>
          <a:custGeom>
            <a:avLst/>
            <a:gdLst/>
            <a:ahLst/>
            <a:cxnLst/>
            <a:rect l="l" t="t" r="r" b="b"/>
            <a:pathLst>
              <a:path w="3300878" h="796041">
                <a:moveTo>
                  <a:pt x="71827" y="0"/>
                </a:moveTo>
                <a:lnTo>
                  <a:pt x="3229051" y="0"/>
                </a:lnTo>
                <a:cubicBezTo>
                  <a:pt x="3268720" y="0"/>
                  <a:pt x="3300878" y="32158"/>
                  <a:pt x="3300878" y="71827"/>
                </a:cubicBezTo>
                <a:lnTo>
                  <a:pt x="3300878" y="724214"/>
                </a:lnTo>
                <a:cubicBezTo>
                  <a:pt x="3300878" y="763883"/>
                  <a:pt x="3268720" y="796041"/>
                  <a:pt x="3229051" y="796041"/>
                </a:cubicBezTo>
                <a:lnTo>
                  <a:pt x="71827" y="796041"/>
                </a:lnTo>
                <a:cubicBezTo>
                  <a:pt x="32158" y="796041"/>
                  <a:pt x="0" y="763883"/>
                  <a:pt x="0" y="724214"/>
                </a:cubicBezTo>
                <a:lnTo>
                  <a:pt x="0" y="71827"/>
                </a:lnTo>
                <a:cubicBezTo>
                  <a:pt x="0" y="32185"/>
                  <a:pt x="32185" y="0"/>
                  <a:pt x="71827"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47" name="Text 45"/>
          <p:cNvSpPr/>
          <p:nvPr/>
        </p:nvSpPr>
        <p:spPr>
          <a:xfrm>
            <a:off x="8458500" y="5192142"/>
            <a:ext cx="3142268" cy="179558"/>
          </a:xfrm>
          <a:prstGeom prst="rect">
            <a:avLst/>
          </a:prstGeom>
          <a:noFill/>
        </p:spPr>
        <p:txBody>
          <a:bodyPr wrap="square" lIns="0" tIns="0" rIns="0" bIns="0" rtlCol="0" anchor="ctr"/>
          <a:lstStyle/>
          <a:p>
            <a:pPr>
              <a:lnSpc>
                <a:spcPct val="120000"/>
              </a:lnSpc>
            </a:pPr>
            <a:r>
              <a:rPr lang="en-US" sz="99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Compositional Approach:</a:t>
            </a:r>
            <a:endParaRPr lang="en-US" sz="1600" dirty="0"/>
          </a:p>
        </p:txBody>
      </p:sp>
      <p:sp>
        <p:nvSpPr>
          <p:cNvPr id="48" name="Text 46"/>
          <p:cNvSpPr/>
          <p:nvPr/>
        </p:nvSpPr>
        <p:spPr>
          <a:xfrm>
            <a:off x="8458500" y="5407612"/>
            <a:ext cx="3142268" cy="359116"/>
          </a:xfrm>
          <a:prstGeom prst="rect">
            <a:avLst/>
          </a:prstGeom>
          <a:noFill/>
        </p:spPr>
        <p:txBody>
          <a:bodyPr wrap="square" lIns="0" tIns="0" rIns="0" bIns="0" rtlCol="0" anchor="ctr"/>
          <a:lstStyle/>
          <a:p>
            <a:pPr>
              <a:lnSpc>
                <a:spcPct val="120000"/>
              </a:lnSpc>
            </a:pPr>
            <a:r>
              <a:rPr lang="en-US" sz="9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Query across distributed, heterogeneous sources without upfront unification</a:t>
            </a:r>
            <a:endParaRPr lang="en-US" sz="1600" dirty="0"/>
          </a:p>
        </p:txBody>
      </p:sp>
      <p:sp>
        <p:nvSpPr>
          <p:cNvPr id="49" name="Shape 47"/>
          <p:cNvSpPr/>
          <p:nvPr/>
        </p:nvSpPr>
        <p:spPr>
          <a:xfrm>
            <a:off x="8347772" y="6042600"/>
            <a:ext cx="3300878" cy="401013"/>
          </a:xfrm>
          <a:custGeom>
            <a:avLst/>
            <a:gdLst/>
            <a:ahLst/>
            <a:cxnLst/>
            <a:rect l="l" t="t" r="r" b="b"/>
            <a:pathLst>
              <a:path w="3300878" h="401013">
                <a:moveTo>
                  <a:pt x="71821" y="0"/>
                </a:moveTo>
                <a:lnTo>
                  <a:pt x="3229056" y="0"/>
                </a:lnTo>
                <a:cubicBezTo>
                  <a:pt x="3268722" y="0"/>
                  <a:pt x="3300878" y="32156"/>
                  <a:pt x="3300878" y="71821"/>
                </a:cubicBezTo>
                <a:lnTo>
                  <a:pt x="3300878" y="329192"/>
                </a:lnTo>
                <a:cubicBezTo>
                  <a:pt x="3300878" y="368858"/>
                  <a:pt x="3268722" y="401013"/>
                  <a:pt x="3229056" y="401013"/>
                </a:cubicBezTo>
                <a:lnTo>
                  <a:pt x="71821" y="401013"/>
                </a:lnTo>
                <a:cubicBezTo>
                  <a:pt x="32182" y="401013"/>
                  <a:pt x="0" y="368831"/>
                  <a:pt x="0" y="329192"/>
                </a:cubicBezTo>
                <a:lnTo>
                  <a:pt x="0" y="71821"/>
                </a:lnTo>
                <a:cubicBezTo>
                  <a:pt x="0" y="32156"/>
                  <a:pt x="32156" y="0"/>
                  <a:pt x="71821"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50" name="Text 48"/>
          <p:cNvSpPr/>
          <p:nvPr/>
        </p:nvSpPr>
        <p:spPr>
          <a:xfrm>
            <a:off x="8458500" y="6153339"/>
            <a:ext cx="3142268" cy="179558"/>
          </a:xfrm>
          <a:prstGeom prst="rect">
            <a:avLst/>
          </a:prstGeom>
          <a:noFill/>
        </p:spPr>
        <p:txBody>
          <a:bodyPr wrap="square" lIns="0" tIns="0" rIns="0" bIns="0" rtlCol="0" anchor="ctr"/>
          <a:lstStyle/>
          <a:p>
            <a:pPr>
              <a:lnSpc>
                <a:spcPct val="120000"/>
              </a:lnSpc>
            </a:pPr>
            <a:r>
              <a:rPr lang="en-US" sz="99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Reduces cost at knowledge representation level</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9" grpId="0"/>
      <p:bldP spid="31" grpId="0"/>
      <p:bldP spid="32" grpId="0"/>
      <p:bldP spid="34" grpId="0"/>
      <p:bldP spid="38" grpId="0"/>
      <p:bldP spid="39" grpId="0"/>
      <p:bldP spid="41" grpId="0"/>
      <p:bldP spid="42" grpId="0"/>
      <p:bldP spid="44" grpId="0"/>
      <p:bldP spid="45" grpId="0"/>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274529" y="977448"/>
            <a:ext cx="10515600" cy="67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i="1"/>
              <a:t>iTelos</a:t>
            </a:r>
            <a:r>
              <a:rPr lang="it-IT"/>
              <a:t>: Stratified Data Integration Methodology</a:t>
            </a:r>
          </a:p>
        </p:txBody>
      </p:sp>
      <p:sp>
        <p:nvSpPr>
          <p:cNvPr id="234" name="Google Shape;234;p2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235" name="Google Shape;235;p28"/>
          <p:cNvSpPr txBox="1">
            <a:spLocks noGrp="1"/>
          </p:cNvSpPr>
          <p:nvPr>
            <p:ph type="sldNum" idx="12"/>
          </p:nvPr>
        </p:nvSpPr>
        <p:spPr>
          <a:xfrm>
            <a:off x="9220200" y="5975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it-IT"/>
              <a:t>21</a:t>
            </a:fld>
            <a:endParaRPr lang="it-IT"/>
          </a:p>
        </p:txBody>
      </p:sp>
      <p:pic>
        <p:nvPicPr>
          <p:cNvPr id="236" name="Google Shape;236;p28"/>
          <p:cNvPicPr preferRelativeResize="0"/>
          <p:nvPr/>
        </p:nvPicPr>
        <p:blipFill>
          <a:blip r:embed="rId3"/>
          <a:stretch>
            <a:fillRect/>
          </a:stretch>
        </p:blipFill>
        <p:spPr>
          <a:xfrm>
            <a:off x="838200" y="1825625"/>
            <a:ext cx="10515601" cy="4014125"/>
          </a:xfrm>
          <a:prstGeom prst="rect">
            <a:avLst/>
          </a:prstGeom>
          <a:noFill/>
          <a:ln>
            <a:noFill/>
          </a:ln>
        </p:spPr>
      </p:pic>
      <p:sp>
        <p:nvSpPr>
          <p:cNvPr id="237" name="Google Shape;237;p28"/>
          <p:cNvSpPr txBox="1"/>
          <p:nvPr/>
        </p:nvSpPr>
        <p:spPr>
          <a:xfrm>
            <a:off x="996175" y="5882275"/>
            <a:ext cx="10357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200" b="1">
                <a:solidFill>
                  <a:schemeClr val="dk1"/>
                </a:solidFill>
                <a:latin typeface="Calibri" panose="020F0502020204030204"/>
                <a:ea typeface="Calibri" panose="020F0502020204030204"/>
                <a:cs typeface="Calibri" panose="020F0502020204030204"/>
                <a:sym typeface="Calibri" panose="020F0502020204030204"/>
              </a:rPr>
              <a:t>Note</a:t>
            </a:r>
            <a:r>
              <a:rPr lang="it-IT" sz="1200">
                <a:solidFill>
                  <a:schemeClr val="dk1"/>
                </a:solidFill>
                <a:latin typeface="Calibri" panose="020F0502020204030204"/>
                <a:ea typeface="Calibri" panose="020F0502020204030204"/>
                <a:cs typeface="Calibri" panose="020F0502020204030204"/>
                <a:sym typeface="Calibri" panose="020F0502020204030204"/>
              </a:rPr>
              <a:t> : An evaluation step is considered within the execution of each activity. If the evaluation is not acceptable, the process will return to the previous activity. </a:t>
            </a:r>
            <a:endParaRPr sz="120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p:spPr>
        <p:txBody>
          <a:bodyPr wrap="square" lIns="0" tIns="0" rIns="0" bIns="0" rtlCol="0" anchor="ctr"/>
          <a:lstStyle/>
          <a:p>
            <a:pPr>
              <a:lnSpc>
                <a:spcPct val="130000"/>
              </a:lnSpc>
            </a:pPr>
            <a:r>
              <a:rPr lang="en-US" sz="1000" b="1" kern="0" spc="10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IMPLEMENTATION CHALLENGES</a:t>
            </a:r>
            <a:endParaRPr lang="en-US" sz="1600" dirty="0"/>
          </a:p>
        </p:txBody>
      </p:sp>
      <p:sp>
        <p:nvSpPr>
          <p:cNvPr id="3" name="Text 1"/>
          <p:cNvSpPr/>
          <p:nvPr/>
        </p:nvSpPr>
        <p:spPr>
          <a:xfrm>
            <a:off x="317500" y="571500"/>
            <a:ext cx="11699875" cy="317500"/>
          </a:xfrm>
          <a:prstGeom prst="rect">
            <a:avLst/>
          </a:prstGeom>
          <a:noFill/>
        </p:spPr>
        <p:txBody>
          <a:bodyPr wrap="square" lIns="0" tIns="0" rIns="0" bIns="0" rtlCol="0" anchor="ctr"/>
          <a:lstStyle/>
          <a:p>
            <a:pPr>
              <a:lnSpc>
                <a:spcPct val="90000"/>
              </a:lnSpc>
            </a:pPr>
            <a:r>
              <a:rPr lang="en-US" sz="225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Challenges  </a:t>
            </a:r>
            <a:endParaRPr lang="en-US" sz="1600" dirty="0"/>
          </a:p>
        </p:txBody>
      </p:sp>
      <p:sp>
        <p:nvSpPr>
          <p:cNvPr id="4" name="Shape 2"/>
          <p:cNvSpPr/>
          <p:nvPr/>
        </p:nvSpPr>
        <p:spPr>
          <a:xfrm>
            <a:off x="317500" y="984250"/>
            <a:ext cx="762000" cy="31750"/>
          </a:xfrm>
          <a:custGeom>
            <a:avLst/>
            <a:gdLst/>
            <a:ahLst/>
            <a:cxnLst/>
            <a:rect l="l" t="t" r="r" b="b"/>
            <a:pathLst>
              <a:path w="762000" h="31750">
                <a:moveTo>
                  <a:pt x="0" y="0"/>
                </a:moveTo>
                <a:lnTo>
                  <a:pt x="762000" y="0"/>
                </a:lnTo>
                <a:lnTo>
                  <a:pt x="762000" y="31750"/>
                </a:lnTo>
                <a:lnTo>
                  <a:pt x="0" y="31750"/>
                </a:lnTo>
                <a:lnTo>
                  <a:pt x="0" y="0"/>
                </a:lnTo>
                <a:close/>
              </a:path>
            </a:pathLst>
          </a:custGeom>
          <a:solidFill>
            <a:srgbClr val="D8A252"/>
          </a:solidFill>
        </p:spPr>
        <p:txBody>
          <a:bodyPr/>
          <a:lstStyle/>
          <a:p>
            <a:endParaRPr lang="en-US"/>
          </a:p>
        </p:txBody>
      </p:sp>
      <p:sp>
        <p:nvSpPr>
          <p:cNvPr id="5" name="Shape 3"/>
          <p:cNvSpPr/>
          <p:nvPr/>
        </p:nvSpPr>
        <p:spPr>
          <a:xfrm>
            <a:off x="333375" y="1174750"/>
            <a:ext cx="5667375" cy="2635250"/>
          </a:xfrm>
          <a:custGeom>
            <a:avLst/>
            <a:gdLst/>
            <a:ahLst/>
            <a:cxnLst/>
            <a:rect l="l" t="t" r="r" b="b"/>
            <a:pathLst>
              <a:path w="5667375" h="2635250">
                <a:moveTo>
                  <a:pt x="31750" y="0"/>
                </a:moveTo>
                <a:lnTo>
                  <a:pt x="5603865" y="0"/>
                </a:lnTo>
                <a:cubicBezTo>
                  <a:pt x="5638941" y="0"/>
                  <a:pt x="5667375" y="28434"/>
                  <a:pt x="5667375" y="63510"/>
                </a:cubicBezTo>
                <a:lnTo>
                  <a:pt x="5667375" y="2571740"/>
                </a:lnTo>
                <a:cubicBezTo>
                  <a:pt x="5667375" y="2606816"/>
                  <a:pt x="5638941" y="2635250"/>
                  <a:pt x="5603865" y="2635250"/>
                </a:cubicBezTo>
                <a:lnTo>
                  <a:pt x="31750" y="2635250"/>
                </a:lnTo>
                <a:cubicBezTo>
                  <a:pt x="14215" y="2635250"/>
                  <a:pt x="0" y="2621035"/>
                  <a:pt x="0" y="2603500"/>
                </a:cubicBezTo>
                <a:lnTo>
                  <a:pt x="0" y="31750"/>
                </a:lnTo>
                <a:cubicBezTo>
                  <a:pt x="0" y="14227"/>
                  <a:pt x="14227" y="0"/>
                  <a:pt x="31750" y="0"/>
                </a:cubicBezTo>
                <a:close/>
              </a:path>
            </a:pathLst>
          </a:custGeom>
          <a:solidFill>
            <a:srgbClr val="4A6D8C">
              <a:alpha val="14902"/>
            </a:srgbClr>
          </a:solidFill>
        </p:spPr>
        <p:txBody>
          <a:bodyPr/>
          <a:lstStyle/>
          <a:p>
            <a:endParaRPr lang="en-US"/>
          </a:p>
        </p:txBody>
      </p:sp>
      <p:sp>
        <p:nvSpPr>
          <p:cNvPr id="6" name="Shape 4"/>
          <p:cNvSpPr/>
          <p:nvPr/>
        </p:nvSpPr>
        <p:spPr>
          <a:xfrm>
            <a:off x="333375" y="1174750"/>
            <a:ext cx="31750" cy="2635250"/>
          </a:xfrm>
          <a:custGeom>
            <a:avLst/>
            <a:gdLst/>
            <a:ahLst/>
            <a:cxnLst/>
            <a:rect l="l" t="t" r="r" b="b"/>
            <a:pathLst>
              <a:path w="31750" h="2635250">
                <a:moveTo>
                  <a:pt x="31750" y="0"/>
                </a:moveTo>
                <a:lnTo>
                  <a:pt x="31750" y="0"/>
                </a:lnTo>
                <a:lnTo>
                  <a:pt x="31750" y="2635250"/>
                </a:lnTo>
                <a:lnTo>
                  <a:pt x="31750" y="2635250"/>
                </a:lnTo>
                <a:cubicBezTo>
                  <a:pt x="14227" y="2635250"/>
                  <a:pt x="0" y="2621023"/>
                  <a:pt x="0" y="2603500"/>
                </a:cubicBezTo>
                <a:lnTo>
                  <a:pt x="0" y="31750"/>
                </a:lnTo>
                <a:cubicBezTo>
                  <a:pt x="0" y="14227"/>
                  <a:pt x="14227" y="0"/>
                  <a:pt x="31750" y="0"/>
                </a:cubicBezTo>
                <a:close/>
              </a:path>
            </a:pathLst>
          </a:custGeom>
          <a:solidFill>
            <a:srgbClr val="4A6D8C"/>
          </a:solidFill>
        </p:spPr>
        <p:txBody>
          <a:bodyPr/>
          <a:lstStyle/>
          <a:p>
            <a:endParaRPr lang="en-US"/>
          </a:p>
        </p:txBody>
      </p:sp>
      <p:sp>
        <p:nvSpPr>
          <p:cNvPr id="7" name="Shape 5"/>
          <p:cNvSpPr/>
          <p:nvPr/>
        </p:nvSpPr>
        <p:spPr>
          <a:xfrm>
            <a:off x="508000" y="1365250"/>
            <a:ext cx="198438" cy="158750"/>
          </a:xfrm>
          <a:custGeom>
            <a:avLst/>
            <a:gdLst/>
            <a:ahLst/>
            <a:cxnLst/>
            <a:rect l="l" t="t" r="r" b="b"/>
            <a:pathLst>
              <a:path w="198438" h="158750">
                <a:moveTo>
                  <a:pt x="128953" y="65267"/>
                </a:moveTo>
                <a:cubicBezTo>
                  <a:pt x="132736" y="64244"/>
                  <a:pt x="136705" y="66042"/>
                  <a:pt x="138410" y="69546"/>
                </a:cubicBezTo>
                <a:lnTo>
                  <a:pt x="144177" y="81204"/>
                </a:lnTo>
                <a:cubicBezTo>
                  <a:pt x="147371" y="81638"/>
                  <a:pt x="150502" y="82507"/>
                  <a:pt x="153448" y="83716"/>
                </a:cubicBezTo>
                <a:lnTo>
                  <a:pt x="164300" y="76491"/>
                </a:lnTo>
                <a:cubicBezTo>
                  <a:pt x="167556" y="74321"/>
                  <a:pt x="171865" y="74755"/>
                  <a:pt x="174625" y="77515"/>
                </a:cubicBezTo>
                <a:lnTo>
                  <a:pt x="180578" y="83468"/>
                </a:lnTo>
                <a:cubicBezTo>
                  <a:pt x="183338" y="86227"/>
                  <a:pt x="183772" y="90568"/>
                  <a:pt x="181601" y="93793"/>
                </a:cubicBezTo>
                <a:lnTo>
                  <a:pt x="174377" y="104614"/>
                </a:lnTo>
                <a:cubicBezTo>
                  <a:pt x="174966" y="106071"/>
                  <a:pt x="175493" y="107590"/>
                  <a:pt x="175927" y="109172"/>
                </a:cubicBezTo>
                <a:cubicBezTo>
                  <a:pt x="176361" y="110753"/>
                  <a:pt x="176640" y="112303"/>
                  <a:pt x="176857" y="113885"/>
                </a:cubicBezTo>
                <a:lnTo>
                  <a:pt x="188547" y="119652"/>
                </a:lnTo>
                <a:cubicBezTo>
                  <a:pt x="192050" y="121388"/>
                  <a:pt x="193849" y="125357"/>
                  <a:pt x="192825" y="129108"/>
                </a:cubicBezTo>
                <a:lnTo>
                  <a:pt x="190655" y="137232"/>
                </a:lnTo>
                <a:cubicBezTo>
                  <a:pt x="189632" y="140984"/>
                  <a:pt x="186128" y="143526"/>
                  <a:pt x="182221" y="143278"/>
                </a:cubicBezTo>
                <a:lnTo>
                  <a:pt x="169199" y="142441"/>
                </a:lnTo>
                <a:cubicBezTo>
                  <a:pt x="167246" y="144952"/>
                  <a:pt x="164982" y="147278"/>
                  <a:pt x="162409" y="149262"/>
                </a:cubicBezTo>
                <a:lnTo>
                  <a:pt x="163246" y="162254"/>
                </a:lnTo>
                <a:cubicBezTo>
                  <a:pt x="163494" y="166160"/>
                  <a:pt x="160951" y="169695"/>
                  <a:pt x="157200" y="170687"/>
                </a:cubicBezTo>
                <a:lnTo>
                  <a:pt x="149076" y="172858"/>
                </a:lnTo>
                <a:cubicBezTo>
                  <a:pt x="145293" y="173881"/>
                  <a:pt x="141356" y="172083"/>
                  <a:pt x="139619" y="168579"/>
                </a:cubicBezTo>
                <a:lnTo>
                  <a:pt x="133852" y="156921"/>
                </a:lnTo>
                <a:cubicBezTo>
                  <a:pt x="130659" y="156487"/>
                  <a:pt x="127527" y="155618"/>
                  <a:pt x="124582" y="154409"/>
                </a:cubicBezTo>
                <a:lnTo>
                  <a:pt x="113729" y="161634"/>
                </a:lnTo>
                <a:cubicBezTo>
                  <a:pt x="110474" y="163804"/>
                  <a:pt x="106164" y="163370"/>
                  <a:pt x="103405" y="160610"/>
                </a:cubicBezTo>
                <a:lnTo>
                  <a:pt x="97451" y="154657"/>
                </a:lnTo>
                <a:cubicBezTo>
                  <a:pt x="94692" y="151898"/>
                  <a:pt x="94258" y="147588"/>
                  <a:pt x="96428" y="144332"/>
                </a:cubicBezTo>
                <a:lnTo>
                  <a:pt x="103653" y="133480"/>
                </a:lnTo>
                <a:cubicBezTo>
                  <a:pt x="103063" y="132023"/>
                  <a:pt x="102536" y="130504"/>
                  <a:pt x="102102" y="128922"/>
                </a:cubicBezTo>
                <a:cubicBezTo>
                  <a:pt x="101668" y="127341"/>
                  <a:pt x="101389" y="125760"/>
                  <a:pt x="101172" y="124209"/>
                </a:cubicBezTo>
                <a:lnTo>
                  <a:pt x="89483" y="118442"/>
                </a:lnTo>
                <a:cubicBezTo>
                  <a:pt x="85979" y="116706"/>
                  <a:pt x="84212" y="112737"/>
                  <a:pt x="85204" y="108986"/>
                </a:cubicBezTo>
                <a:lnTo>
                  <a:pt x="87375" y="100862"/>
                </a:lnTo>
                <a:cubicBezTo>
                  <a:pt x="88398" y="97110"/>
                  <a:pt x="91901" y="94568"/>
                  <a:pt x="95808" y="94816"/>
                </a:cubicBezTo>
                <a:lnTo>
                  <a:pt x="108800" y="95653"/>
                </a:lnTo>
                <a:cubicBezTo>
                  <a:pt x="110753" y="93142"/>
                  <a:pt x="113016" y="90816"/>
                  <a:pt x="115590" y="88832"/>
                </a:cubicBezTo>
                <a:lnTo>
                  <a:pt x="114753" y="75871"/>
                </a:lnTo>
                <a:cubicBezTo>
                  <a:pt x="114505" y="71965"/>
                  <a:pt x="117047" y="68430"/>
                  <a:pt x="120799" y="67438"/>
                </a:cubicBezTo>
                <a:lnTo>
                  <a:pt x="128922" y="65267"/>
                </a:lnTo>
                <a:close/>
                <a:moveTo>
                  <a:pt x="139030" y="105420"/>
                </a:moveTo>
                <a:cubicBezTo>
                  <a:pt x="131501" y="105428"/>
                  <a:pt x="125395" y="111548"/>
                  <a:pt x="125403" y="119078"/>
                </a:cubicBezTo>
                <a:cubicBezTo>
                  <a:pt x="125412" y="126608"/>
                  <a:pt x="131532" y="132714"/>
                  <a:pt x="139061" y="132705"/>
                </a:cubicBezTo>
                <a:cubicBezTo>
                  <a:pt x="146591" y="132697"/>
                  <a:pt x="152697" y="126577"/>
                  <a:pt x="152688" y="119047"/>
                </a:cubicBezTo>
                <a:cubicBezTo>
                  <a:pt x="152680" y="111517"/>
                  <a:pt x="146560" y="105411"/>
                  <a:pt x="139030" y="105420"/>
                </a:cubicBezTo>
                <a:close/>
                <a:moveTo>
                  <a:pt x="69732" y="-14108"/>
                </a:moveTo>
                <a:lnTo>
                  <a:pt x="77856" y="-11937"/>
                </a:lnTo>
                <a:cubicBezTo>
                  <a:pt x="81607" y="-10914"/>
                  <a:pt x="84150" y="-7379"/>
                  <a:pt x="83902" y="-3504"/>
                </a:cubicBezTo>
                <a:lnTo>
                  <a:pt x="83065" y="9457"/>
                </a:lnTo>
                <a:cubicBezTo>
                  <a:pt x="85638" y="11441"/>
                  <a:pt x="87902" y="13736"/>
                  <a:pt x="89855" y="16278"/>
                </a:cubicBezTo>
                <a:lnTo>
                  <a:pt x="102877" y="15441"/>
                </a:lnTo>
                <a:cubicBezTo>
                  <a:pt x="106753" y="15193"/>
                  <a:pt x="110288" y="17735"/>
                  <a:pt x="111311" y="21487"/>
                </a:cubicBezTo>
                <a:lnTo>
                  <a:pt x="113481" y="29611"/>
                </a:lnTo>
                <a:cubicBezTo>
                  <a:pt x="114474" y="33362"/>
                  <a:pt x="112706" y="37331"/>
                  <a:pt x="109203" y="39067"/>
                </a:cubicBezTo>
                <a:lnTo>
                  <a:pt x="97513" y="44834"/>
                </a:lnTo>
                <a:cubicBezTo>
                  <a:pt x="97296" y="46416"/>
                  <a:pt x="96986" y="47997"/>
                  <a:pt x="96583" y="49547"/>
                </a:cubicBezTo>
                <a:cubicBezTo>
                  <a:pt x="96180" y="51098"/>
                  <a:pt x="95622" y="52648"/>
                  <a:pt x="95033" y="54105"/>
                </a:cubicBezTo>
                <a:lnTo>
                  <a:pt x="102257" y="64957"/>
                </a:lnTo>
                <a:cubicBezTo>
                  <a:pt x="104428" y="68213"/>
                  <a:pt x="103994" y="72523"/>
                  <a:pt x="101234" y="75282"/>
                </a:cubicBezTo>
                <a:lnTo>
                  <a:pt x="95281" y="81235"/>
                </a:lnTo>
                <a:cubicBezTo>
                  <a:pt x="92521" y="83995"/>
                  <a:pt x="88212" y="84429"/>
                  <a:pt x="84956" y="82259"/>
                </a:cubicBezTo>
                <a:lnTo>
                  <a:pt x="74104" y="75034"/>
                </a:lnTo>
                <a:cubicBezTo>
                  <a:pt x="71158" y="76243"/>
                  <a:pt x="68027" y="77112"/>
                  <a:pt x="64833" y="77546"/>
                </a:cubicBezTo>
                <a:lnTo>
                  <a:pt x="59066" y="89204"/>
                </a:lnTo>
                <a:cubicBezTo>
                  <a:pt x="57330" y="92708"/>
                  <a:pt x="53361" y="94475"/>
                  <a:pt x="49609" y="93483"/>
                </a:cubicBezTo>
                <a:lnTo>
                  <a:pt x="41486" y="91312"/>
                </a:lnTo>
                <a:cubicBezTo>
                  <a:pt x="37703" y="90289"/>
                  <a:pt x="35192" y="86754"/>
                  <a:pt x="35440" y="82879"/>
                </a:cubicBezTo>
                <a:lnTo>
                  <a:pt x="36277" y="69887"/>
                </a:lnTo>
                <a:cubicBezTo>
                  <a:pt x="33703" y="67903"/>
                  <a:pt x="31440" y="65608"/>
                  <a:pt x="29487" y="63066"/>
                </a:cubicBezTo>
                <a:lnTo>
                  <a:pt x="16464" y="63903"/>
                </a:lnTo>
                <a:cubicBezTo>
                  <a:pt x="12588" y="64151"/>
                  <a:pt x="9054" y="61609"/>
                  <a:pt x="8031" y="57857"/>
                </a:cubicBezTo>
                <a:lnTo>
                  <a:pt x="5860" y="49733"/>
                </a:lnTo>
                <a:cubicBezTo>
                  <a:pt x="4868" y="45982"/>
                  <a:pt x="6635" y="42013"/>
                  <a:pt x="10139" y="40277"/>
                </a:cubicBezTo>
                <a:lnTo>
                  <a:pt x="21828" y="34510"/>
                </a:lnTo>
                <a:cubicBezTo>
                  <a:pt x="22045" y="32928"/>
                  <a:pt x="22355" y="31378"/>
                  <a:pt x="22758" y="29797"/>
                </a:cubicBezTo>
                <a:cubicBezTo>
                  <a:pt x="23192" y="28215"/>
                  <a:pt x="23688" y="26696"/>
                  <a:pt x="24309" y="25239"/>
                </a:cubicBezTo>
                <a:lnTo>
                  <a:pt x="17084" y="14418"/>
                </a:lnTo>
                <a:cubicBezTo>
                  <a:pt x="14914" y="11162"/>
                  <a:pt x="15348" y="6852"/>
                  <a:pt x="18107" y="4093"/>
                </a:cubicBezTo>
                <a:lnTo>
                  <a:pt x="24061" y="-1860"/>
                </a:lnTo>
                <a:cubicBezTo>
                  <a:pt x="26820" y="-4620"/>
                  <a:pt x="31130" y="-5054"/>
                  <a:pt x="34385" y="-2884"/>
                </a:cubicBezTo>
                <a:lnTo>
                  <a:pt x="45238" y="4341"/>
                </a:lnTo>
                <a:cubicBezTo>
                  <a:pt x="48183" y="3132"/>
                  <a:pt x="51315" y="2263"/>
                  <a:pt x="54508" y="1829"/>
                </a:cubicBezTo>
                <a:lnTo>
                  <a:pt x="60275" y="-9829"/>
                </a:lnTo>
                <a:cubicBezTo>
                  <a:pt x="62012" y="-13333"/>
                  <a:pt x="65949" y="-15100"/>
                  <a:pt x="69732" y="-14108"/>
                </a:cubicBezTo>
                <a:close/>
                <a:moveTo>
                  <a:pt x="59655" y="26045"/>
                </a:moveTo>
                <a:cubicBezTo>
                  <a:pt x="52126" y="26045"/>
                  <a:pt x="46013" y="32158"/>
                  <a:pt x="46013" y="39688"/>
                </a:cubicBezTo>
                <a:cubicBezTo>
                  <a:pt x="46013" y="47217"/>
                  <a:pt x="52126" y="53330"/>
                  <a:pt x="59655" y="53330"/>
                </a:cubicBezTo>
                <a:cubicBezTo>
                  <a:pt x="67185" y="53330"/>
                  <a:pt x="73298" y="47217"/>
                  <a:pt x="73298" y="39688"/>
                </a:cubicBezTo>
                <a:cubicBezTo>
                  <a:pt x="73298" y="32158"/>
                  <a:pt x="67185" y="26045"/>
                  <a:pt x="59655" y="26045"/>
                </a:cubicBezTo>
                <a:close/>
              </a:path>
            </a:pathLst>
          </a:custGeom>
          <a:solidFill>
            <a:srgbClr val="D8A252"/>
          </a:solidFill>
        </p:spPr>
        <p:txBody>
          <a:bodyPr/>
          <a:lstStyle/>
          <a:p>
            <a:endParaRPr lang="en-US"/>
          </a:p>
        </p:txBody>
      </p:sp>
      <p:sp>
        <p:nvSpPr>
          <p:cNvPr id="8" name="Text 6"/>
          <p:cNvSpPr/>
          <p:nvPr/>
        </p:nvSpPr>
        <p:spPr>
          <a:xfrm>
            <a:off x="706438" y="1333500"/>
            <a:ext cx="5214938"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Technical Challenges</a:t>
            </a:r>
            <a:endParaRPr lang="en-US" sz="1600" dirty="0"/>
          </a:p>
        </p:txBody>
      </p:sp>
      <p:sp>
        <p:nvSpPr>
          <p:cNvPr id="9" name="Shape 7"/>
          <p:cNvSpPr/>
          <p:nvPr/>
        </p:nvSpPr>
        <p:spPr>
          <a:xfrm>
            <a:off x="508000" y="1651000"/>
            <a:ext cx="5334000" cy="571500"/>
          </a:xfrm>
          <a:custGeom>
            <a:avLst/>
            <a:gdLst/>
            <a:ahLst/>
            <a:cxnLst/>
            <a:rect l="l" t="t" r="r" b="b"/>
            <a:pathLst>
              <a:path w="5334000" h="571500">
                <a:moveTo>
                  <a:pt x="63499" y="0"/>
                </a:moveTo>
                <a:lnTo>
                  <a:pt x="5270501" y="0"/>
                </a:lnTo>
                <a:cubicBezTo>
                  <a:pt x="5305570" y="0"/>
                  <a:pt x="5334000" y="28430"/>
                  <a:pt x="5334000" y="63499"/>
                </a:cubicBezTo>
                <a:lnTo>
                  <a:pt x="5334000" y="508001"/>
                </a:lnTo>
                <a:cubicBezTo>
                  <a:pt x="5334000" y="543070"/>
                  <a:pt x="5305570" y="571500"/>
                  <a:pt x="5270501" y="571500"/>
                </a:cubicBezTo>
                <a:lnTo>
                  <a:pt x="63499" y="571500"/>
                </a:lnTo>
                <a:cubicBezTo>
                  <a:pt x="28430" y="571500"/>
                  <a:pt x="0" y="543070"/>
                  <a:pt x="0" y="508001"/>
                </a:cubicBezTo>
                <a:lnTo>
                  <a:pt x="0" y="63499"/>
                </a:lnTo>
                <a:cubicBezTo>
                  <a:pt x="0" y="28453"/>
                  <a:pt x="28453" y="0"/>
                  <a:pt x="63499" y="0"/>
                </a:cubicBezTo>
                <a:close/>
              </a:path>
            </a:pathLst>
          </a:custGeom>
          <a:solidFill>
            <a:srgbClr val="1A1D24">
              <a:alpha val="60000"/>
            </a:srgbClr>
          </a:solidFill>
        </p:spPr>
        <p:txBody>
          <a:bodyPr/>
          <a:lstStyle/>
          <a:p>
            <a:endParaRPr lang="en-US"/>
          </a:p>
        </p:txBody>
      </p:sp>
      <p:sp>
        <p:nvSpPr>
          <p:cNvPr id="10" name="Text 8"/>
          <p:cNvSpPr/>
          <p:nvPr/>
        </p:nvSpPr>
        <p:spPr>
          <a:xfrm>
            <a:off x="603250" y="1746250"/>
            <a:ext cx="5207000"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New Logic Development</a:t>
            </a:r>
            <a:endParaRPr lang="en-US" sz="1600" dirty="0"/>
          </a:p>
        </p:txBody>
      </p:sp>
      <p:sp>
        <p:nvSpPr>
          <p:cNvPr id="11" name="Text 9"/>
          <p:cNvSpPr/>
          <p:nvPr/>
        </p:nvSpPr>
        <p:spPr>
          <a:xfrm>
            <a:off x="603250" y="1968500"/>
            <a:ext cx="5199063" cy="158750"/>
          </a:xfrm>
          <a:prstGeom prst="rect">
            <a:avLst/>
          </a:prstGeom>
          <a:noFill/>
        </p:spPr>
        <p:txBody>
          <a:bodyPr wrap="square" lIns="0" tIns="0" rIns="0" bIns="0" rtlCol="0" anchor="ctr"/>
          <a:lstStyle/>
          <a:p>
            <a:pPr>
              <a:lnSpc>
                <a:spcPct val="120000"/>
              </a:lnSpc>
            </a:pPr>
            <a:r>
              <a:rPr lang="en-US" sz="87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Requires development of novel logical frameworks for purpose-driven reuse and stratified composition</a:t>
            </a:r>
            <a:endParaRPr lang="en-US" sz="1600" dirty="0"/>
          </a:p>
        </p:txBody>
      </p:sp>
      <p:sp>
        <p:nvSpPr>
          <p:cNvPr id="12" name="Shape 10"/>
          <p:cNvSpPr/>
          <p:nvPr/>
        </p:nvSpPr>
        <p:spPr>
          <a:xfrm>
            <a:off x="508000" y="2286000"/>
            <a:ext cx="5334000" cy="730250"/>
          </a:xfrm>
          <a:custGeom>
            <a:avLst/>
            <a:gdLst/>
            <a:ahLst/>
            <a:cxnLst/>
            <a:rect l="l" t="t" r="r" b="b"/>
            <a:pathLst>
              <a:path w="5334000" h="730250">
                <a:moveTo>
                  <a:pt x="63503" y="0"/>
                </a:moveTo>
                <a:lnTo>
                  <a:pt x="5270497" y="0"/>
                </a:lnTo>
                <a:cubicBezTo>
                  <a:pt x="5305569" y="0"/>
                  <a:pt x="5334000" y="28431"/>
                  <a:pt x="5334000" y="63503"/>
                </a:cubicBezTo>
                <a:lnTo>
                  <a:pt x="5334000" y="666747"/>
                </a:lnTo>
                <a:cubicBezTo>
                  <a:pt x="5334000" y="701819"/>
                  <a:pt x="5305569" y="730250"/>
                  <a:pt x="5270497" y="730250"/>
                </a:cubicBezTo>
                <a:lnTo>
                  <a:pt x="63503" y="730250"/>
                </a:lnTo>
                <a:cubicBezTo>
                  <a:pt x="28431" y="730250"/>
                  <a:pt x="0" y="701819"/>
                  <a:pt x="0" y="666747"/>
                </a:cubicBezTo>
                <a:lnTo>
                  <a:pt x="0" y="63503"/>
                </a:lnTo>
                <a:cubicBezTo>
                  <a:pt x="0" y="28455"/>
                  <a:pt x="28455" y="0"/>
                  <a:pt x="63503" y="0"/>
                </a:cubicBezTo>
                <a:close/>
              </a:path>
            </a:pathLst>
          </a:custGeom>
          <a:solidFill>
            <a:srgbClr val="1A1D24">
              <a:alpha val="60000"/>
            </a:srgbClr>
          </a:solidFill>
        </p:spPr>
        <p:txBody>
          <a:bodyPr/>
          <a:lstStyle/>
          <a:p>
            <a:endParaRPr lang="en-US"/>
          </a:p>
        </p:txBody>
      </p:sp>
      <p:sp>
        <p:nvSpPr>
          <p:cNvPr id="13" name="Text 11"/>
          <p:cNvSpPr/>
          <p:nvPr/>
        </p:nvSpPr>
        <p:spPr>
          <a:xfrm>
            <a:off x="603250" y="2381250"/>
            <a:ext cx="5207000"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Methodology Innovation</a:t>
            </a:r>
            <a:endParaRPr lang="en-US" sz="1600" dirty="0"/>
          </a:p>
        </p:txBody>
      </p:sp>
      <p:sp>
        <p:nvSpPr>
          <p:cNvPr id="14" name="Text 12"/>
          <p:cNvSpPr/>
          <p:nvPr/>
        </p:nvSpPr>
        <p:spPr>
          <a:xfrm>
            <a:off x="603250" y="2603500"/>
            <a:ext cx="5199063" cy="317500"/>
          </a:xfrm>
          <a:prstGeom prst="rect">
            <a:avLst/>
          </a:prstGeom>
          <a:noFill/>
        </p:spPr>
        <p:txBody>
          <a:bodyPr wrap="square" lIns="0" tIns="0" rIns="0" bIns="0" rtlCol="0" anchor="ctr"/>
          <a:lstStyle/>
          <a:p>
            <a:pPr>
              <a:lnSpc>
                <a:spcPct val="120000"/>
              </a:lnSpc>
            </a:pPr>
            <a:r>
              <a:rPr lang="en-US" sz="87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New methodologies needed for composing pieces of namespaces and ontologies toward data integration</a:t>
            </a:r>
            <a:endParaRPr lang="en-US" sz="1600" dirty="0"/>
          </a:p>
        </p:txBody>
      </p:sp>
      <p:sp>
        <p:nvSpPr>
          <p:cNvPr id="15" name="Shape 13"/>
          <p:cNvSpPr/>
          <p:nvPr/>
        </p:nvSpPr>
        <p:spPr>
          <a:xfrm>
            <a:off x="508000" y="3079750"/>
            <a:ext cx="5334000" cy="571500"/>
          </a:xfrm>
          <a:custGeom>
            <a:avLst/>
            <a:gdLst/>
            <a:ahLst/>
            <a:cxnLst/>
            <a:rect l="l" t="t" r="r" b="b"/>
            <a:pathLst>
              <a:path w="5334000" h="571500">
                <a:moveTo>
                  <a:pt x="63499" y="0"/>
                </a:moveTo>
                <a:lnTo>
                  <a:pt x="5270501" y="0"/>
                </a:lnTo>
                <a:cubicBezTo>
                  <a:pt x="5305570" y="0"/>
                  <a:pt x="5334000" y="28430"/>
                  <a:pt x="5334000" y="63499"/>
                </a:cubicBezTo>
                <a:lnTo>
                  <a:pt x="5334000" y="508001"/>
                </a:lnTo>
                <a:cubicBezTo>
                  <a:pt x="5334000" y="543070"/>
                  <a:pt x="5305570" y="571500"/>
                  <a:pt x="5270501" y="571500"/>
                </a:cubicBezTo>
                <a:lnTo>
                  <a:pt x="63499" y="571500"/>
                </a:lnTo>
                <a:cubicBezTo>
                  <a:pt x="28430" y="571500"/>
                  <a:pt x="0" y="543070"/>
                  <a:pt x="0" y="508001"/>
                </a:cubicBezTo>
                <a:lnTo>
                  <a:pt x="0" y="63499"/>
                </a:lnTo>
                <a:cubicBezTo>
                  <a:pt x="0" y="28453"/>
                  <a:pt x="28453" y="0"/>
                  <a:pt x="63499" y="0"/>
                </a:cubicBezTo>
                <a:close/>
              </a:path>
            </a:pathLst>
          </a:custGeom>
          <a:solidFill>
            <a:srgbClr val="1A1D24">
              <a:alpha val="60000"/>
            </a:srgbClr>
          </a:solidFill>
        </p:spPr>
        <p:txBody>
          <a:bodyPr/>
          <a:lstStyle/>
          <a:p>
            <a:endParaRPr lang="en-US"/>
          </a:p>
        </p:txBody>
      </p:sp>
      <p:sp>
        <p:nvSpPr>
          <p:cNvPr id="16" name="Text 14"/>
          <p:cNvSpPr/>
          <p:nvPr/>
        </p:nvSpPr>
        <p:spPr>
          <a:xfrm>
            <a:off x="603250" y="3175000"/>
            <a:ext cx="5207000"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Tool Development</a:t>
            </a:r>
            <a:endParaRPr lang="en-US" sz="1600" dirty="0"/>
          </a:p>
        </p:txBody>
      </p:sp>
      <p:sp>
        <p:nvSpPr>
          <p:cNvPr id="17" name="Text 15"/>
          <p:cNvSpPr/>
          <p:nvPr/>
        </p:nvSpPr>
        <p:spPr>
          <a:xfrm>
            <a:off x="603250" y="3397250"/>
            <a:ext cx="5199063" cy="158750"/>
          </a:xfrm>
          <a:prstGeom prst="rect">
            <a:avLst/>
          </a:prstGeom>
          <a:noFill/>
        </p:spPr>
        <p:txBody>
          <a:bodyPr wrap="square" lIns="0" tIns="0" rIns="0" bIns="0" rtlCol="0" anchor="ctr"/>
          <a:lstStyle/>
          <a:p>
            <a:pPr>
              <a:lnSpc>
                <a:spcPct val="120000"/>
              </a:lnSpc>
            </a:pPr>
            <a:r>
              <a:rPr lang="en-US" sz="87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User-friendly tools for visualization, comparison, and composition of ontology fragments</a:t>
            </a:r>
            <a:endParaRPr lang="en-US" sz="1600" dirty="0"/>
          </a:p>
        </p:txBody>
      </p:sp>
      <p:sp>
        <p:nvSpPr>
          <p:cNvPr id="18" name="Shape 16"/>
          <p:cNvSpPr/>
          <p:nvPr/>
        </p:nvSpPr>
        <p:spPr>
          <a:xfrm>
            <a:off x="333375" y="3937000"/>
            <a:ext cx="5667375" cy="1627188"/>
          </a:xfrm>
          <a:custGeom>
            <a:avLst/>
            <a:gdLst/>
            <a:ahLst/>
            <a:cxnLst/>
            <a:rect l="l" t="t" r="r" b="b"/>
            <a:pathLst>
              <a:path w="5667375" h="1627188">
                <a:moveTo>
                  <a:pt x="31750" y="0"/>
                </a:moveTo>
                <a:lnTo>
                  <a:pt x="5603882" y="0"/>
                </a:lnTo>
                <a:cubicBezTo>
                  <a:pt x="5638925" y="0"/>
                  <a:pt x="5667375" y="28450"/>
                  <a:pt x="5667375" y="63493"/>
                </a:cubicBezTo>
                <a:lnTo>
                  <a:pt x="5667375" y="1563695"/>
                </a:lnTo>
                <a:cubicBezTo>
                  <a:pt x="5667375" y="1598761"/>
                  <a:pt x="5638948" y="1627188"/>
                  <a:pt x="5603882" y="1627188"/>
                </a:cubicBezTo>
                <a:lnTo>
                  <a:pt x="31750" y="1627188"/>
                </a:lnTo>
                <a:cubicBezTo>
                  <a:pt x="14227" y="1627188"/>
                  <a:pt x="0" y="1612961"/>
                  <a:pt x="0" y="1595438"/>
                </a:cubicBezTo>
                <a:lnTo>
                  <a:pt x="0" y="31750"/>
                </a:lnTo>
                <a:cubicBezTo>
                  <a:pt x="0" y="14227"/>
                  <a:pt x="14227" y="0"/>
                  <a:pt x="31750" y="0"/>
                </a:cubicBezTo>
                <a:close/>
              </a:path>
            </a:pathLst>
          </a:custGeom>
          <a:solidFill>
            <a:srgbClr val="D8A252">
              <a:alpha val="14902"/>
            </a:srgbClr>
          </a:solidFill>
        </p:spPr>
        <p:txBody>
          <a:bodyPr/>
          <a:lstStyle/>
          <a:p>
            <a:endParaRPr lang="en-US"/>
          </a:p>
        </p:txBody>
      </p:sp>
      <p:sp>
        <p:nvSpPr>
          <p:cNvPr id="19" name="Shape 17"/>
          <p:cNvSpPr/>
          <p:nvPr/>
        </p:nvSpPr>
        <p:spPr>
          <a:xfrm>
            <a:off x="333375" y="3937000"/>
            <a:ext cx="31750" cy="1627188"/>
          </a:xfrm>
          <a:custGeom>
            <a:avLst/>
            <a:gdLst/>
            <a:ahLst/>
            <a:cxnLst/>
            <a:rect l="l" t="t" r="r" b="b"/>
            <a:pathLst>
              <a:path w="31750" h="1627188">
                <a:moveTo>
                  <a:pt x="31750" y="0"/>
                </a:moveTo>
                <a:lnTo>
                  <a:pt x="31750" y="0"/>
                </a:lnTo>
                <a:lnTo>
                  <a:pt x="31750" y="1627188"/>
                </a:lnTo>
                <a:lnTo>
                  <a:pt x="31750" y="1627188"/>
                </a:lnTo>
                <a:cubicBezTo>
                  <a:pt x="14227" y="1627188"/>
                  <a:pt x="0" y="1612961"/>
                  <a:pt x="0" y="1595438"/>
                </a:cubicBezTo>
                <a:lnTo>
                  <a:pt x="0" y="31750"/>
                </a:lnTo>
                <a:cubicBezTo>
                  <a:pt x="0" y="14227"/>
                  <a:pt x="14227" y="0"/>
                  <a:pt x="31750" y="0"/>
                </a:cubicBezTo>
                <a:close/>
              </a:path>
            </a:pathLst>
          </a:custGeom>
          <a:solidFill>
            <a:srgbClr val="D8A252"/>
          </a:solidFill>
        </p:spPr>
        <p:txBody>
          <a:bodyPr/>
          <a:lstStyle/>
          <a:p>
            <a:endParaRPr lang="en-US"/>
          </a:p>
        </p:txBody>
      </p:sp>
      <p:sp>
        <p:nvSpPr>
          <p:cNvPr id="20" name="Shape 18"/>
          <p:cNvSpPr/>
          <p:nvPr/>
        </p:nvSpPr>
        <p:spPr>
          <a:xfrm>
            <a:off x="508000" y="4146026"/>
            <a:ext cx="198438" cy="158750"/>
          </a:xfrm>
          <a:custGeom>
            <a:avLst/>
            <a:gdLst/>
            <a:ahLst/>
            <a:cxnLst/>
            <a:rect l="l" t="t" r="r" b="b"/>
            <a:pathLst>
              <a:path w="198438" h="158750">
                <a:moveTo>
                  <a:pt x="99219" y="4961"/>
                </a:moveTo>
                <a:cubicBezTo>
                  <a:pt x="117016" y="4961"/>
                  <a:pt x="131465" y="19410"/>
                  <a:pt x="131465" y="37207"/>
                </a:cubicBezTo>
                <a:cubicBezTo>
                  <a:pt x="131465" y="55004"/>
                  <a:pt x="117016" y="69453"/>
                  <a:pt x="99219" y="69453"/>
                </a:cubicBezTo>
                <a:cubicBezTo>
                  <a:pt x="81422" y="69453"/>
                  <a:pt x="66973" y="55004"/>
                  <a:pt x="66973" y="37207"/>
                </a:cubicBezTo>
                <a:cubicBezTo>
                  <a:pt x="66973" y="19410"/>
                  <a:pt x="81422" y="4961"/>
                  <a:pt x="99219" y="4961"/>
                </a:cubicBezTo>
                <a:close/>
                <a:moveTo>
                  <a:pt x="29766" y="27285"/>
                </a:moveTo>
                <a:cubicBezTo>
                  <a:pt x="42087" y="27285"/>
                  <a:pt x="52090" y="37288"/>
                  <a:pt x="52090" y="49609"/>
                </a:cubicBezTo>
                <a:cubicBezTo>
                  <a:pt x="52090" y="61930"/>
                  <a:pt x="42087" y="71934"/>
                  <a:pt x="29766" y="71934"/>
                </a:cubicBezTo>
                <a:cubicBezTo>
                  <a:pt x="17445" y="71934"/>
                  <a:pt x="7441" y="61930"/>
                  <a:pt x="7441" y="49609"/>
                </a:cubicBezTo>
                <a:cubicBezTo>
                  <a:pt x="7441" y="37288"/>
                  <a:pt x="17445" y="27285"/>
                  <a:pt x="29766" y="27285"/>
                </a:cubicBezTo>
                <a:close/>
                <a:moveTo>
                  <a:pt x="0" y="128984"/>
                </a:moveTo>
                <a:cubicBezTo>
                  <a:pt x="0" y="107063"/>
                  <a:pt x="17766" y="89297"/>
                  <a:pt x="39688" y="89297"/>
                </a:cubicBezTo>
                <a:cubicBezTo>
                  <a:pt x="43656" y="89297"/>
                  <a:pt x="47501" y="89886"/>
                  <a:pt x="51129" y="90971"/>
                </a:cubicBezTo>
                <a:cubicBezTo>
                  <a:pt x="40928" y="102381"/>
                  <a:pt x="34727" y="117450"/>
                  <a:pt x="34727" y="133945"/>
                </a:cubicBezTo>
                <a:lnTo>
                  <a:pt x="34727" y="138906"/>
                </a:lnTo>
                <a:cubicBezTo>
                  <a:pt x="34727" y="142441"/>
                  <a:pt x="35471" y="145790"/>
                  <a:pt x="36804" y="148828"/>
                </a:cubicBezTo>
                <a:lnTo>
                  <a:pt x="9922" y="148828"/>
                </a:lnTo>
                <a:cubicBezTo>
                  <a:pt x="4434" y="148828"/>
                  <a:pt x="0" y="144394"/>
                  <a:pt x="0" y="138906"/>
                </a:cubicBezTo>
                <a:lnTo>
                  <a:pt x="0" y="128984"/>
                </a:lnTo>
                <a:close/>
                <a:moveTo>
                  <a:pt x="161634" y="148828"/>
                </a:moveTo>
                <a:cubicBezTo>
                  <a:pt x="162967" y="145790"/>
                  <a:pt x="163711" y="142441"/>
                  <a:pt x="163711" y="138906"/>
                </a:cubicBezTo>
                <a:lnTo>
                  <a:pt x="163711" y="133945"/>
                </a:lnTo>
                <a:cubicBezTo>
                  <a:pt x="163711" y="117450"/>
                  <a:pt x="157510" y="102381"/>
                  <a:pt x="147309" y="90971"/>
                </a:cubicBezTo>
                <a:cubicBezTo>
                  <a:pt x="150937" y="89886"/>
                  <a:pt x="154781" y="89297"/>
                  <a:pt x="158750" y="89297"/>
                </a:cubicBezTo>
                <a:cubicBezTo>
                  <a:pt x="180671" y="89297"/>
                  <a:pt x="198438" y="107063"/>
                  <a:pt x="198438" y="128984"/>
                </a:cubicBezTo>
                <a:lnTo>
                  <a:pt x="198438" y="138906"/>
                </a:lnTo>
                <a:cubicBezTo>
                  <a:pt x="198438" y="144394"/>
                  <a:pt x="194004" y="148828"/>
                  <a:pt x="188516" y="148828"/>
                </a:cubicBezTo>
                <a:lnTo>
                  <a:pt x="161634" y="148828"/>
                </a:lnTo>
                <a:close/>
                <a:moveTo>
                  <a:pt x="146348" y="49609"/>
                </a:moveTo>
                <a:cubicBezTo>
                  <a:pt x="146348" y="37288"/>
                  <a:pt x="156351" y="27285"/>
                  <a:pt x="168672" y="27285"/>
                </a:cubicBezTo>
                <a:cubicBezTo>
                  <a:pt x="180993" y="27285"/>
                  <a:pt x="190996" y="37288"/>
                  <a:pt x="190996" y="49609"/>
                </a:cubicBezTo>
                <a:cubicBezTo>
                  <a:pt x="190996" y="61930"/>
                  <a:pt x="180993" y="71934"/>
                  <a:pt x="168672" y="71934"/>
                </a:cubicBezTo>
                <a:cubicBezTo>
                  <a:pt x="156351" y="71934"/>
                  <a:pt x="146348" y="61930"/>
                  <a:pt x="146348" y="49609"/>
                </a:cubicBezTo>
                <a:close/>
                <a:moveTo>
                  <a:pt x="49609" y="133945"/>
                </a:moveTo>
                <a:cubicBezTo>
                  <a:pt x="49609" y="106536"/>
                  <a:pt x="71810" y="84336"/>
                  <a:pt x="99219" y="84336"/>
                </a:cubicBezTo>
                <a:cubicBezTo>
                  <a:pt x="126628" y="84336"/>
                  <a:pt x="148828" y="106536"/>
                  <a:pt x="148828" y="133945"/>
                </a:cubicBezTo>
                <a:lnTo>
                  <a:pt x="148828" y="138906"/>
                </a:lnTo>
                <a:cubicBezTo>
                  <a:pt x="148828" y="144394"/>
                  <a:pt x="144394" y="148828"/>
                  <a:pt x="138906" y="148828"/>
                </a:cubicBezTo>
                <a:lnTo>
                  <a:pt x="59531" y="148828"/>
                </a:lnTo>
                <a:cubicBezTo>
                  <a:pt x="54043" y="148828"/>
                  <a:pt x="49609" y="144394"/>
                  <a:pt x="49609" y="138906"/>
                </a:cubicBezTo>
                <a:lnTo>
                  <a:pt x="49609" y="133945"/>
                </a:lnTo>
                <a:close/>
              </a:path>
            </a:pathLst>
          </a:custGeom>
          <a:solidFill>
            <a:srgbClr val="D8A252"/>
          </a:solidFill>
        </p:spPr>
        <p:txBody>
          <a:bodyPr/>
          <a:lstStyle/>
          <a:p>
            <a:endParaRPr lang="en-US"/>
          </a:p>
        </p:txBody>
      </p:sp>
      <p:sp>
        <p:nvSpPr>
          <p:cNvPr id="21" name="Text 19"/>
          <p:cNvSpPr/>
          <p:nvPr/>
        </p:nvSpPr>
        <p:spPr>
          <a:xfrm>
            <a:off x="706438" y="4114276"/>
            <a:ext cx="5214938"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Social &amp; Institutional Challenges</a:t>
            </a:r>
            <a:endParaRPr lang="en-US" sz="1600" dirty="0"/>
          </a:p>
        </p:txBody>
      </p:sp>
      <p:sp>
        <p:nvSpPr>
          <p:cNvPr id="22" name="Shape 20"/>
          <p:cNvSpPr/>
          <p:nvPr/>
        </p:nvSpPr>
        <p:spPr>
          <a:xfrm>
            <a:off x="519906" y="4495276"/>
            <a:ext cx="95250" cy="95250"/>
          </a:xfrm>
          <a:custGeom>
            <a:avLst/>
            <a:gdLst/>
            <a:ahLst/>
            <a:cxnLst/>
            <a:rect l="l" t="t" r="r" b="b"/>
            <a:pathLst>
              <a:path w="95250" h="95250">
                <a:moveTo>
                  <a:pt x="0" y="47625"/>
                </a:moveTo>
                <a:cubicBezTo>
                  <a:pt x="0" y="21340"/>
                  <a:pt x="21340" y="0"/>
                  <a:pt x="47625" y="0"/>
                </a:cubicBezTo>
                <a:cubicBezTo>
                  <a:pt x="73910" y="0"/>
                  <a:pt x="95250" y="21340"/>
                  <a:pt x="95250" y="47625"/>
                </a:cubicBezTo>
                <a:cubicBezTo>
                  <a:pt x="95250" y="73910"/>
                  <a:pt x="73910" y="95250"/>
                  <a:pt x="47625" y="95250"/>
                </a:cubicBezTo>
                <a:cubicBezTo>
                  <a:pt x="21340" y="95250"/>
                  <a:pt x="0" y="73910"/>
                  <a:pt x="0" y="47625"/>
                </a:cubicBezTo>
                <a:close/>
              </a:path>
            </a:pathLst>
          </a:custGeom>
          <a:solidFill>
            <a:srgbClr val="D8A252"/>
          </a:solidFill>
        </p:spPr>
        <p:txBody>
          <a:bodyPr/>
          <a:lstStyle/>
          <a:p>
            <a:endParaRPr lang="en-US"/>
          </a:p>
        </p:txBody>
      </p:sp>
      <p:sp>
        <p:nvSpPr>
          <p:cNvPr id="23" name="Text 21"/>
          <p:cNvSpPr/>
          <p:nvPr/>
        </p:nvSpPr>
        <p:spPr>
          <a:xfrm>
            <a:off x="690563" y="4431776"/>
            <a:ext cx="30956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Creating incentives for modular ontology development</a:t>
            </a:r>
            <a:endParaRPr lang="en-US" sz="1600" dirty="0"/>
          </a:p>
        </p:txBody>
      </p:sp>
      <p:sp>
        <p:nvSpPr>
          <p:cNvPr id="24" name="Shape 22"/>
          <p:cNvSpPr/>
          <p:nvPr/>
        </p:nvSpPr>
        <p:spPr>
          <a:xfrm>
            <a:off x="519906" y="4749276"/>
            <a:ext cx="95250" cy="95250"/>
          </a:xfrm>
          <a:custGeom>
            <a:avLst/>
            <a:gdLst/>
            <a:ahLst/>
            <a:cxnLst/>
            <a:rect l="l" t="t" r="r" b="b"/>
            <a:pathLst>
              <a:path w="95250" h="95250">
                <a:moveTo>
                  <a:pt x="0" y="47625"/>
                </a:moveTo>
                <a:cubicBezTo>
                  <a:pt x="0" y="21340"/>
                  <a:pt x="21340" y="0"/>
                  <a:pt x="47625" y="0"/>
                </a:cubicBezTo>
                <a:cubicBezTo>
                  <a:pt x="73910" y="0"/>
                  <a:pt x="95250" y="21340"/>
                  <a:pt x="95250" y="47625"/>
                </a:cubicBezTo>
                <a:cubicBezTo>
                  <a:pt x="95250" y="73910"/>
                  <a:pt x="73910" y="95250"/>
                  <a:pt x="47625" y="95250"/>
                </a:cubicBezTo>
                <a:cubicBezTo>
                  <a:pt x="21340" y="95250"/>
                  <a:pt x="0" y="73910"/>
                  <a:pt x="0" y="47625"/>
                </a:cubicBezTo>
                <a:close/>
              </a:path>
            </a:pathLst>
          </a:custGeom>
          <a:solidFill>
            <a:srgbClr val="D8A252"/>
          </a:solidFill>
        </p:spPr>
        <p:txBody>
          <a:bodyPr/>
          <a:lstStyle/>
          <a:p>
            <a:endParaRPr lang="en-US"/>
          </a:p>
        </p:txBody>
      </p:sp>
      <p:sp>
        <p:nvSpPr>
          <p:cNvPr id="25" name="Text 23"/>
          <p:cNvSpPr/>
          <p:nvPr/>
        </p:nvSpPr>
        <p:spPr>
          <a:xfrm>
            <a:off x="690563" y="4685776"/>
            <a:ext cx="3984625"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Establishing communal practices for sharing fine-grained components</a:t>
            </a:r>
            <a:endParaRPr lang="en-US" sz="1600" dirty="0"/>
          </a:p>
        </p:txBody>
      </p:sp>
      <p:sp>
        <p:nvSpPr>
          <p:cNvPr id="26" name="Shape 24"/>
          <p:cNvSpPr/>
          <p:nvPr/>
        </p:nvSpPr>
        <p:spPr>
          <a:xfrm>
            <a:off x="519906" y="5003276"/>
            <a:ext cx="95250" cy="95250"/>
          </a:xfrm>
          <a:custGeom>
            <a:avLst/>
            <a:gdLst/>
            <a:ahLst/>
            <a:cxnLst/>
            <a:rect l="l" t="t" r="r" b="b"/>
            <a:pathLst>
              <a:path w="95250" h="95250">
                <a:moveTo>
                  <a:pt x="0" y="47625"/>
                </a:moveTo>
                <a:cubicBezTo>
                  <a:pt x="0" y="21340"/>
                  <a:pt x="21340" y="0"/>
                  <a:pt x="47625" y="0"/>
                </a:cubicBezTo>
                <a:cubicBezTo>
                  <a:pt x="73910" y="0"/>
                  <a:pt x="95250" y="21340"/>
                  <a:pt x="95250" y="47625"/>
                </a:cubicBezTo>
                <a:cubicBezTo>
                  <a:pt x="95250" y="73910"/>
                  <a:pt x="73910" y="95250"/>
                  <a:pt x="47625" y="95250"/>
                </a:cubicBezTo>
                <a:cubicBezTo>
                  <a:pt x="21340" y="95250"/>
                  <a:pt x="0" y="73910"/>
                  <a:pt x="0" y="47625"/>
                </a:cubicBezTo>
                <a:close/>
              </a:path>
            </a:pathLst>
          </a:custGeom>
          <a:solidFill>
            <a:srgbClr val="D8A252"/>
          </a:solidFill>
        </p:spPr>
        <p:txBody>
          <a:bodyPr/>
          <a:lstStyle/>
          <a:p>
            <a:endParaRPr lang="en-US"/>
          </a:p>
        </p:txBody>
      </p:sp>
      <p:sp>
        <p:nvSpPr>
          <p:cNvPr id="27" name="Text 25"/>
          <p:cNvSpPr/>
          <p:nvPr/>
        </p:nvSpPr>
        <p:spPr>
          <a:xfrm>
            <a:off x="690563" y="4939776"/>
            <a:ext cx="3929063"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Developing sustainable business models for decentralized resources</a:t>
            </a:r>
            <a:endParaRPr lang="en-US" sz="1600" dirty="0"/>
          </a:p>
        </p:txBody>
      </p:sp>
      <p:sp>
        <p:nvSpPr>
          <p:cNvPr id="28" name="Shape 26"/>
          <p:cNvSpPr/>
          <p:nvPr/>
        </p:nvSpPr>
        <p:spPr>
          <a:xfrm>
            <a:off x="519906" y="5257276"/>
            <a:ext cx="95250" cy="95250"/>
          </a:xfrm>
          <a:custGeom>
            <a:avLst/>
            <a:gdLst/>
            <a:ahLst/>
            <a:cxnLst/>
            <a:rect l="l" t="t" r="r" b="b"/>
            <a:pathLst>
              <a:path w="95250" h="95250">
                <a:moveTo>
                  <a:pt x="0" y="47625"/>
                </a:moveTo>
                <a:cubicBezTo>
                  <a:pt x="0" y="21340"/>
                  <a:pt x="21340" y="0"/>
                  <a:pt x="47625" y="0"/>
                </a:cubicBezTo>
                <a:cubicBezTo>
                  <a:pt x="73910" y="0"/>
                  <a:pt x="95250" y="21340"/>
                  <a:pt x="95250" y="47625"/>
                </a:cubicBezTo>
                <a:cubicBezTo>
                  <a:pt x="95250" y="73910"/>
                  <a:pt x="73910" y="95250"/>
                  <a:pt x="47625" y="95250"/>
                </a:cubicBezTo>
                <a:cubicBezTo>
                  <a:pt x="21340" y="95250"/>
                  <a:pt x="0" y="73910"/>
                  <a:pt x="0" y="47625"/>
                </a:cubicBezTo>
                <a:close/>
              </a:path>
            </a:pathLst>
          </a:custGeom>
          <a:solidFill>
            <a:srgbClr val="D8A252"/>
          </a:solidFill>
        </p:spPr>
        <p:txBody>
          <a:bodyPr/>
          <a:lstStyle/>
          <a:p>
            <a:endParaRPr lang="en-US"/>
          </a:p>
        </p:txBody>
      </p:sp>
      <p:sp>
        <p:nvSpPr>
          <p:cNvPr id="29" name="Text 27"/>
          <p:cNvSpPr/>
          <p:nvPr/>
        </p:nvSpPr>
        <p:spPr>
          <a:xfrm>
            <a:off x="690563" y="5193776"/>
            <a:ext cx="3294063" cy="190500"/>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Building co-curation infrastructure (DataScientia Initiative)</a:t>
            </a:r>
            <a:endParaRPr lang="en-US" sz="1600" dirty="0"/>
          </a:p>
        </p:txBody>
      </p:sp>
      <p:sp>
        <p:nvSpPr>
          <p:cNvPr id="30" name="Shape 28"/>
          <p:cNvSpPr/>
          <p:nvPr/>
        </p:nvSpPr>
        <p:spPr>
          <a:xfrm>
            <a:off x="6207125" y="1174750"/>
            <a:ext cx="5667375" cy="2166938"/>
          </a:xfrm>
          <a:custGeom>
            <a:avLst/>
            <a:gdLst/>
            <a:ahLst/>
            <a:cxnLst/>
            <a:rect l="l" t="t" r="r" b="b"/>
            <a:pathLst>
              <a:path w="5667375" h="2166938">
                <a:moveTo>
                  <a:pt x="31750" y="0"/>
                </a:moveTo>
                <a:lnTo>
                  <a:pt x="5603884" y="0"/>
                </a:lnTo>
                <a:cubicBezTo>
                  <a:pt x="5638949" y="0"/>
                  <a:pt x="5667375" y="28426"/>
                  <a:pt x="5667375" y="63491"/>
                </a:cubicBezTo>
                <a:lnTo>
                  <a:pt x="5667375" y="2103446"/>
                </a:lnTo>
                <a:cubicBezTo>
                  <a:pt x="5667375" y="2138511"/>
                  <a:pt x="5638949" y="2166938"/>
                  <a:pt x="5603884" y="2166938"/>
                </a:cubicBezTo>
                <a:lnTo>
                  <a:pt x="31750" y="2166938"/>
                </a:lnTo>
                <a:cubicBezTo>
                  <a:pt x="14227" y="2166938"/>
                  <a:pt x="0" y="2152711"/>
                  <a:pt x="0" y="2135188"/>
                </a:cubicBezTo>
                <a:lnTo>
                  <a:pt x="0" y="31750"/>
                </a:lnTo>
                <a:cubicBezTo>
                  <a:pt x="0" y="14227"/>
                  <a:pt x="14227" y="0"/>
                  <a:pt x="31750" y="0"/>
                </a:cubicBezTo>
                <a:close/>
              </a:path>
            </a:pathLst>
          </a:custGeom>
          <a:solidFill>
            <a:srgbClr val="4A6D8C">
              <a:alpha val="14902"/>
            </a:srgbClr>
          </a:solidFill>
        </p:spPr>
        <p:txBody>
          <a:bodyPr/>
          <a:lstStyle/>
          <a:p>
            <a:endParaRPr lang="en-US"/>
          </a:p>
        </p:txBody>
      </p:sp>
      <p:sp>
        <p:nvSpPr>
          <p:cNvPr id="31" name="Shape 29"/>
          <p:cNvSpPr/>
          <p:nvPr/>
        </p:nvSpPr>
        <p:spPr>
          <a:xfrm>
            <a:off x="6207125" y="1174750"/>
            <a:ext cx="31750" cy="2166938"/>
          </a:xfrm>
          <a:custGeom>
            <a:avLst/>
            <a:gdLst/>
            <a:ahLst/>
            <a:cxnLst/>
            <a:rect l="l" t="t" r="r" b="b"/>
            <a:pathLst>
              <a:path w="31750" h="2166938">
                <a:moveTo>
                  <a:pt x="31750" y="0"/>
                </a:moveTo>
                <a:lnTo>
                  <a:pt x="31750" y="0"/>
                </a:lnTo>
                <a:lnTo>
                  <a:pt x="31750" y="2166938"/>
                </a:lnTo>
                <a:lnTo>
                  <a:pt x="31750" y="2166938"/>
                </a:lnTo>
                <a:cubicBezTo>
                  <a:pt x="14227" y="2166938"/>
                  <a:pt x="0" y="2152711"/>
                  <a:pt x="0" y="2135188"/>
                </a:cubicBezTo>
                <a:lnTo>
                  <a:pt x="0" y="31750"/>
                </a:lnTo>
                <a:cubicBezTo>
                  <a:pt x="0" y="14227"/>
                  <a:pt x="14227" y="0"/>
                  <a:pt x="31750" y="0"/>
                </a:cubicBezTo>
                <a:close/>
              </a:path>
            </a:pathLst>
          </a:custGeom>
          <a:solidFill>
            <a:srgbClr val="4A6D8C"/>
          </a:solidFill>
        </p:spPr>
        <p:txBody>
          <a:bodyPr/>
          <a:lstStyle/>
          <a:p>
            <a:endParaRPr lang="en-US"/>
          </a:p>
        </p:txBody>
      </p:sp>
      <p:sp>
        <p:nvSpPr>
          <p:cNvPr id="32" name="Shape 30"/>
          <p:cNvSpPr/>
          <p:nvPr/>
        </p:nvSpPr>
        <p:spPr>
          <a:xfrm>
            <a:off x="6391672" y="1365250"/>
            <a:ext cx="178594" cy="158750"/>
          </a:xfrm>
          <a:custGeom>
            <a:avLst/>
            <a:gdLst/>
            <a:ahLst/>
            <a:cxnLst/>
            <a:rect l="l" t="t" r="r" b="b"/>
            <a:pathLst>
              <a:path w="178594" h="158750">
                <a:moveTo>
                  <a:pt x="14883" y="60709"/>
                </a:moveTo>
                <a:lnTo>
                  <a:pt x="79747" y="87406"/>
                </a:lnTo>
                <a:cubicBezTo>
                  <a:pt x="82786" y="88646"/>
                  <a:pt x="86010" y="89297"/>
                  <a:pt x="89297" y="89297"/>
                </a:cubicBezTo>
                <a:cubicBezTo>
                  <a:pt x="92583" y="89297"/>
                  <a:pt x="95808" y="88646"/>
                  <a:pt x="98847" y="87406"/>
                </a:cubicBezTo>
                <a:lnTo>
                  <a:pt x="174005" y="56462"/>
                </a:lnTo>
                <a:cubicBezTo>
                  <a:pt x="176795" y="55314"/>
                  <a:pt x="178594" y="52617"/>
                  <a:pt x="178594" y="49609"/>
                </a:cubicBezTo>
                <a:cubicBezTo>
                  <a:pt x="178594" y="46602"/>
                  <a:pt x="176795" y="43904"/>
                  <a:pt x="174005" y="42757"/>
                </a:cubicBezTo>
                <a:lnTo>
                  <a:pt x="98847" y="11813"/>
                </a:lnTo>
                <a:cubicBezTo>
                  <a:pt x="95808" y="10573"/>
                  <a:pt x="92583" y="9922"/>
                  <a:pt x="89297" y="9922"/>
                </a:cubicBezTo>
                <a:cubicBezTo>
                  <a:pt x="86010" y="9922"/>
                  <a:pt x="82786" y="10573"/>
                  <a:pt x="79747" y="11813"/>
                </a:cubicBezTo>
                <a:lnTo>
                  <a:pt x="4589" y="42757"/>
                </a:lnTo>
                <a:cubicBezTo>
                  <a:pt x="1798" y="43904"/>
                  <a:pt x="0" y="46602"/>
                  <a:pt x="0" y="49609"/>
                </a:cubicBezTo>
                <a:lnTo>
                  <a:pt x="0" y="141387"/>
                </a:lnTo>
                <a:cubicBezTo>
                  <a:pt x="0" y="145510"/>
                  <a:pt x="3318" y="148828"/>
                  <a:pt x="7441" y="148828"/>
                </a:cubicBezTo>
                <a:cubicBezTo>
                  <a:pt x="11565" y="148828"/>
                  <a:pt x="14883" y="145510"/>
                  <a:pt x="14883" y="141387"/>
                </a:cubicBezTo>
                <a:lnTo>
                  <a:pt x="14883" y="60709"/>
                </a:lnTo>
                <a:close/>
                <a:moveTo>
                  <a:pt x="29766" y="82941"/>
                </a:moveTo>
                <a:lnTo>
                  <a:pt x="29766" y="119062"/>
                </a:lnTo>
                <a:cubicBezTo>
                  <a:pt x="29766" y="135496"/>
                  <a:pt x="56431" y="148828"/>
                  <a:pt x="89297" y="148828"/>
                </a:cubicBezTo>
                <a:cubicBezTo>
                  <a:pt x="122163" y="148828"/>
                  <a:pt x="148828" y="135496"/>
                  <a:pt x="148828" y="119062"/>
                </a:cubicBezTo>
                <a:lnTo>
                  <a:pt x="148828" y="82910"/>
                </a:lnTo>
                <a:lnTo>
                  <a:pt x="104521" y="101172"/>
                </a:lnTo>
                <a:cubicBezTo>
                  <a:pt x="99684" y="103156"/>
                  <a:pt x="94537" y="104180"/>
                  <a:pt x="89297" y="104180"/>
                </a:cubicBezTo>
                <a:cubicBezTo>
                  <a:pt x="84057" y="104180"/>
                  <a:pt x="78910" y="103156"/>
                  <a:pt x="74073" y="101172"/>
                </a:cubicBezTo>
                <a:lnTo>
                  <a:pt x="29766" y="82910"/>
                </a:lnTo>
                <a:close/>
              </a:path>
            </a:pathLst>
          </a:custGeom>
          <a:solidFill>
            <a:srgbClr val="D8A252"/>
          </a:solidFill>
        </p:spPr>
        <p:txBody>
          <a:bodyPr/>
          <a:lstStyle/>
          <a:p>
            <a:endParaRPr lang="en-US"/>
          </a:p>
        </p:txBody>
      </p:sp>
      <p:sp>
        <p:nvSpPr>
          <p:cNvPr id="33" name="Text 31"/>
          <p:cNvSpPr/>
          <p:nvPr/>
        </p:nvSpPr>
        <p:spPr>
          <a:xfrm>
            <a:off x="6580188" y="1333500"/>
            <a:ext cx="5214938"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Educational Evolution</a:t>
            </a:r>
            <a:endParaRPr lang="en-US" sz="1600" dirty="0"/>
          </a:p>
        </p:txBody>
      </p:sp>
      <p:sp>
        <p:nvSpPr>
          <p:cNvPr id="34" name="Text 32"/>
          <p:cNvSpPr/>
          <p:nvPr/>
        </p:nvSpPr>
        <p:spPr>
          <a:xfrm>
            <a:off x="6381750" y="1651000"/>
            <a:ext cx="5397500" cy="206375"/>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Educational initiatives must evolve to train a new generation of practitioners in:</a:t>
            </a:r>
            <a:endParaRPr lang="en-US" sz="1600" dirty="0"/>
          </a:p>
        </p:txBody>
      </p:sp>
      <p:sp>
        <p:nvSpPr>
          <p:cNvPr id="35" name="Shape 33"/>
          <p:cNvSpPr/>
          <p:nvPr/>
        </p:nvSpPr>
        <p:spPr>
          <a:xfrm>
            <a:off x="6384396" y="1955271"/>
            <a:ext cx="2632604" cy="354542"/>
          </a:xfrm>
          <a:custGeom>
            <a:avLst/>
            <a:gdLst/>
            <a:ahLst/>
            <a:cxnLst/>
            <a:rect l="l" t="t" r="r" b="b"/>
            <a:pathLst>
              <a:path w="2632604" h="354542">
                <a:moveTo>
                  <a:pt x="63498" y="0"/>
                </a:moveTo>
                <a:lnTo>
                  <a:pt x="2569106" y="0"/>
                </a:lnTo>
                <a:cubicBezTo>
                  <a:pt x="2604175" y="0"/>
                  <a:pt x="2632604" y="28429"/>
                  <a:pt x="2632604" y="63498"/>
                </a:cubicBezTo>
                <a:lnTo>
                  <a:pt x="2632604" y="291043"/>
                </a:lnTo>
                <a:cubicBezTo>
                  <a:pt x="2632604" y="326112"/>
                  <a:pt x="2604175" y="354542"/>
                  <a:pt x="2569106" y="354542"/>
                </a:cubicBezTo>
                <a:lnTo>
                  <a:pt x="63498" y="354542"/>
                </a:lnTo>
                <a:cubicBezTo>
                  <a:pt x="28429" y="354542"/>
                  <a:pt x="0" y="326112"/>
                  <a:pt x="0" y="291043"/>
                </a:cubicBezTo>
                <a:lnTo>
                  <a:pt x="0" y="63498"/>
                </a:lnTo>
                <a:cubicBezTo>
                  <a:pt x="0" y="28453"/>
                  <a:pt x="28453" y="0"/>
                  <a:pt x="63498"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36" name="Text 34"/>
          <p:cNvSpPr/>
          <p:nvPr/>
        </p:nvSpPr>
        <p:spPr>
          <a:xfrm>
            <a:off x="6454511" y="2053177"/>
            <a:ext cx="2492375" cy="158750"/>
          </a:xfrm>
          <a:prstGeom prst="rect">
            <a:avLst/>
          </a:prstGeom>
          <a:noFill/>
        </p:spPr>
        <p:txBody>
          <a:bodyPr wrap="square" lIns="0" tIns="0" rIns="0" bIns="0" rtlCol="0" anchor="ctr"/>
          <a:lstStyle/>
          <a:p>
            <a:pPr algn="ct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Compositional Thinking</a:t>
            </a:r>
            <a:endParaRPr lang="en-US" sz="1600" dirty="0"/>
          </a:p>
        </p:txBody>
      </p:sp>
      <p:sp>
        <p:nvSpPr>
          <p:cNvPr id="37" name="Shape 35"/>
          <p:cNvSpPr/>
          <p:nvPr/>
        </p:nvSpPr>
        <p:spPr>
          <a:xfrm>
            <a:off x="9083146" y="1955271"/>
            <a:ext cx="2632604" cy="354542"/>
          </a:xfrm>
          <a:custGeom>
            <a:avLst/>
            <a:gdLst/>
            <a:ahLst/>
            <a:cxnLst/>
            <a:rect l="l" t="t" r="r" b="b"/>
            <a:pathLst>
              <a:path w="2632604" h="354542">
                <a:moveTo>
                  <a:pt x="63498" y="0"/>
                </a:moveTo>
                <a:lnTo>
                  <a:pt x="2569106" y="0"/>
                </a:lnTo>
                <a:cubicBezTo>
                  <a:pt x="2604175" y="0"/>
                  <a:pt x="2632604" y="28429"/>
                  <a:pt x="2632604" y="63498"/>
                </a:cubicBezTo>
                <a:lnTo>
                  <a:pt x="2632604" y="291043"/>
                </a:lnTo>
                <a:cubicBezTo>
                  <a:pt x="2632604" y="326112"/>
                  <a:pt x="2604175" y="354542"/>
                  <a:pt x="2569106" y="354542"/>
                </a:cubicBezTo>
                <a:lnTo>
                  <a:pt x="63498" y="354542"/>
                </a:lnTo>
                <a:cubicBezTo>
                  <a:pt x="28429" y="354542"/>
                  <a:pt x="0" y="326112"/>
                  <a:pt x="0" y="291043"/>
                </a:cubicBezTo>
                <a:lnTo>
                  <a:pt x="0" y="63498"/>
                </a:lnTo>
                <a:cubicBezTo>
                  <a:pt x="0" y="28453"/>
                  <a:pt x="28453" y="0"/>
                  <a:pt x="63498"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38" name="Text 36"/>
          <p:cNvSpPr/>
          <p:nvPr/>
        </p:nvSpPr>
        <p:spPr>
          <a:xfrm>
            <a:off x="9153261" y="2053177"/>
            <a:ext cx="2492375" cy="158750"/>
          </a:xfrm>
          <a:prstGeom prst="rect">
            <a:avLst/>
          </a:prstGeom>
          <a:noFill/>
        </p:spPr>
        <p:txBody>
          <a:bodyPr wrap="square" lIns="0" tIns="0" rIns="0" bIns="0" rtlCol="0" anchor="ctr"/>
          <a:lstStyle/>
          <a:p>
            <a:pPr algn="ct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Modular Design</a:t>
            </a:r>
            <a:endParaRPr lang="en-US" sz="1600" dirty="0"/>
          </a:p>
        </p:txBody>
      </p:sp>
      <p:sp>
        <p:nvSpPr>
          <p:cNvPr id="39" name="Shape 37"/>
          <p:cNvSpPr/>
          <p:nvPr/>
        </p:nvSpPr>
        <p:spPr>
          <a:xfrm>
            <a:off x="6384396" y="2378609"/>
            <a:ext cx="2632604" cy="354542"/>
          </a:xfrm>
          <a:custGeom>
            <a:avLst/>
            <a:gdLst/>
            <a:ahLst/>
            <a:cxnLst/>
            <a:rect l="l" t="t" r="r" b="b"/>
            <a:pathLst>
              <a:path w="2632604" h="354542">
                <a:moveTo>
                  <a:pt x="63498" y="0"/>
                </a:moveTo>
                <a:lnTo>
                  <a:pt x="2569106" y="0"/>
                </a:lnTo>
                <a:cubicBezTo>
                  <a:pt x="2604175" y="0"/>
                  <a:pt x="2632604" y="28429"/>
                  <a:pt x="2632604" y="63498"/>
                </a:cubicBezTo>
                <a:lnTo>
                  <a:pt x="2632604" y="291043"/>
                </a:lnTo>
                <a:cubicBezTo>
                  <a:pt x="2632604" y="326112"/>
                  <a:pt x="2604175" y="354542"/>
                  <a:pt x="2569106" y="354542"/>
                </a:cubicBezTo>
                <a:lnTo>
                  <a:pt x="63498" y="354542"/>
                </a:lnTo>
                <a:cubicBezTo>
                  <a:pt x="28429" y="354542"/>
                  <a:pt x="0" y="326112"/>
                  <a:pt x="0" y="291043"/>
                </a:cubicBezTo>
                <a:lnTo>
                  <a:pt x="0" y="63498"/>
                </a:lnTo>
                <a:cubicBezTo>
                  <a:pt x="0" y="28453"/>
                  <a:pt x="28453" y="0"/>
                  <a:pt x="63498"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40" name="Text 38"/>
          <p:cNvSpPr/>
          <p:nvPr/>
        </p:nvSpPr>
        <p:spPr>
          <a:xfrm>
            <a:off x="6454511" y="2476500"/>
            <a:ext cx="2492375" cy="158750"/>
          </a:xfrm>
          <a:prstGeom prst="rect">
            <a:avLst/>
          </a:prstGeom>
          <a:noFill/>
        </p:spPr>
        <p:txBody>
          <a:bodyPr wrap="square" lIns="0" tIns="0" rIns="0" bIns="0" rtlCol="0" anchor="ctr"/>
          <a:lstStyle/>
          <a:p>
            <a:pPr algn="ct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Reuse Methodologies</a:t>
            </a:r>
            <a:endParaRPr lang="en-US" sz="1600" dirty="0"/>
          </a:p>
        </p:txBody>
      </p:sp>
      <p:sp>
        <p:nvSpPr>
          <p:cNvPr id="41" name="Shape 39"/>
          <p:cNvSpPr/>
          <p:nvPr/>
        </p:nvSpPr>
        <p:spPr>
          <a:xfrm>
            <a:off x="9083146" y="2378609"/>
            <a:ext cx="2632604" cy="354542"/>
          </a:xfrm>
          <a:custGeom>
            <a:avLst/>
            <a:gdLst/>
            <a:ahLst/>
            <a:cxnLst/>
            <a:rect l="l" t="t" r="r" b="b"/>
            <a:pathLst>
              <a:path w="2632604" h="354542">
                <a:moveTo>
                  <a:pt x="63498" y="0"/>
                </a:moveTo>
                <a:lnTo>
                  <a:pt x="2569106" y="0"/>
                </a:lnTo>
                <a:cubicBezTo>
                  <a:pt x="2604175" y="0"/>
                  <a:pt x="2632604" y="28429"/>
                  <a:pt x="2632604" y="63498"/>
                </a:cubicBezTo>
                <a:lnTo>
                  <a:pt x="2632604" y="291043"/>
                </a:lnTo>
                <a:cubicBezTo>
                  <a:pt x="2632604" y="326112"/>
                  <a:pt x="2604175" y="354542"/>
                  <a:pt x="2569106" y="354542"/>
                </a:cubicBezTo>
                <a:lnTo>
                  <a:pt x="63498" y="354542"/>
                </a:lnTo>
                <a:cubicBezTo>
                  <a:pt x="28429" y="354542"/>
                  <a:pt x="0" y="326112"/>
                  <a:pt x="0" y="291043"/>
                </a:cubicBezTo>
                <a:lnTo>
                  <a:pt x="0" y="63498"/>
                </a:lnTo>
                <a:cubicBezTo>
                  <a:pt x="0" y="28453"/>
                  <a:pt x="28453" y="0"/>
                  <a:pt x="63498" y="0"/>
                </a:cubicBezTo>
                <a:close/>
              </a:path>
            </a:pathLst>
          </a:custGeom>
          <a:solidFill>
            <a:srgbClr val="D8A252">
              <a:alpha val="20000"/>
            </a:srgbClr>
          </a:solidFill>
          <a:ln w="8467">
            <a:solidFill>
              <a:srgbClr val="D8A252">
                <a:alpha val="50196"/>
              </a:srgbClr>
            </a:solidFill>
            <a:prstDash val="solid"/>
          </a:ln>
        </p:spPr>
        <p:txBody>
          <a:bodyPr/>
          <a:lstStyle/>
          <a:p>
            <a:endParaRPr lang="en-US"/>
          </a:p>
        </p:txBody>
      </p:sp>
      <p:sp>
        <p:nvSpPr>
          <p:cNvPr id="42" name="Text 40"/>
          <p:cNvSpPr/>
          <p:nvPr/>
        </p:nvSpPr>
        <p:spPr>
          <a:xfrm>
            <a:off x="9153261" y="2476500"/>
            <a:ext cx="2492375" cy="158750"/>
          </a:xfrm>
          <a:prstGeom prst="rect">
            <a:avLst/>
          </a:prstGeom>
          <a:noFill/>
        </p:spPr>
        <p:txBody>
          <a:bodyPr wrap="square" lIns="0" tIns="0" rIns="0" bIns="0" rtlCol="0" anchor="ctr"/>
          <a:lstStyle/>
          <a:p>
            <a:pPr algn="ct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Integration Skills</a:t>
            </a:r>
            <a:endParaRPr lang="en-US" sz="1600" dirty="0"/>
          </a:p>
        </p:txBody>
      </p:sp>
      <p:sp>
        <p:nvSpPr>
          <p:cNvPr id="43" name="Shape 41"/>
          <p:cNvSpPr/>
          <p:nvPr/>
        </p:nvSpPr>
        <p:spPr>
          <a:xfrm>
            <a:off x="6381750" y="2831052"/>
            <a:ext cx="5334000" cy="349250"/>
          </a:xfrm>
          <a:custGeom>
            <a:avLst/>
            <a:gdLst/>
            <a:ahLst/>
            <a:cxnLst/>
            <a:rect l="l" t="t" r="r" b="b"/>
            <a:pathLst>
              <a:path w="5334000" h="349250">
                <a:moveTo>
                  <a:pt x="63501" y="0"/>
                </a:moveTo>
                <a:lnTo>
                  <a:pt x="5270499" y="0"/>
                </a:lnTo>
                <a:cubicBezTo>
                  <a:pt x="5305570" y="0"/>
                  <a:pt x="5334000" y="28430"/>
                  <a:pt x="5334000" y="63501"/>
                </a:cubicBezTo>
                <a:lnTo>
                  <a:pt x="5334000" y="285749"/>
                </a:lnTo>
                <a:cubicBezTo>
                  <a:pt x="5334000" y="320820"/>
                  <a:pt x="5305570" y="349250"/>
                  <a:pt x="5270499" y="349250"/>
                </a:cubicBezTo>
                <a:lnTo>
                  <a:pt x="63501" y="349250"/>
                </a:lnTo>
                <a:cubicBezTo>
                  <a:pt x="28430" y="349250"/>
                  <a:pt x="0" y="320820"/>
                  <a:pt x="0" y="285749"/>
                </a:cubicBezTo>
                <a:lnTo>
                  <a:pt x="0" y="63501"/>
                </a:lnTo>
                <a:cubicBezTo>
                  <a:pt x="0" y="28430"/>
                  <a:pt x="28430" y="0"/>
                  <a:pt x="63501" y="0"/>
                </a:cubicBezTo>
                <a:close/>
              </a:path>
            </a:pathLst>
          </a:custGeom>
          <a:solidFill>
            <a:srgbClr val="1A1D24">
              <a:alpha val="60000"/>
            </a:srgbClr>
          </a:solidFill>
        </p:spPr>
        <p:txBody>
          <a:bodyPr/>
          <a:lstStyle/>
          <a:p>
            <a:endParaRPr lang="en-US"/>
          </a:p>
        </p:txBody>
      </p:sp>
      <p:sp>
        <p:nvSpPr>
          <p:cNvPr id="44" name="Text 42"/>
          <p:cNvSpPr/>
          <p:nvPr/>
        </p:nvSpPr>
        <p:spPr>
          <a:xfrm>
            <a:off x="6477000" y="2926302"/>
            <a:ext cx="5199063" cy="158750"/>
          </a:xfrm>
          <a:prstGeom prst="rect">
            <a:avLst/>
          </a:prstGeom>
          <a:noFill/>
        </p:spPr>
        <p:txBody>
          <a:bodyPr wrap="square" lIns="0" tIns="0" rIns="0" bIns="0" rtlCol="0" anchor="ctr"/>
          <a:lstStyle/>
          <a:p>
            <a:pPr>
              <a:lnSpc>
                <a:spcPct val="120000"/>
              </a:lnSpc>
            </a:pPr>
            <a:r>
              <a:rPr lang="en-US" sz="87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Example: Knowledge Graph master degree courses incorporating compositional principles</a:t>
            </a:r>
            <a:endParaRPr lang="en-US" sz="1600" dirty="0"/>
          </a:p>
        </p:txBody>
      </p:sp>
      <p:sp>
        <p:nvSpPr>
          <p:cNvPr id="45" name="Shape 43"/>
          <p:cNvSpPr/>
          <p:nvPr/>
        </p:nvSpPr>
        <p:spPr>
          <a:xfrm>
            <a:off x="6207125" y="3466052"/>
            <a:ext cx="5667375" cy="2095500"/>
          </a:xfrm>
          <a:custGeom>
            <a:avLst/>
            <a:gdLst/>
            <a:ahLst/>
            <a:cxnLst/>
            <a:rect l="l" t="t" r="r" b="b"/>
            <a:pathLst>
              <a:path w="5667375" h="2095500">
                <a:moveTo>
                  <a:pt x="31750" y="0"/>
                </a:moveTo>
                <a:lnTo>
                  <a:pt x="5603881" y="0"/>
                </a:lnTo>
                <a:cubicBezTo>
                  <a:pt x="5638948" y="0"/>
                  <a:pt x="5667375" y="28427"/>
                  <a:pt x="5667375" y="63494"/>
                </a:cubicBezTo>
                <a:lnTo>
                  <a:pt x="5667375" y="2032006"/>
                </a:lnTo>
                <a:cubicBezTo>
                  <a:pt x="5667375" y="2067073"/>
                  <a:pt x="5638948" y="2095500"/>
                  <a:pt x="5603881" y="2095500"/>
                </a:cubicBezTo>
                <a:lnTo>
                  <a:pt x="31750" y="2095500"/>
                </a:lnTo>
                <a:cubicBezTo>
                  <a:pt x="14215" y="2095500"/>
                  <a:pt x="0" y="2081285"/>
                  <a:pt x="0" y="2063750"/>
                </a:cubicBezTo>
                <a:lnTo>
                  <a:pt x="0" y="31750"/>
                </a:lnTo>
                <a:cubicBezTo>
                  <a:pt x="0" y="14227"/>
                  <a:pt x="14227" y="0"/>
                  <a:pt x="31750" y="0"/>
                </a:cubicBezTo>
                <a:close/>
              </a:path>
            </a:pathLst>
          </a:custGeom>
          <a:solidFill>
            <a:srgbClr val="D8A252">
              <a:alpha val="14902"/>
            </a:srgbClr>
          </a:solidFill>
        </p:spPr>
        <p:txBody>
          <a:bodyPr/>
          <a:lstStyle/>
          <a:p>
            <a:endParaRPr lang="en-US"/>
          </a:p>
        </p:txBody>
      </p:sp>
      <p:sp>
        <p:nvSpPr>
          <p:cNvPr id="46" name="Shape 44"/>
          <p:cNvSpPr/>
          <p:nvPr/>
        </p:nvSpPr>
        <p:spPr>
          <a:xfrm>
            <a:off x="6207125" y="3466052"/>
            <a:ext cx="31750" cy="2095500"/>
          </a:xfrm>
          <a:custGeom>
            <a:avLst/>
            <a:gdLst/>
            <a:ahLst/>
            <a:cxnLst/>
            <a:rect l="l" t="t" r="r" b="b"/>
            <a:pathLst>
              <a:path w="31750" h="2095500">
                <a:moveTo>
                  <a:pt x="31750" y="0"/>
                </a:moveTo>
                <a:lnTo>
                  <a:pt x="31750" y="0"/>
                </a:lnTo>
                <a:lnTo>
                  <a:pt x="31750" y="2095500"/>
                </a:lnTo>
                <a:lnTo>
                  <a:pt x="31750" y="2095500"/>
                </a:lnTo>
                <a:cubicBezTo>
                  <a:pt x="14227" y="2095500"/>
                  <a:pt x="0" y="2081273"/>
                  <a:pt x="0" y="2063750"/>
                </a:cubicBezTo>
                <a:lnTo>
                  <a:pt x="0" y="31750"/>
                </a:lnTo>
                <a:cubicBezTo>
                  <a:pt x="0" y="14227"/>
                  <a:pt x="14227" y="0"/>
                  <a:pt x="31750" y="0"/>
                </a:cubicBezTo>
                <a:close/>
              </a:path>
            </a:pathLst>
          </a:custGeom>
          <a:solidFill>
            <a:srgbClr val="D8A252"/>
          </a:solidFill>
        </p:spPr>
        <p:txBody>
          <a:bodyPr/>
          <a:lstStyle/>
          <a:p>
            <a:endParaRPr lang="en-US"/>
          </a:p>
        </p:txBody>
      </p:sp>
      <p:sp>
        <p:nvSpPr>
          <p:cNvPr id="47" name="Shape 45"/>
          <p:cNvSpPr/>
          <p:nvPr/>
        </p:nvSpPr>
        <p:spPr>
          <a:xfrm>
            <a:off x="6391672" y="3656552"/>
            <a:ext cx="178594" cy="158750"/>
          </a:xfrm>
          <a:custGeom>
            <a:avLst/>
            <a:gdLst/>
            <a:ahLst/>
            <a:cxnLst/>
            <a:rect l="l" t="t" r="r" b="b"/>
            <a:pathLst>
              <a:path w="178594" h="158750">
                <a:moveTo>
                  <a:pt x="95963" y="-5860"/>
                </a:moveTo>
                <a:cubicBezTo>
                  <a:pt x="94692" y="-8341"/>
                  <a:pt x="92118" y="-9922"/>
                  <a:pt x="89328" y="-9922"/>
                </a:cubicBezTo>
                <a:cubicBezTo>
                  <a:pt x="86537" y="-9922"/>
                  <a:pt x="83964" y="-8341"/>
                  <a:pt x="82693" y="-5860"/>
                </a:cubicBezTo>
                <a:lnTo>
                  <a:pt x="59872" y="38850"/>
                </a:lnTo>
                <a:lnTo>
                  <a:pt x="10294" y="46726"/>
                </a:lnTo>
                <a:cubicBezTo>
                  <a:pt x="7534" y="47160"/>
                  <a:pt x="5240" y="49113"/>
                  <a:pt x="4372" y="51780"/>
                </a:cubicBezTo>
                <a:cubicBezTo>
                  <a:pt x="3504" y="54446"/>
                  <a:pt x="4217" y="57361"/>
                  <a:pt x="6170" y="59345"/>
                </a:cubicBezTo>
                <a:lnTo>
                  <a:pt x="41641" y="94847"/>
                </a:lnTo>
                <a:lnTo>
                  <a:pt x="33827" y="144425"/>
                </a:lnTo>
                <a:cubicBezTo>
                  <a:pt x="33393" y="147185"/>
                  <a:pt x="34541" y="149975"/>
                  <a:pt x="36804" y="151619"/>
                </a:cubicBezTo>
                <a:cubicBezTo>
                  <a:pt x="39067" y="153262"/>
                  <a:pt x="42044" y="153510"/>
                  <a:pt x="44555" y="152239"/>
                </a:cubicBezTo>
                <a:lnTo>
                  <a:pt x="89328" y="129480"/>
                </a:lnTo>
                <a:lnTo>
                  <a:pt x="134069" y="152239"/>
                </a:lnTo>
                <a:cubicBezTo>
                  <a:pt x="136550" y="153510"/>
                  <a:pt x="139557" y="153262"/>
                  <a:pt x="141821" y="151619"/>
                </a:cubicBezTo>
                <a:cubicBezTo>
                  <a:pt x="144084" y="149975"/>
                  <a:pt x="145231" y="147216"/>
                  <a:pt x="144797" y="144425"/>
                </a:cubicBezTo>
                <a:lnTo>
                  <a:pt x="136953" y="94847"/>
                </a:lnTo>
                <a:lnTo>
                  <a:pt x="172424" y="59345"/>
                </a:lnTo>
                <a:cubicBezTo>
                  <a:pt x="174408" y="57361"/>
                  <a:pt x="175090" y="54446"/>
                  <a:pt x="174222" y="51780"/>
                </a:cubicBezTo>
                <a:cubicBezTo>
                  <a:pt x="173354" y="49113"/>
                  <a:pt x="171090" y="47160"/>
                  <a:pt x="168300" y="46726"/>
                </a:cubicBezTo>
                <a:lnTo>
                  <a:pt x="118752" y="38850"/>
                </a:lnTo>
                <a:lnTo>
                  <a:pt x="95963" y="-5860"/>
                </a:lnTo>
                <a:close/>
              </a:path>
            </a:pathLst>
          </a:custGeom>
          <a:solidFill>
            <a:srgbClr val="D8A252"/>
          </a:solidFill>
        </p:spPr>
        <p:txBody>
          <a:bodyPr/>
          <a:lstStyle/>
          <a:p>
            <a:endParaRPr lang="en-US"/>
          </a:p>
        </p:txBody>
      </p:sp>
      <p:sp>
        <p:nvSpPr>
          <p:cNvPr id="48" name="Text 46"/>
          <p:cNvSpPr/>
          <p:nvPr/>
        </p:nvSpPr>
        <p:spPr>
          <a:xfrm>
            <a:off x="6580188" y="3624802"/>
            <a:ext cx="5214938" cy="22225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The Fractal Vision </a:t>
            </a:r>
            <a:r>
              <a:rPr lang="en-IN" altLang="en-US" sz="1250" b="1" dirty="0">
                <a:solidFill>
                  <a:srgbClr val="E8E8E8"/>
                </a:solidFill>
                <a:latin typeface="Hedvig Letters Sans" pitchFamily="34" charset="0"/>
                <a:ea typeface="Hedvig Letters Sans" pitchFamily="34" charset="-122"/>
                <a:cs typeface="Hedvig Letters Sans" pitchFamily="34" charset="-120"/>
              </a:rPr>
              <a:t>?</a:t>
            </a:r>
          </a:p>
        </p:txBody>
      </p:sp>
      <p:sp>
        <p:nvSpPr>
          <p:cNvPr id="49" name="Shape 47"/>
          <p:cNvSpPr/>
          <p:nvPr/>
        </p:nvSpPr>
        <p:spPr>
          <a:xfrm>
            <a:off x="6381750" y="3942302"/>
            <a:ext cx="5334000" cy="666750"/>
          </a:xfrm>
          <a:custGeom>
            <a:avLst/>
            <a:gdLst/>
            <a:ahLst/>
            <a:cxnLst/>
            <a:rect l="l" t="t" r="r" b="b"/>
            <a:pathLst>
              <a:path w="5334000" h="666750">
                <a:moveTo>
                  <a:pt x="63501" y="0"/>
                </a:moveTo>
                <a:lnTo>
                  <a:pt x="5270499" y="0"/>
                </a:lnTo>
                <a:cubicBezTo>
                  <a:pt x="5305570" y="0"/>
                  <a:pt x="5334000" y="28430"/>
                  <a:pt x="5334000" y="63501"/>
                </a:cubicBezTo>
                <a:lnTo>
                  <a:pt x="5334000" y="603249"/>
                </a:lnTo>
                <a:cubicBezTo>
                  <a:pt x="5334000" y="638320"/>
                  <a:pt x="5305570" y="666750"/>
                  <a:pt x="5270499" y="666750"/>
                </a:cubicBezTo>
                <a:lnTo>
                  <a:pt x="63501" y="666750"/>
                </a:lnTo>
                <a:cubicBezTo>
                  <a:pt x="28430" y="666750"/>
                  <a:pt x="0" y="638320"/>
                  <a:pt x="0" y="603249"/>
                </a:cubicBezTo>
                <a:lnTo>
                  <a:pt x="0" y="63501"/>
                </a:lnTo>
                <a:cubicBezTo>
                  <a:pt x="0" y="28454"/>
                  <a:pt x="28454" y="0"/>
                  <a:pt x="63501" y="0"/>
                </a:cubicBezTo>
                <a:close/>
              </a:path>
            </a:pathLst>
          </a:custGeom>
          <a:solidFill>
            <a:srgbClr val="1A1D24">
              <a:alpha val="60000"/>
            </a:srgbClr>
          </a:solidFill>
        </p:spPr>
        <p:txBody>
          <a:bodyPr/>
          <a:lstStyle/>
          <a:p>
            <a:endParaRPr lang="en-US"/>
          </a:p>
        </p:txBody>
      </p:sp>
      <p:sp>
        <p:nvSpPr>
          <p:cNvPr id="50" name="Text 48"/>
          <p:cNvSpPr/>
          <p:nvPr/>
        </p:nvSpPr>
        <p:spPr>
          <a:xfrm>
            <a:off x="6508750" y="4069302"/>
            <a:ext cx="5143500" cy="412750"/>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Our proposal is the </a:t>
            </a:r>
            <a:r>
              <a:rPr lang="en-US" sz="100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realization of the empirically unfulfilled fractal vision </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of the Semantic Web.</a:t>
            </a:r>
            <a:endParaRPr lang="en-US" sz="1600" dirty="0"/>
          </a:p>
        </p:txBody>
      </p:sp>
      <p:sp>
        <p:nvSpPr>
          <p:cNvPr id="51" name="Shape 49"/>
          <p:cNvSpPr/>
          <p:nvPr/>
        </p:nvSpPr>
        <p:spPr>
          <a:xfrm>
            <a:off x="6397625" y="4736052"/>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D8A252"/>
          </a:solidFill>
        </p:spPr>
        <p:txBody>
          <a:bodyPr/>
          <a:lstStyle/>
          <a:p>
            <a:endParaRPr lang="en-US"/>
          </a:p>
        </p:txBody>
      </p:sp>
      <p:sp>
        <p:nvSpPr>
          <p:cNvPr id="52" name="Text 50"/>
          <p:cNvSpPr/>
          <p:nvPr/>
        </p:nvSpPr>
        <p:spPr>
          <a:xfrm>
            <a:off x="6604000" y="4704302"/>
            <a:ext cx="4246563"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Operationalizes</a:t>
            </a: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the fractal vision through purpose-driven compositionality</a:t>
            </a:r>
            <a:endParaRPr lang="en-US" sz="1600" dirty="0"/>
          </a:p>
        </p:txBody>
      </p:sp>
      <p:sp>
        <p:nvSpPr>
          <p:cNvPr id="53" name="Shape 51"/>
          <p:cNvSpPr/>
          <p:nvPr/>
        </p:nvSpPr>
        <p:spPr>
          <a:xfrm>
            <a:off x="6397625" y="4990052"/>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D8A252"/>
          </a:solidFill>
        </p:spPr>
        <p:txBody>
          <a:bodyPr/>
          <a:lstStyle/>
          <a:p>
            <a:endParaRPr lang="en-US"/>
          </a:p>
        </p:txBody>
      </p:sp>
      <p:sp>
        <p:nvSpPr>
          <p:cNvPr id="54" name="Text 52"/>
          <p:cNvSpPr/>
          <p:nvPr/>
        </p:nvSpPr>
        <p:spPr>
          <a:xfrm>
            <a:off x="6604000" y="4958302"/>
            <a:ext cx="3111500"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Enables reuse</a:t>
            </a: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that fractal ontologies naturally require</a:t>
            </a:r>
            <a:endParaRPr lang="en-US" sz="1600" dirty="0"/>
          </a:p>
        </p:txBody>
      </p:sp>
      <p:sp>
        <p:nvSpPr>
          <p:cNvPr id="55" name="Shape 53"/>
          <p:cNvSpPr/>
          <p:nvPr/>
        </p:nvSpPr>
        <p:spPr>
          <a:xfrm>
            <a:off x="6397625" y="5244052"/>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D8A252"/>
          </a:solidFill>
        </p:spPr>
        <p:txBody>
          <a:bodyPr/>
          <a:lstStyle/>
          <a:p>
            <a:endParaRPr lang="en-US"/>
          </a:p>
        </p:txBody>
      </p:sp>
      <p:sp>
        <p:nvSpPr>
          <p:cNvPr id="56" name="Text 54"/>
          <p:cNvSpPr/>
          <p:nvPr/>
        </p:nvSpPr>
        <p:spPr>
          <a:xfrm>
            <a:off x="6604000" y="5212302"/>
            <a:ext cx="3127375" cy="190500"/>
          </a:xfrm>
          <a:prstGeom prst="rect">
            <a:avLst/>
          </a:prstGeom>
          <a:noFill/>
        </p:spPr>
        <p:txBody>
          <a:bodyPr wrap="square" lIns="0" tIns="0" rIns="0" bIns="0" rtlCol="0" anchor="ctr"/>
          <a:lstStyle/>
          <a:p>
            <a:pPr>
              <a:lnSpc>
                <a:spcPct val="13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Achieves at scale</a:t>
            </a: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what has been unrealizable to date</a:t>
            </a:r>
            <a:endParaRPr lang="en-US" sz="1600" dirty="0"/>
          </a:p>
        </p:txBody>
      </p:sp>
      <p:sp>
        <p:nvSpPr>
          <p:cNvPr id="57" name="Shape 55"/>
          <p:cNvSpPr/>
          <p:nvPr/>
        </p:nvSpPr>
        <p:spPr>
          <a:xfrm>
            <a:off x="325438" y="5696490"/>
            <a:ext cx="11541125" cy="968375"/>
          </a:xfrm>
          <a:custGeom>
            <a:avLst/>
            <a:gdLst/>
            <a:ahLst/>
            <a:cxnLst/>
            <a:rect l="l" t="t" r="r" b="b"/>
            <a:pathLst>
              <a:path w="11541125" h="968375">
                <a:moveTo>
                  <a:pt x="63496" y="0"/>
                </a:moveTo>
                <a:lnTo>
                  <a:pt x="11477629" y="0"/>
                </a:lnTo>
                <a:cubicBezTo>
                  <a:pt x="11512697" y="0"/>
                  <a:pt x="11541125" y="28428"/>
                  <a:pt x="11541125" y="63496"/>
                </a:cubicBezTo>
                <a:lnTo>
                  <a:pt x="11541125" y="904879"/>
                </a:lnTo>
                <a:cubicBezTo>
                  <a:pt x="11541125" y="939947"/>
                  <a:pt x="11512697" y="968375"/>
                  <a:pt x="11477629" y="968375"/>
                </a:cubicBezTo>
                <a:lnTo>
                  <a:pt x="63496" y="968375"/>
                </a:lnTo>
                <a:cubicBezTo>
                  <a:pt x="28428" y="968375"/>
                  <a:pt x="0" y="939947"/>
                  <a:pt x="0" y="904879"/>
                </a:cubicBezTo>
                <a:lnTo>
                  <a:pt x="0" y="63496"/>
                </a:lnTo>
                <a:cubicBezTo>
                  <a:pt x="0" y="28452"/>
                  <a:pt x="28452" y="0"/>
                  <a:pt x="63496"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58" name="Shape 56"/>
          <p:cNvSpPr/>
          <p:nvPr/>
        </p:nvSpPr>
        <p:spPr>
          <a:xfrm>
            <a:off x="492125" y="6061615"/>
            <a:ext cx="238125" cy="238125"/>
          </a:xfrm>
          <a:custGeom>
            <a:avLst/>
            <a:gdLst/>
            <a:ahLst/>
            <a:cxnLst/>
            <a:rect l="l" t="t" r="r" b="b"/>
            <a:pathLst>
              <a:path w="238125" h="238125">
                <a:moveTo>
                  <a:pt x="156270" y="163711"/>
                </a:moveTo>
                <a:cubicBezTo>
                  <a:pt x="201476" y="163711"/>
                  <a:pt x="238125" y="127062"/>
                  <a:pt x="238125" y="81855"/>
                </a:cubicBezTo>
                <a:cubicBezTo>
                  <a:pt x="238125" y="36649"/>
                  <a:pt x="201476" y="0"/>
                  <a:pt x="156270" y="0"/>
                </a:cubicBezTo>
                <a:cubicBezTo>
                  <a:pt x="111063" y="0"/>
                  <a:pt x="74414" y="36649"/>
                  <a:pt x="74414" y="81855"/>
                </a:cubicBezTo>
                <a:cubicBezTo>
                  <a:pt x="74414" y="90553"/>
                  <a:pt x="75763" y="98971"/>
                  <a:pt x="78274" y="106831"/>
                </a:cubicBezTo>
                <a:lnTo>
                  <a:pt x="3256" y="181849"/>
                </a:lnTo>
                <a:cubicBezTo>
                  <a:pt x="1163" y="183942"/>
                  <a:pt x="0" y="186779"/>
                  <a:pt x="0" y="189756"/>
                </a:cubicBezTo>
                <a:lnTo>
                  <a:pt x="0" y="226963"/>
                </a:lnTo>
                <a:cubicBezTo>
                  <a:pt x="0" y="233149"/>
                  <a:pt x="4976" y="238125"/>
                  <a:pt x="11162" y="238125"/>
                </a:cubicBezTo>
                <a:lnTo>
                  <a:pt x="48369" y="238125"/>
                </a:lnTo>
                <a:cubicBezTo>
                  <a:pt x="54555" y="238125"/>
                  <a:pt x="59531" y="233149"/>
                  <a:pt x="59531" y="226963"/>
                </a:cubicBezTo>
                <a:lnTo>
                  <a:pt x="59531" y="208359"/>
                </a:lnTo>
                <a:lnTo>
                  <a:pt x="78135" y="208359"/>
                </a:lnTo>
                <a:cubicBezTo>
                  <a:pt x="84320" y="208359"/>
                  <a:pt x="89297" y="203383"/>
                  <a:pt x="89297" y="197197"/>
                </a:cubicBezTo>
                <a:lnTo>
                  <a:pt x="89297" y="178594"/>
                </a:lnTo>
                <a:lnTo>
                  <a:pt x="107900" y="178594"/>
                </a:lnTo>
                <a:cubicBezTo>
                  <a:pt x="110877" y="178594"/>
                  <a:pt x="113714" y="177431"/>
                  <a:pt x="115807" y="175338"/>
                </a:cubicBezTo>
                <a:lnTo>
                  <a:pt x="131294" y="159851"/>
                </a:lnTo>
                <a:cubicBezTo>
                  <a:pt x="139154" y="162362"/>
                  <a:pt x="147572" y="163711"/>
                  <a:pt x="156270" y="163711"/>
                </a:cubicBezTo>
                <a:close/>
                <a:moveTo>
                  <a:pt x="174873" y="44648"/>
                </a:moveTo>
                <a:cubicBezTo>
                  <a:pt x="185141" y="44648"/>
                  <a:pt x="193477" y="52984"/>
                  <a:pt x="193477" y="63252"/>
                </a:cubicBezTo>
                <a:cubicBezTo>
                  <a:pt x="193477" y="73520"/>
                  <a:pt x="185141" y="81855"/>
                  <a:pt x="174873" y="81855"/>
                </a:cubicBezTo>
                <a:cubicBezTo>
                  <a:pt x="164605" y="81855"/>
                  <a:pt x="156270" y="73520"/>
                  <a:pt x="156270" y="63252"/>
                </a:cubicBezTo>
                <a:cubicBezTo>
                  <a:pt x="156270" y="52984"/>
                  <a:pt x="164605" y="44648"/>
                  <a:pt x="174873" y="44648"/>
                </a:cubicBezTo>
                <a:close/>
              </a:path>
            </a:pathLst>
          </a:custGeom>
          <a:solidFill>
            <a:srgbClr val="D8A252"/>
          </a:solidFill>
        </p:spPr>
        <p:txBody>
          <a:bodyPr/>
          <a:lstStyle/>
          <a:p>
            <a:endParaRPr lang="en-US"/>
          </a:p>
        </p:txBody>
      </p:sp>
      <p:sp>
        <p:nvSpPr>
          <p:cNvPr id="59" name="Text 57"/>
          <p:cNvSpPr/>
          <p:nvPr/>
        </p:nvSpPr>
        <p:spPr>
          <a:xfrm>
            <a:off x="885031" y="5831427"/>
            <a:ext cx="10922000" cy="222250"/>
          </a:xfrm>
          <a:prstGeom prst="rect">
            <a:avLst/>
          </a:prstGeom>
          <a:noFill/>
        </p:spPr>
        <p:txBody>
          <a:bodyPr wrap="square" lIns="0" tIns="0" rIns="0" bIns="0" rtlCol="0" anchor="ctr"/>
          <a:lstStyle/>
          <a:p>
            <a:pPr>
              <a:lnSpc>
                <a:spcPct val="130000"/>
              </a:lnSpc>
            </a:pPr>
            <a:r>
              <a:rPr lang="en-US" sz="1125" b="1" dirty="0">
                <a:solidFill>
                  <a:srgbClr val="E8E8E8"/>
                </a:solidFill>
                <a:latin typeface="Hedvig Letters Sans" pitchFamily="34" charset="0"/>
                <a:ea typeface="Hedvig Letters Sans" pitchFamily="34" charset="-122"/>
                <a:cs typeface="Hedvig Letters Sans" pitchFamily="34" charset="-120"/>
              </a:rPr>
              <a:t>The Key Enabler: Purpose-Driven Composition</a:t>
            </a:r>
            <a:endParaRPr lang="en-US" sz="1600" dirty="0"/>
          </a:p>
        </p:txBody>
      </p:sp>
      <p:sp>
        <p:nvSpPr>
          <p:cNvPr id="60" name="Text 58"/>
          <p:cNvSpPr/>
          <p:nvPr/>
        </p:nvSpPr>
        <p:spPr>
          <a:xfrm>
            <a:off x="885031" y="6117177"/>
            <a:ext cx="10914063" cy="412750"/>
          </a:xfrm>
          <a:prstGeom prst="rect">
            <a:avLst/>
          </a:prstGeom>
          <a:noFill/>
        </p:spPr>
        <p:txBody>
          <a:bodyPr wrap="square" lIns="0" tIns="0" rIns="0" bIns="0" rtlCol="0" anchor="ctr"/>
          <a:lstStyle/>
          <a:p>
            <a:pPr>
              <a:lnSpc>
                <a:spcPct val="140000"/>
              </a:lnSpc>
            </a:pPr>
            <a:r>
              <a:rPr lang="en-US" sz="1000"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Composition without a purpose leads to combinatorial explosion and semantic incoherence. </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 clear, articulated purpose serves as a selection function, guiding which ontology components are relevant and how they should be composed.</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6" grpId="0"/>
      <p:bldP spid="17" grpId="0"/>
      <p:bldP spid="21" grpId="0"/>
      <p:bldP spid="23" grpId="0"/>
      <p:bldP spid="25" grpId="0"/>
      <p:bldP spid="27" grpId="0"/>
      <p:bldP spid="29" grpId="0"/>
      <p:bldP spid="33" grpId="0"/>
      <p:bldP spid="34" grpId="0"/>
      <p:bldP spid="36" grpId="0"/>
      <p:bldP spid="38" grpId="0"/>
      <p:bldP spid="40" grpId="0"/>
      <p:bldP spid="42" grpId="0"/>
      <p:bldP spid="44" grpId="0"/>
      <p:bldP spid="48" grpId="0"/>
      <p:bldP spid="50" grpId="0"/>
      <p:bldP spid="52" grpId="0"/>
      <p:bldP spid="54" grpId="0"/>
      <p:bldP spid="56"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3" name="Text 1"/>
          <p:cNvSpPr/>
          <p:nvPr/>
        </p:nvSpPr>
        <p:spPr>
          <a:xfrm>
            <a:off x="378340" y="378340"/>
            <a:ext cx="11510988" cy="227004"/>
          </a:xfrm>
          <a:prstGeom prst="rect">
            <a:avLst/>
          </a:prstGeom>
          <a:noFill/>
        </p:spPr>
        <p:txBody>
          <a:bodyPr wrap="square" lIns="0" tIns="0" rIns="0" bIns="0" rtlCol="0" anchor="ctr"/>
          <a:lstStyle/>
          <a:p>
            <a:pPr>
              <a:lnSpc>
                <a:spcPct val="130000"/>
              </a:lnSpc>
            </a:pPr>
            <a:r>
              <a:rPr lang="en-US" sz="1190" b="1" kern="0" spc="119"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CONCLUSION</a:t>
            </a:r>
            <a:endParaRPr lang="en-US" sz="1600" dirty="0"/>
          </a:p>
        </p:txBody>
      </p:sp>
      <p:sp>
        <p:nvSpPr>
          <p:cNvPr id="4" name="Text 2"/>
          <p:cNvSpPr/>
          <p:nvPr/>
        </p:nvSpPr>
        <p:spPr>
          <a:xfrm>
            <a:off x="378340" y="681012"/>
            <a:ext cx="11662324" cy="454008"/>
          </a:xfrm>
          <a:prstGeom prst="rect">
            <a:avLst/>
          </a:prstGeom>
          <a:noFill/>
        </p:spPr>
        <p:txBody>
          <a:bodyPr wrap="square" lIns="0" tIns="0" rIns="0" bIns="0" rtlCol="0" anchor="ctr"/>
          <a:lstStyle/>
          <a:p>
            <a:pPr>
              <a:lnSpc>
                <a:spcPct val="80000"/>
              </a:lnSpc>
            </a:pPr>
            <a:r>
              <a:rPr lang="en-US" sz="357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Establishing the Long Tail</a:t>
            </a:r>
            <a:endParaRPr lang="en-US" sz="1600" dirty="0"/>
          </a:p>
        </p:txBody>
      </p:sp>
      <p:sp>
        <p:nvSpPr>
          <p:cNvPr id="5" name="Shape 3"/>
          <p:cNvSpPr/>
          <p:nvPr/>
        </p:nvSpPr>
        <p:spPr>
          <a:xfrm>
            <a:off x="378340" y="1286355"/>
            <a:ext cx="1210687" cy="37834"/>
          </a:xfrm>
          <a:custGeom>
            <a:avLst/>
            <a:gdLst/>
            <a:ahLst/>
            <a:cxnLst/>
            <a:rect l="l" t="t" r="r" b="b"/>
            <a:pathLst>
              <a:path w="1210687" h="37834">
                <a:moveTo>
                  <a:pt x="0" y="0"/>
                </a:moveTo>
                <a:lnTo>
                  <a:pt x="1210687" y="0"/>
                </a:lnTo>
                <a:lnTo>
                  <a:pt x="1210687" y="37834"/>
                </a:lnTo>
                <a:lnTo>
                  <a:pt x="0" y="37834"/>
                </a:lnTo>
                <a:lnTo>
                  <a:pt x="0" y="0"/>
                </a:lnTo>
                <a:close/>
              </a:path>
            </a:pathLst>
          </a:custGeom>
          <a:solidFill>
            <a:srgbClr val="D8A252"/>
          </a:solidFill>
        </p:spPr>
        <p:txBody>
          <a:bodyPr/>
          <a:lstStyle/>
          <a:p>
            <a:endParaRPr lang="en-US"/>
          </a:p>
        </p:txBody>
      </p:sp>
      <p:sp>
        <p:nvSpPr>
          <p:cNvPr id="6" name="Shape 4"/>
          <p:cNvSpPr/>
          <p:nvPr/>
        </p:nvSpPr>
        <p:spPr>
          <a:xfrm>
            <a:off x="397257" y="1551193"/>
            <a:ext cx="5580512" cy="1976825"/>
          </a:xfrm>
          <a:custGeom>
            <a:avLst/>
            <a:gdLst/>
            <a:ahLst/>
            <a:cxnLst/>
            <a:rect l="l" t="t" r="r" b="b"/>
            <a:pathLst>
              <a:path w="5580512" h="1976825">
                <a:moveTo>
                  <a:pt x="37834" y="0"/>
                </a:moveTo>
                <a:lnTo>
                  <a:pt x="5504839" y="0"/>
                </a:lnTo>
                <a:cubicBezTo>
                  <a:pt x="5546632" y="0"/>
                  <a:pt x="5580512" y="33880"/>
                  <a:pt x="5580512" y="75673"/>
                </a:cubicBezTo>
                <a:lnTo>
                  <a:pt x="5580512" y="1901153"/>
                </a:lnTo>
                <a:cubicBezTo>
                  <a:pt x="5580512" y="1942946"/>
                  <a:pt x="5546632" y="1976825"/>
                  <a:pt x="5504839" y="1976825"/>
                </a:cubicBezTo>
                <a:lnTo>
                  <a:pt x="37834" y="1976825"/>
                </a:lnTo>
                <a:cubicBezTo>
                  <a:pt x="16939" y="1976825"/>
                  <a:pt x="0" y="1959887"/>
                  <a:pt x="0" y="1938991"/>
                </a:cubicBezTo>
                <a:lnTo>
                  <a:pt x="0" y="37834"/>
                </a:lnTo>
                <a:cubicBezTo>
                  <a:pt x="0" y="16953"/>
                  <a:pt x="16953" y="0"/>
                  <a:pt x="37834" y="0"/>
                </a:cubicBezTo>
                <a:close/>
              </a:path>
            </a:pathLst>
          </a:custGeom>
          <a:solidFill>
            <a:srgbClr val="4A6D8C">
              <a:alpha val="14902"/>
            </a:srgbClr>
          </a:solidFill>
        </p:spPr>
        <p:txBody>
          <a:bodyPr/>
          <a:lstStyle/>
          <a:p>
            <a:endParaRPr lang="en-US"/>
          </a:p>
        </p:txBody>
      </p:sp>
      <p:sp>
        <p:nvSpPr>
          <p:cNvPr id="7" name="Shape 5"/>
          <p:cNvSpPr/>
          <p:nvPr/>
        </p:nvSpPr>
        <p:spPr>
          <a:xfrm>
            <a:off x="397257" y="1551193"/>
            <a:ext cx="37834" cy="1976825"/>
          </a:xfrm>
          <a:custGeom>
            <a:avLst/>
            <a:gdLst/>
            <a:ahLst/>
            <a:cxnLst/>
            <a:rect l="l" t="t" r="r" b="b"/>
            <a:pathLst>
              <a:path w="37834" h="1976825">
                <a:moveTo>
                  <a:pt x="37834" y="0"/>
                </a:moveTo>
                <a:lnTo>
                  <a:pt x="37834" y="0"/>
                </a:lnTo>
                <a:lnTo>
                  <a:pt x="37834" y="1976825"/>
                </a:lnTo>
                <a:lnTo>
                  <a:pt x="37834" y="1976825"/>
                </a:lnTo>
                <a:cubicBezTo>
                  <a:pt x="16939" y="1976825"/>
                  <a:pt x="0" y="1959887"/>
                  <a:pt x="0" y="1938991"/>
                </a:cubicBezTo>
                <a:lnTo>
                  <a:pt x="0" y="37834"/>
                </a:lnTo>
                <a:cubicBezTo>
                  <a:pt x="0" y="16953"/>
                  <a:pt x="16953" y="0"/>
                  <a:pt x="37834" y="0"/>
                </a:cubicBezTo>
                <a:close/>
              </a:path>
            </a:pathLst>
          </a:custGeom>
          <a:solidFill>
            <a:srgbClr val="4A6D8C"/>
          </a:solidFill>
        </p:spPr>
        <p:txBody>
          <a:bodyPr/>
          <a:lstStyle/>
          <a:p>
            <a:endParaRPr lang="en-US"/>
          </a:p>
        </p:txBody>
      </p:sp>
      <p:sp>
        <p:nvSpPr>
          <p:cNvPr id="8" name="Shape 6"/>
          <p:cNvSpPr/>
          <p:nvPr/>
        </p:nvSpPr>
        <p:spPr>
          <a:xfrm>
            <a:off x="671553" y="1816031"/>
            <a:ext cx="227004" cy="227004"/>
          </a:xfrm>
          <a:custGeom>
            <a:avLst/>
            <a:gdLst/>
            <a:ahLst/>
            <a:cxnLst/>
            <a:rect l="l" t="t" r="r" b="b"/>
            <a:pathLst>
              <a:path w="227004" h="227004">
                <a:moveTo>
                  <a:pt x="81580" y="31922"/>
                </a:moveTo>
                <a:cubicBezTo>
                  <a:pt x="81580" y="14304"/>
                  <a:pt x="95883" y="0"/>
                  <a:pt x="113502" y="0"/>
                </a:cubicBezTo>
                <a:cubicBezTo>
                  <a:pt x="131120" y="0"/>
                  <a:pt x="145424" y="14304"/>
                  <a:pt x="145424" y="31922"/>
                </a:cubicBezTo>
                <a:cubicBezTo>
                  <a:pt x="145424" y="49541"/>
                  <a:pt x="131120" y="63845"/>
                  <a:pt x="113502" y="63845"/>
                </a:cubicBezTo>
                <a:cubicBezTo>
                  <a:pt x="95883" y="63845"/>
                  <a:pt x="81580" y="49541"/>
                  <a:pt x="81580" y="31922"/>
                </a:cubicBezTo>
                <a:close/>
                <a:moveTo>
                  <a:pt x="70939" y="132700"/>
                </a:moveTo>
                <a:cubicBezTo>
                  <a:pt x="62116" y="142720"/>
                  <a:pt x="56751" y="155843"/>
                  <a:pt x="56751" y="170253"/>
                </a:cubicBezTo>
                <a:lnTo>
                  <a:pt x="56751" y="184441"/>
                </a:lnTo>
                <a:lnTo>
                  <a:pt x="28375" y="184441"/>
                </a:lnTo>
                <a:lnTo>
                  <a:pt x="28375" y="170253"/>
                </a:lnTo>
                <a:cubicBezTo>
                  <a:pt x="28375" y="123256"/>
                  <a:pt x="66505" y="85126"/>
                  <a:pt x="113502" y="85126"/>
                </a:cubicBezTo>
                <a:cubicBezTo>
                  <a:pt x="160499" y="85126"/>
                  <a:pt x="198628" y="123256"/>
                  <a:pt x="198628" y="170253"/>
                </a:cubicBezTo>
                <a:lnTo>
                  <a:pt x="198628" y="184441"/>
                </a:lnTo>
                <a:lnTo>
                  <a:pt x="170253" y="184441"/>
                </a:lnTo>
                <a:lnTo>
                  <a:pt x="170253" y="170253"/>
                </a:lnTo>
                <a:cubicBezTo>
                  <a:pt x="170253" y="155843"/>
                  <a:pt x="164888" y="142720"/>
                  <a:pt x="156065" y="132700"/>
                </a:cubicBezTo>
                <a:lnTo>
                  <a:pt x="156065" y="184441"/>
                </a:lnTo>
                <a:lnTo>
                  <a:pt x="70939" y="184441"/>
                </a:lnTo>
                <a:lnTo>
                  <a:pt x="70939" y="132700"/>
                </a:lnTo>
                <a:close/>
                <a:moveTo>
                  <a:pt x="102861" y="170253"/>
                </a:moveTo>
                <a:cubicBezTo>
                  <a:pt x="108734" y="170253"/>
                  <a:pt x="113502" y="165485"/>
                  <a:pt x="113502" y="159612"/>
                </a:cubicBezTo>
                <a:cubicBezTo>
                  <a:pt x="113502" y="153739"/>
                  <a:pt x="108734" y="148971"/>
                  <a:pt x="102861" y="148971"/>
                </a:cubicBezTo>
                <a:cubicBezTo>
                  <a:pt x="96988" y="148971"/>
                  <a:pt x="92220" y="153739"/>
                  <a:pt x="92220" y="159612"/>
                </a:cubicBezTo>
                <a:cubicBezTo>
                  <a:pt x="92220" y="165485"/>
                  <a:pt x="96988" y="170253"/>
                  <a:pt x="102861" y="170253"/>
                </a:cubicBezTo>
                <a:close/>
                <a:moveTo>
                  <a:pt x="141877" y="124143"/>
                </a:moveTo>
                <a:cubicBezTo>
                  <a:pt x="141877" y="118270"/>
                  <a:pt x="137109" y="113502"/>
                  <a:pt x="131237" y="113502"/>
                </a:cubicBezTo>
                <a:cubicBezTo>
                  <a:pt x="125364" y="113502"/>
                  <a:pt x="120596" y="118270"/>
                  <a:pt x="120596" y="124143"/>
                </a:cubicBezTo>
                <a:cubicBezTo>
                  <a:pt x="120596" y="130016"/>
                  <a:pt x="125364" y="134784"/>
                  <a:pt x="131237" y="134784"/>
                </a:cubicBezTo>
                <a:cubicBezTo>
                  <a:pt x="137109" y="134784"/>
                  <a:pt x="141877" y="130016"/>
                  <a:pt x="141877" y="124143"/>
                </a:cubicBezTo>
                <a:close/>
                <a:moveTo>
                  <a:pt x="10641" y="205722"/>
                </a:moveTo>
                <a:lnTo>
                  <a:pt x="216363" y="205722"/>
                </a:lnTo>
                <a:cubicBezTo>
                  <a:pt x="222260" y="205722"/>
                  <a:pt x="227004" y="210466"/>
                  <a:pt x="227004" y="216363"/>
                </a:cubicBezTo>
                <a:cubicBezTo>
                  <a:pt x="227004" y="222260"/>
                  <a:pt x="222260" y="227004"/>
                  <a:pt x="216363" y="227004"/>
                </a:cubicBezTo>
                <a:lnTo>
                  <a:pt x="10641" y="227004"/>
                </a:lnTo>
                <a:cubicBezTo>
                  <a:pt x="4744" y="227004"/>
                  <a:pt x="0" y="222260"/>
                  <a:pt x="0" y="216363"/>
                </a:cubicBezTo>
                <a:cubicBezTo>
                  <a:pt x="0" y="210466"/>
                  <a:pt x="4744" y="205722"/>
                  <a:pt x="10641" y="205722"/>
                </a:cubicBezTo>
                <a:close/>
                <a:moveTo>
                  <a:pt x="28375" y="81580"/>
                </a:moveTo>
                <a:cubicBezTo>
                  <a:pt x="28375" y="75707"/>
                  <a:pt x="33143" y="70939"/>
                  <a:pt x="39016" y="70939"/>
                </a:cubicBezTo>
                <a:cubicBezTo>
                  <a:pt x="44889" y="70939"/>
                  <a:pt x="49657" y="75707"/>
                  <a:pt x="49657" y="81580"/>
                </a:cubicBezTo>
                <a:cubicBezTo>
                  <a:pt x="49657" y="87452"/>
                  <a:pt x="44889" y="92220"/>
                  <a:pt x="39016" y="92220"/>
                </a:cubicBezTo>
                <a:cubicBezTo>
                  <a:pt x="33143" y="92220"/>
                  <a:pt x="28375" y="87452"/>
                  <a:pt x="28375" y="81580"/>
                </a:cubicBezTo>
                <a:close/>
                <a:moveTo>
                  <a:pt x="216363" y="113502"/>
                </a:moveTo>
                <a:cubicBezTo>
                  <a:pt x="222236" y="113502"/>
                  <a:pt x="227004" y="118270"/>
                  <a:pt x="227004" y="124143"/>
                </a:cubicBezTo>
                <a:cubicBezTo>
                  <a:pt x="227004" y="130016"/>
                  <a:pt x="222236" y="134784"/>
                  <a:pt x="216363" y="134784"/>
                </a:cubicBezTo>
                <a:cubicBezTo>
                  <a:pt x="210490" y="134784"/>
                  <a:pt x="205722" y="130016"/>
                  <a:pt x="205722" y="124143"/>
                </a:cubicBezTo>
                <a:cubicBezTo>
                  <a:pt x="205722" y="118270"/>
                  <a:pt x="210490" y="113502"/>
                  <a:pt x="216363" y="113502"/>
                </a:cubicBezTo>
                <a:close/>
              </a:path>
            </a:pathLst>
          </a:custGeom>
          <a:solidFill>
            <a:srgbClr val="D8A252"/>
          </a:solidFill>
        </p:spPr>
        <p:txBody>
          <a:bodyPr/>
          <a:lstStyle/>
          <a:p>
            <a:endParaRPr lang="en-US"/>
          </a:p>
        </p:txBody>
      </p:sp>
      <p:sp>
        <p:nvSpPr>
          <p:cNvPr id="9" name="Text 7"/>
          <p:cNvSpPr/>
          <p:nvPr/>
        </p:nvSpPr>
        <p:spPr>
          <a:xfrm>
            <a:off x="926933" y="1778197"/>
            <a:ext cx="4937334" cy="302672"/>
          </a:xfrm>
          <a:prstGeom prst="rect">
            <a:avLst/>
          </a:prstGeom>
          <a:noFill/>
        </p:spPr>
        <p:txBody>
          <a:bodyPr wrap="square" lIns="0" tIns="0" rIns="0" bIns="0" rtlCol="0" anchor="ctr"/>
          <a:lstStyle/>
          <a:p>
            <a:pPr>
              <a:lnSpc>
                <a:spcPct val="110000"/>
              </a:lnSpc>
            </a:pPr>
            <a:r>
              <a:rPr lang="en-US" sz="1785" b="1" dirty="0">
                <a:solidFill>
                  <a:srgbClr val="E8E8E8"/>
                </a:solidFill>
                <a:latin typeface="Hedvig Letters Sans" pitchFamily="34" charset="0"/>
                <a:ea typeface="Hedvig Letters Sans" pitchFamily="34" charset="-122"/>
                <a:cs typeface="Hedvig Letters Sans" pitchFamily="34" charset="-120"/>
              </a:rPr>
              <a:t>The Diagnosis</a:t>
            </a:r>
            <a:endParaRPr lang="en-US" sz="1600" dirty="0"/>
          </a:p>
        </p:txBody>
      </p:sp>
      <p:sp>
        <p:nvSpPr>
          <p:cNvPr id="10" name="Text 8"/>
          <p:cNvSpPr/>
          <p:nvPr/>
        </p:nvSpPr>
        <p:spPr>
          <a:xfrm>
            <a:off x="643178" y="2194371"/>
            <a:ext cx="5192714" cy="1106644"/>
          </a:xfrm>
          <a:prstGeom prst="rect">
            <a:avLst/>
          </a:prstGeom>
          <a:noFill/>
        </p:spPr>
        <p:txBody>
          <a:bodyPr wrap="square" lIns="0" tIns="0" rIns="0" bIns="0" rtlCol="0" anchor="ctr"/>
          <a:lstStyle/>
          <a:p>
            <a:pPr>
              <a:lnSpc>
                <a:spcPct val="140000"/>
              </a:lnSpc>
            </a:pPr>
            <a:r>
              <a:rPr lang="en-US" sz="134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pervasive presence of long tails in language, science, and digital content demonstrates that </a:t>
            </a:r>
            <a:r>
              <a:rPr lang="en-US" sz="134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successful information ecosystems naturally evolve to support both universal and specialized needs</a:t>
            </a:r>
            <a:r>
              <a:rPr lang="en-US" sz="134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11" name="Shape 9"/>
          <p:cNvSpPr/>
          <p:nvPr/>
        </p:nvSpPr>
        <p:spPr>
          <a:xfrm>
            <a:off x="397257" y="3717189"/>
            <a:ext cx="5580512" cy="1702529"/>
          </a:xfrm>
          <a:custGeom>
            <a:avLst/>
            <a:gdLst/>
            <a:ahLst/>
            <a:cxnLst/>
            <a:rect l="l" t="t" r="r" b="b"/>
            <a:pathLst>
              <a:path w="5580512" h="1702529">
                <a:moveTo>
                  <a:pt x="37834" y="0"/>
                </a:moveTo>
                <a:lnTo>
                  <a:pt x="5504852" y="0"/>
                </a:lnTo>
                <a:cubicBezTo>
                  <a:pt x="5546638" y="0"/>
                  <a:pt x="5580512" y="33874"/>
                  <a:pt x="5580512" y="75660"/>
                </a:cubicBezTo>
                <a:lnTo>
                  <a:pt x="5580512" y="1626869"/>
                </a:lnTo>
                <a:cubicBezTo>
                  <a:pt x="5580512" y="1668655"/>
                  <a:pt x="5546638" y="1702529"/>
                  <a:pt x="5504852" y="1702529"/>
                </a:cubicBezTo>
                <a:lnTo>
                  <a:pt x="37834" y="1702529"/>
                </a:lnTo>
                <a:cubicBezTo>
                  <a:pt x="16939" y="1702529"/>
                  <a:pt x="0" y="1685590"/>
                  <a:pt x="0" y="1664695"/>
                </a:cubicBezTo>
                <a:lnTo>
                  <a:pt x="0" y="37834"/>
                </a:lnTo>
                <a:cubicBezTo>
                  <a:pt x="0" y="16953"/>
                  <a:pt x="16953" y="0"/>
                  <a:pt x="37834" y="0"/>
                </a:cubicBezTo>
                <a:close/>
              </a:path>
            </a:pathLst>
          </a:custGeom>
          <a:solidFill>
            <a:srgbClr val="82181A">
              <a:alpha val="20000"/>
            </a:srgbClr>
          </a:solidFill>
        </p:spPr>
        <p:txBody>
          <a:bodyPr/>
          <a:lstStyle/>
          <a:p>
            <a:endParaRPr lang="en-US"/>
          </a:p>
        </p:txBody>
      </p:sp>
      <p:sp>
        <p:nvSpPr>
          <p:cNvPr id="12" name="Shape 10"/>
          <p:cNvSpPr/>
          <p:nvPr/>
        </p:nvSpPr>
        <p:spPr>
          <a:xfrm>
            <a:off x="397257" y="3717189"/>
            <a:ext cx="37834" cy="1702529"/>
          </a:xfrm>
          <a:custGeom>
            <a:avLst/>
            <a:gdLst/>
            <a:ahLst/>
            <a:cxnLst/>
            <a:rect l="l" t="t" r="r" b="b"/>
            <a:pathLst>
              <a:path w="37834" h="1702529">
                <a:moveTo>
                  <a:pt x="37834" y="0"/>
                </a:moveTo>
                <a:lnTo>
                  <a:pt x="37834" y="0"/>
                </a:lnTo>
                <a:lnTo>
                  <a:pt x="37834" y="1702529"/>
                </a:lnTo>
                <a:lnTo>
                  <a:pt x="37834" y="1702529"/>
                </a:lnTo>
                <a:cubicBezTo>
                  <a:pt x="16939" y="1702529"/>
                  <a:pt x="0" y="1685590"/>
                  <a:pt x="0" y="1664695"/>
                </a:cubicBezTo>
                <a:lnTo>
                  <a:pt x="0" y="37834"/>
                </a:lnTo>
                <a:cubicBezTo>
                  <a:pt x="0" y="16953"/>
                  <a:pt x="16953" y="0"/>
                  <a:pt x="37834" y="0"/>
                </a:cubicBezTo>
                <a:close/>
              </a:path>
            </a:pathLst>
          </a:custGeom>
          <a:solidFill>
            <a:srgbClr val="FB2C36">
              <a:alpha val="50196"/>
            </a:srgbClr>
          </a:solidFill>
        </p:spPr>
        <p:txBody>
          <a:bodyPr/>
          <a:lstStyle/>
          <a:p>
            <a:endParaRPr lang="en-US"/>
          </a:p>
        </p:txBody>
      </p:sp>
      <p:sp>
        <p:nvSpPr>
          <p:cNvPr id="13" name="Shape 11"/>
          <p:cNvSpPr/>
          <p:nvPr/>
        </p:nvSpPr>
        <p:spPr>
          <a:xfrm>
            <a:off x="671553" y="3982026"/>
            <a:ext cx="227004" cy="227004"/>
          </a:xfrm>
          <a:custGeom>
            <a:avLst/>
            <a:gdLst/>
            <a:ahLst/>
            <a:cxnLst/>
            <a:rect l="l" t="t" r="r" b="b"/>
            <a:pathLst>
              <a:path w="227004" h="227004">
                <a:moveTo>
                  <a:pt x="113502" y="0"/>
                </a:moveTo>
                <a:cubicBezTo>
                  <a:pt x="120019" y="0"/>
                  <a:pt x="126005" y="3591"/>
                  <a:pt x="129108" y="9311"/>
                </a:cubicBezTo>
                <a:lnTo>
                  <a:pt x="224876" y="186657"/>
                </a:lnTo>
                <a:cubicBezTo>
                  <a:pt x="227846" y="192155"/>
                  <a:pt x="227713" y="198806"/>
                  <a:pt x="224521" y="204170"/>
                </a:cubicBezTo>
                <a:cubicBezTo>
                  <a:pt x="221329" y="209535"/>
                  <a:pt x="215521" y="212816"/>
                  <a:pt x="209269" y="212816"/>
                </a:cubicBezTo>
                <a:lnTo>
                  <a:pt x="17735" y="212816"/>
                </a:lnTo>
                <a:cubicBezTo>
                  <a:pt x="11483" y="212816"/>
                  <a:pt x="5719" y="209535"/>
                  <a:pt x="2483" y="204170"/>
                </a:cubicBezTo>
                <a:cubicBezTo>
                  <a:pt x="-754" y="198806"/>
                  <a:pt x="-842" y="192155"/>
                  <a:pt x="2128" y="186657"/>
                </a:cubicBezTo>
                <a:lnTo>
                  <a:pt x="97895" y="9311"/>
                </a:lnTo>
                <a:cubicBezTo>
                  <a:pt x="100999" y="3591"/>
                  <a:pt x="106984" y="0"/>
                  <a:pt x="113502" y="0"/>
                </a:cubicBezTo>
                <a:close/>
                <a:moveTo>
                  <a:pt x="113502" y="74486"/>
                </a:moveTo>
                <a:cubicBezTo>
                  <a:pt x="107605" y="74486"/>
                  <a:pt x="102861" y="79230"/>
                  <a:pt x="102861" y="85126"/>
                </a:cubicBezTo>
                <a:lnTo>
                  <a:pt x="102861" y="134784"/>
                </a:lnTo>
                <a:cubicBezTo>
                  <a:pt x="102861" y="140680"/>
                  <a:pt x="107605" y="145424"/>
                  <a:pt x="113502" y="145424"/>
                </a:cubicBezTo>
                <a:cubicBezTo>
                  <a:pt x="119399" y="145424"/>
                  <a:pt x="124143" y="140680"/>
                  <a:pt x="124143" y="134784"/>
                </a:cubicBezTo>
                <a:lnTo>
                  <a:pt x="124143" y="85126"/>
                </a:lnTo>
                <a:cubicBezTo>
                  <a:pt x="124143" y="79230"/>
                  <a:pt x="119399" y="74486"/>
                  <a:pt x="113502" y="74486"/>
                </a:cubicBezTo>
                <a:close/>
                <a:moveTo>
                  <a:pt x="125340" y="170253"/>
                </a:moveTo>
                <a:cubicBezTo>
                  <a:pt x="125609" y="165859"/>
                  <a:pt x="123418" y="161678"/>
                  <a:pt x="119651" y="159400"/>
                </a:cubicBezTo>
                <a:cubicBezTo>
                  <a:pt x="115884" y="157121"/>
                  <a:pt x="111164" y="157121"/>
                  <a:pt x="107397" y="159400"/>
                </a:cubicBezTo>
                <a:cubicBezTo>
                  <a:pt x="103630" y="161678"/>
                  <a:pt x="101439" y="165859"/>
                  <a:pt x="101708" y="170253"/>
                </a:cubicBezTo>
                <a:cubicBezTo>
                  <a:pt x="101439" y="174647"/>
                  <a:pt x="103630" y="178828"/>
                  <a:pt x="107397" y="181106"/>
                </a:cubicBezTo>
                <a:cubicBezTo>
                  <a:pt x="111164" y="183385"/>
                  <a:pt x="115884" y="183385"/>
                  <a:pt x="119651" y="181106"/>
                </a:cubicBezTo>
                <a:cubicBezTo>
                  <a:pt x="123418" y="178828"/>
                  <a:pt x="125609" y="174647"/>
                  <a:pt x="125340" y="170253"/>
                </a:cubicBezTo>
                <a:close/>
              </a:path>
            </a:pathLst>
          </a:custGeom>
          <a:solidFill>
            <a:srgbClr val="FF6467"/>
          </a:solidFill>
        </p:spPr>
        <p:txBody>
          <a:bodyPr/>
          <a:lstStyle/>
          <a:p>
            <a:endParaRPr lang="en-US"/>
          </a:p>
        </p:txBody>
      </p:sp>
      <p:sp>
        <p:nvSpPr>
          <p:cNvPr id="14" name="Text 12"/>
          <p:cNvSpPr/>
          <p:nvPr/>
        </p:nvSpPr>
        <p:spPr>
          <a:xfrm>
            <a:off x="926933" y="3944192"/>
            <a:ext cx="4937334" cy="302672"/>
          </a:xfrm>
          <a:prstGeom prst="rect">
            <a:avLst/>
          </a:prstGeom>
          <a:noFill/>
        </p:spPr>
        <p:txBody>
          <a:bodyPr wrap="square" lIns="0" tIns="0" rIns="0" bIns="0" rtlCol="0" anchor="ctr"/>
          <a:lstStyle/>
          <a:p>
            <a:pPr>
              <a:lnSpc>
                <a:spcPct val="110000"/>
              </a:lnSpc>
            </a:pPr>
            <a:r>
              <a:rPr lang="en-US" sz="1785" b="1" dirty="0">
                <a:solidFill>
                  <a:srgbClr val="FF6467"/>
                </a:solidFill>
                <a:latin typeface="Hedvig Letters Sans" pitchFamily="34" charset="0"/>
                <a:ea typeface="Hedvig Letters Sans" pitchFamily="34" charset="-122"/>
                <a:cs typeface="Hedvig Letters Sans" pitchFamily="34" charset="-120"/>
              </a:rPr>
              <a:t>The Problem</a:t>
            </a:r>
            <a:endParaRPr lang="en-US" sz="1600" dirty="0"/>
          </a:p>
        </p:txBody>
      </p:sp>
      <p:sp>
        <p:nvSpPr>
          <p:cNvPr id="15" name="Text 13"/>
          <p:cNvSpPr/>
          <p:nvPr/>
        </p:nvSpPr>
        <p:spPr>
          <a:xfrm>
            <a:off x="643178" y="4360366"/>
            <a:ext cx="5192714" cy="832348"/>
          </a:xfrm>
          <a:prstGeom prst="rect">
            <a:avLst/>
          </a:prstGeom>
          <a:noFill/>
        </p:spPr>
        <p:txBody>
          <a:bodyPr wrap="square" lIns="0" tIns="0" rIns="0" bIns="0" rtlCol="0" anchor="ctr"/>
          <a:lstStyle/>
          <a:p>
            <a:pPr>
              <a:lnSpc>
                <a:spcPct val="140000"/>
              </a:lnSpc>
            </a:pPr>
            <a:r>
              <a:rPr lang="en-US" sz="134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The absence of this pattern in the Semantic Web—the </a:t>
            </a:r>
            <a:r>
              <a:rPr lang="en-US" sz="1340"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missing long tail of ontology reuse </a:t>
            </a:r>
            <a:r>
              <a:rPr lang="en-US" sz="134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—reveals a </a:t>
            </a:r>
            <a:r>
              <a:rPr lang="en-US" sz="134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fundamental socio-technical failure</a:t>
            </a:r>
            <a:r>
              <a:rPr lang="en-US" sz="134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and not merely a lack of domain diversity.</a:t>
            </a:r>
            <a:endParaRPr lang="en-US" sz="1600" dirty="0"/>
          </a:p>
        </p:txBody>
      </p:sp>
      <p:sp>
        <p:nvSpPr>
          <p:cNvPr id="16" name="Shape 14"/>
          <p:cNvSpPr/>
          <p:nvPr/>
        </p:nvSpPr>
        <p:spPr>
          <a:xfrm>
            <a:off x="6227828" y="1551193"/>
            <a:ext cx="5580512" cy="1428233"/>
          </a:xfrm>
          <a:custGeom>
            <a:avLst/>
            <a:gdLst/>
            <a:ahLst/>
            <a:cxnLst/>
            <a:rect l="l" t="t" r="r" b="b"/>
            <a:pathLst>
              <a:path w="5580512" h="1428233">
                <a:moveTo>
                  <a:pt x="37834" y="0"/>
                </a:moveTo>
                <a:lnTo>
                  <a:pt x="5504844" y="0"/>
                </a:lnTo>
                <a:cubicBezTo>
                  <a:pt x="5546634" y="0"/>
                  <a:pt x="5580512" y="33878"/>
                  <a:pt x="5580512" y="75668"/>
                </a:cubicBezTo>
                <a:lnTo>
                  <a:pt x="5580512" y="1352565"/>
                </a:lnTo>
                <a:cubicBezTo>
                  <a:pt x="5580512" y="1394355"/>
                  <a:pt x="5546634" y="1428233"/>
                  <a:pt x="5504844" y="1428233"/>
                </a:cubicBezTo>
                <a:lnTo>
                  <a:pt x="37834" y="1428233"/>
                </a:lnTo>
                <a:cubicBezTo>
                  <a:pt x="16939" y="1428233"/>
                  <a:pt x="0" y="1411294"/>
                  <a:pt x="0" y="1390399"/>
                </a:cubicBezTo>
                <a:lnTo>
                  <a:pt x="0" y="37834"/>
                </a:lnTo>
                <a:cubicBezTo>
                  <a:pt x="0" y="16953"/>
                  <a:pt x="16953" y="0"/>
                  <a:pt x="37834" y="0"/>
                </a:cubicBezTo>
                <a:close/>
              </a:path>
            </a:pathLst>
          </a:custGeom>
          <a:solidFill>
            <a:srgbClr val="D8A252">
              <a:alpha val="14902"/>
            </a:srgbClr>
          </a:solidFill>
        </p:spPr>
        <p:txBody>
          <a:bodyPr/>
          <a:lstStyle/>
          <a:p>
            <a:endParaRPr lang="en-US"/>
          </a:p>
        </p:txBody>
      </p:sp>
      <p:sp>
        <p:nvSpPr>
          <p:cNvPr id="17" name="Shape 15"/>
          <p:cNvSpPr/>
          <p:nvPr/>
        </p:nvSpPr>
        <p:spPr>
          <a:xfrm>
            <a:off x="6227828" y="1551193"/>
            <a:ext cx="37834" cy="1428233"/>
          </a:xfrm>
          <a:custGeom>
            <a:avLst/>
            <a:gdLst/>
            <a:ahLst/>
            <a:cxnLst/>
            <a:rect l="l" t="t" r="r" b="b"/>
            <a:pathLst>
              <a:path w="37834" h="1428233">
                <a:moveTo>
                  <a:pt x="37834" y="0"/>
                </a:moveTo>
                <a:lnTo>
                  <a:pt x="37834" y="0"/>
                </a:lnTo>
                <a:lnTo>
                  <a:pt x="37834" y="1428233"/>
                </a:lnTo>
                <a:lnTo>
                  <a:pt x="37834" y="1428233"/>
                </a:lnTo>
                <a:cubicBezTo>
                  <a:pt x="16939" y="1428233"/>
                  <a:pt x="0" y="1411294"/>
                  <a:pt x="0" y="1390399"/>
                </a:cubicBezTo>
                <a:lnTo>
                  <a:pt x="0" y="37834"/>
                </a:lnTo>
                <a:cubicBezTo>
                  <a:pt x="0" y="16953"/>
                  <a:pt x="16953" y="0"/>
                  <a:pt x="37834" y="0"/>
                </a:cubicBezTo>
                <a:close/>
              </a:path>
            </a:pathLst>
          </a:custGeom>
          <a:solidFill>
            <a:srgbClr val="D8A252"/>
          </a:solidFill>
        </p:spPr>
        <p:txBody>
          <a:bodyPr/>
          <a:lstStyle/>
          <a:p>
            <a:endParaRPr lang="en-US"/>
          </a:p>
        </p:txBody>
      </p:sp>
      <p:sp>
        <p:nvSpPr>
          <p:cNvPr id="18" name="Shape 16"/>
          <p:cNvSpPr/>
          <p:nvPr/>
        </p:nvSpPr>
        <p:spPr>
          <a:xfrm>
            <a:off x="6530500" y="1816031"/>
            <a:ext cx="170253" cy="227004"/>
          </a:xfrm>
          <a:custGeom>
            <a:avLst/>
            <a:gdLst/>
            <a:ahLst/>
            <a:cxnLst/>
            <a:rect l="l" t="t" r="r" b="b"/>
            <a:pathLst>
              <a:path w="170253" h="227004">
                <a:moveTo>
                  <a:pt x="129862" y="170253"/>
                </a:moveTo>
                <a:cubicBezTo>
                  <a:pt x="133099" y="160366"/>
                  <a:pt x="139572" y="151410"/>
                  <a:pt x="146887" y="143695"/>
                </a:cubicBezTo>
                <a:cubicBezTo>
                  <a:pt x="161386" y="128443"/>
                  <a:pt x="170253" y="107827"/>
                  <a:pt x="170253" y="85126"/>
                </a:cubicBezTo>
                <a:cubicBezTo>
                  <a:pt x="170253" y="38130"/>
                  <a:pt x="132123" y="0"/>
                  <a:pt x="85126" y="0"/>
                </a:cubicBezTo>
                <a:cubicBezTo>
                  <a:pt x="38130" y="0"/>
                  <a:pt x="0" y="38130"/>
                  <a:pt x="0" y="85126"/>
                </a:cubicBezTo>
                <a:cubicBezTo>
                  <a:pt x="0" y="107827"/>
                  <a:pt x="8867" y="128443"/>
                  <a:pt x="23365" y="143695"/>
                </a:cubicBezTo>
                <a:cubicBezTo>
                  <a:pt x="30681" y="151410"/>
                  <a:pt x="37198" y="160366"/>
                  <a:pt x="40391" y="170253"/>
                </a:cubicBezTo>
                <a:lnTo>
                  <a:pt x="129818" y="170253"/>
                </a:lnTo>
                <a:close/>
                <a:moveTo>
                  <a:pt x="127690" y="191535"/>
                </a:moveTo>
                <a:lnTo>
                  <a:pt x="42563" y="191535"/>
                </a:lnTo>
                <a:lnTo>
                  <a:pt x="42563" y="198628"/>
                </a:lnTo>
                <a:cubicBezTo>
                  <a:pt x="42563" y="218225"/>
                  <a:pt x="58436" y="234098"/>
                  <a:pt x="78033" y="234098"/>
                </a:cubicBezTo>
                <a:lnTo>
                  <a:pt x="92220" y="234098"/>
                </a:lnTo>
                <a:cubicBezTo>
                  <a:pt x="111817" y="234098"/>
                  <a:pt x="127690" y="218225"/>
                  <a:pt x="127690" y="198628"/>
                </a:cubicBezTo>
                <a:lnTo>
                  <a:pt x="127690" y="191535"/>
                </a:lnTo>
                <a:close/>
                <a:moveTo>
                  <a:pt x="81580" y="49657"/>
                </a:moveTo>
                <a:cubicBezTo>
                  <a:pt x="63934" y="49657"/>
                  <a:pt x="49657" y="63934"/>
                  <a:pt x="49657" y="81580"/>
                </a:cubicBezTo>
                <a:cubicBezTo>
                  <a:pt x="49657" y="87476"/>
                  <a:pt x="44913" y="92220"/>
                  <a:pt x="39016" y="92220"/>
                </a:cubicBezTo>
                <a:cubicBezTo>
                  <a:pt x="33120" y="92220"/>
                  <a:pt x="28375" y="87476"/>
                  <a:pt x="28375" y="81580"/>
                </a:cubicBezTo>
                <a:cubicBezTo>
                  <a:pt x="28375" y="52184"/>
                  <a:pt x="52184" y="28375"/>
                  <a:pt x="81580" y="28375"/>
                </a:cubicBezTo>
                <a:cubicBezTo>
                  <a:pt x="87476" y="28375"/>
                  <a:pt x="92220" y="33120"/>
                  <a:pt x="92220" y="39016"/>
                </a:cubicBezTo>
                <a:cubicBezTo>
                  <a:pt x="92220" y="44913"/>
                  <a:pt x="87476" y="49657"/>
                  <a:pt x="81580" y="49657"/>
                </a:cubicBezTo>
                <a:close/>
              </a:path>
            </a:pathLst>
          </a:custGeom>
          <a:solidFill>
            <a:srgbClr val="D8A252"/>
          </a:solidFill>
        </p:spPr>
        <p:txBody>
          <a:bodyPr/>
          <a:lstStyle/>
          <a:p>
            <a:endParaRPr lang="en-US"/>
          </a:p>
        </p:txBody>
      </p:sp>
      <p:sp>
        <p:nvSpPr>
          <p:cNvPr id="19" name="Text 17"/>
          <p:cNvSpPr/>
          <p:nvPr/>
        </p:nvSpPr>
        <p:spPr>
          <a:xfrm>
            <a:off x="6757503" y="1778197"/>
            <a:ext cx="4937334" cy="302672"/>
          </a:xfrm>
          <a:prstGeom prst="rect">
            <a:avLst/>
          </a:prstGeom>
          <a:noFill/>
        </p:spPr>
        <p:txBody>
          <a:bodyPr wrap="square" lIns="0" tIns="0" rIns="0" bIns="0" rtlCol="0" anchor="ctr"/>
          <a:lstStyle/>
          <a:p>
            <a:pPr>
              <a:lnSpc>
                <a:spcPct val="110000"/>
              </a:lnSpc>
            </a:pPr>
            <a:r>
              <a:rPr lang="en-US" sz="1785" b="1" dirty="0">
                <a:solidFill>
                  <a:srgbClr val="E8E8E8"/>
                </a:solidFill>
                <a:latin typeface="Hedvig Letters Sans" pitchFamily="34" charset="0"/>
                <a:ea typeface="Hedvig Letters Sans" pitchFamily="34" charset="-122"/>
                <a:cs typeface="Hedvig Letters Sans" pitchFamily="34" charset="-120"/>
              </a:rPr>
              <a:t>The Solution</a:t>
            </a:r>
            <a:endParaRPr lang="en-US" sz="1600" dirty="0"/>
          </a:p>
        </p:txBody>
      </p:sp>
      <p:sp>
        <p:nvSpPr>
          <p:cNvPr id="20" name="Text 18"/>
          <p:cNvSpPr/>
          <p:nvPr/>
        </p:nvSpPr>
        <p:spPr>
          <a:xfrm>
            <a:off x="6473749" y="2194371"/>
            <a:ext cx="5192714" cy="558051"/>
          </a:xfrm>
          <a:prstGeom prst="rect">
            <a:avLst/>
          </a:prstGeom>
          <a:noFill/>
        </p:spPr>
        <p:txBody>
          <a:bodyPr wrap="square" lIns="0" tIns="0" rIns="0" bIns="0" rtlCol="0" anchor="ctr"/>
          <a:lstStyle/>
          <a:p>
            <a:pPr>
              <a:lnSpc>
                <a:spcPct val="140000"/>
              </a:lnSpc>
            </a:pPr>
            <a:r>
              <a:rPr lang="en-US" sz="134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Restoring the long tail requires a </a:t>
            </a:r>
            <a:r>
              <a:rPr lang="en-US" sz="134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paradigm shift from big head ontology adoption toward reuse via composition </a:t>
            </a:r>
            <a:r>
              <a:rPr lang="en-US" sz="134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21" name="Shape 19"/>
          <p:cNvSpPr/>
          <p:nvPr/>
        </p:nvSpPr>
        <p:spPr>
          <a:xfrm>
            <a:off x="6227828" y="3163867"/>
            <a:ext cx="5580512" cy="2251122"/>
          </a:xfrm>
          <a:custGeom>
            <a:avLst/>
            <a:gdLst/>
            <a:ahLst/>
            <a:cxnLst/>
            <a:rect l="l" t="t" r="r" b="b"/>
            <a:pathLst>
              <a:path w="5580512" h="2251122">
                <a:moveTo>
                  <a:pt x="37834" y="0"/>
                </a:moveTo>
                <a:lnTo>
                  <a:pt x="5504852" y="0"/>
                </a:lnTo>
                <a:cubicBezTo>
                  <a:pt x="5546638" y="0"/>
                  <a:pt x="5580512" y="33874"/>
                  <a:pt x="5580512" y="75660"/>
                </a:cubicBezTo>
                <a:lnTo>
                  <a:pt x="5580512" y="2175462"/>
                </a:lnTo>
                <a:cubicBezTo>
                  <a:pt x="5580512" y="2217220"/>
                  <a:pt x="5546610" y="2251122"/>
                  <a:pt x="5504852" y="2251122"/>
                </a:cubicBezTo>
                <a:lnTo>
                  <a:pt x="37834" y="2251122"/>
                </a:lnTo>
                <a:cubicBezTo>
                  <a:pt x="16939" y="2251122"/>
                  <a:pt x="0" y="2234183"/>
                  <a:pt x="0" y="2213288"/>
                </a:cubicBezTo>
                <a:lnTo>
                  <a:pt x="0" y="37834"/>
                </a:lnTo>
                <a:cubicBezTo>
                  <a:pt x="0" y="16953"/>
                  <a:pt x="16953" y="0"/>
                  <a:pt x="37834" y="0"/>
                </a:cubicBezTo>
                <a:close/>
              </a:path>
            </a:pathLst>
          </a:custGeom>
          <a:solidFill>
            <a:srgbClr val="4A6D8C">
              <a:alpha val="14902"/>
            </a:srgbClr>
          </a:solidFill>
        </p:spPr>
        <p:txBody>
          <a:bodyPr/>
          <a:lstStyle/>
          <a:p>
            <a:endParaRPr lang="en-US"/>
          </a:p>
        </p:txBody>
      </p:sp>
      <p:sp>
        <p:nvSpPr>
          <p:cNvPr id="22" name="Shape 20"/>
          <p:cNvSpPr/>
          <p:nvPr/>
        </p:nvSpPr>
        <p:spPr>
          <a:xfrm>
            <a:off x="6227828" y="3163867"/>
            <a:ext cx="37834" cy="2251122"/>
          </a:xfrm>
          <a:custGeom>
            <a:avLst/>
            <a:gdLst/>
            <a:ahLst/>
            <a:cxnLst/>
            <a:rect l="l" t="t" r="r" b="b"/>
            <a:pathLst>
              <a:path w="37834" h="2251122">
                <a:moveTo>
                  <a:pt x="37834" y="0"/>
                </a:moveTo>
                <a:lnTo>
                  <a:pt x="37834" y="0"/>
                </a:lnTo>
                <a:lnTo>
                  <a:pt x="37834" y="2251122"/>
                </a:lnTo>
                <a:lnTo>
                  <a:pt x="37834" y="2251122"/>
                </a:lnTo>
                <a:cubicBezTo>
                  <a:pt x="16939" y="2251122"/>
                  <a:pt x="0" y="2234183"/>
                  <a:pt x="0" y="2213288"/>
                </a:cubicBezTo>
                <a:lnTo>
                  <a:pt x="0" y="37834"/>
                </a:lnTo>
                <a:cubicBezTo>
                  <a:pt x="0" y="16953"/>
                  <a:pt x="16953" y="0"/>
                  <a:pt x="37834" y="0"/>
                </a:cubicBezTo>
                <a:close/>
              </a:path>
            </a:pathLst>
          </a:custGeom>
          <a:solidFill>
            <a:srgbClr val="4A6D8C"/>
          </a:solidFill>
        </p:spPr>
        <p:txBody>
          <a:bodyPr/>
          <a:lstStyle/>
          <a:p>
            <a:endParaRPr lang="en-US"/>
          </a:p>
        </p:txBody>
      </p:sp>
      <p:sp>
        <p:nvSpPr>
          <p:cNvPr id="23" name="Shape 21"/>
          <p:cNvSpPr/>
          <p:nvPr/>
        </p:nvSpPr>
        <p:spPr>
          <a:xfrm>
            <a:off x="6502124" y="3433434"/>
            <a:ext cx="227004" cy="227004"/>
          </a:xfrm>
          <a:custGeom>
            <a:avLst/>
            <a:gdLst/>
            <a:ahLst/>
            <a:cxnLst/>
            <a:rect l="l" t="t" r="r" b="b"/>
            <a:pathLst>
              <a:path w="227004" h="227004">
                <a:moveTo>
                  <a:pt x="56751" y="141877"/>
                </a:moveTo>
                <a:lnTo>
                  <a:pt x="10862" y="141877"/>
                </a:lnTo>
                <a:cubicBezTo>
                  <a:pt x="-177" y="141877"/>
                  <a:pt x="-6961" y="129862"/>
                  <a:pt x="-1286" y="120374"/>
                </a:cubicBezTo>
                <a:lnTo>
                  <a:pt x="22168" y="81269"/>
                </a:lnTo>
                <a:cubicBezTo>
                  <a:pt x="26026" y="74840"/>
                  <a:pt x="32942" y="70939"/>
                  <a:pt x="40435" y="70939"/>
                </a:cubicBezTo>
                <a:lnTo>
                  <a:pt x="82555" y="70939"/>
                </a:lnTo>
                <a:cubicBezTo>
                  <a:pt x="116295" y="13789"/>
                  <a:pt x="166617" y="10907"/>
                  <a:pt x="200269" y="15828"/>
                </a:cubicBezTo>
                <a:cubicBezTo>
                  <a:pt x="205944" y="16671"/>
                  <a:pt x="210378" y="21104"/>
                  <a:pt x="211176" y="26735"/>
                </a:cubicBezTo>
                <a:cubicBezTo>
                  <a:pt x="216097" y="60387"/>
                  <a:pt x="213215" y="110709"/>
                  <a:pt x="156065" y="144449"/>
                </a:cubicBezTo>
                <a:lnTo>
                  <a:pt x="156065" y="186569"/>
                </a:lnTo>
                <a:cubicBezTo>
                  <a:pt x="156065" y="194062"/>
                  <a:pt x="152164" y="200978"/>
                  <a:pt x="145735" y="204836"/>
                </a:cubicBezTo>
                <a:lnTo>
                  <a:pt x="106630" y="228290"/>
                </a:lnTo>
                <a:cubicBezTo>
                  <a:pt x="97186" y="233965"/>
                  <a:pt x="85126" y="227137"/>
                  <a:pt x="85126" y="216141"/>
                </a:cubicBezTo>
                <a:lnTo>
                  <a:pt x="85126" y="170253"/>
                </a:lnTo>
                <a:cubicBezTo>
                  <a:pt x="85126" y="154602"/>
                  <a:pt x="72402" y="141877"/>
                  <a:pt x="56751" y="141877"/>
                </a:cubicBezTo>
                <a:lnTo>
                  <a:pt x="56707" y="141877"/>
                </a:lnTo>
                <a:close/>
                <a:moveTo>
                  <a:pt x="177347" y="70939"/>
                </a:moveTo>
                <a:cubicBezTo>
                  <a:pt x="177347" y="59193"/>
                  <a:pt x="167811" y="49657"/>
                  <a:pt x="156065" y="49657"/>
                </a:cubicBezTo>
                <a:cubicBezTo>
                  <a:pt x="144320" y="49657"/>
                  <a:pt x="134784" y="59193"/>
                  <a:pt x="134784" y="70939"/>
                </a:cubicBezTo>
                <a:cubicBezTo>
                  <a:pt x="134784" y="82684"/>
                  <a:pt x="144320" y="92220"/>
                  <a:pt x="156065" y="92220"/>
                </a:cubicBezTo>
                <a:cubicBezTo>
                  <a:pt x="167811" y="92220"/>
                  <a:pt x="177347" y="82684"/>
                  <a:pt x="177347" y="70939"/>
                </a:cubicBezTo>
                <a:close/>
              </a:path>
            </a:pathLst>
          </a:custGeom>
          <a:solidFill>
            <a:srgbClr val="D8A252"/>
          </a:solidFill>
        </p:spPr>
        <p:txBody>
          <a:bodyPr/>
          <a:lstStyle/>
          <a:p>
            <a:endParaRPr lang="en-US"/>
          </a:p>
        </p:txBody>
      </p:sp>
      <p:sp>
        <p:nvSpPr>
          <p:cNvPr id="24" name="Text 22"/>
          <p:cNvSpPr/>
          <p:nvPr/>
        </p:nvSpPr>
        <p:spPr>
          <a:xfrm>
            <a:off x="6757503" y="3395600"/>
            <a:ext cx="4937334" cy="302672"/>
          </a:xfrm>
          <a:prstGeom prst="rect">
            <a:avLst/>
          </a:prstGeom>
          <a:noFill/>
        </p:spPr>
        <p:txBody>
          <a:bodyPr wrap="square" lIns="0" tIns="0" rIns="0" bIns="0" rtlCol="0" anchor="ctr"/>
          <a:lstStyle/>
          <a:p>
            <a:pPr>
              <a:lnSpc>
                <a:spcPct val="110000"/>
              </a:lnSpc>
            </a:pPr>
            <a:r>
              <a:rPr lang="en-US" sz="1785" b="1" dirty="0">
                <a:solidFill>
                  <a:srgbClr val="E8E8E8"/>
                </a:solidFill>
                <a:latin typeface="Hedvig Letters Sans" pitchFamily="34" charset="0"/>
                <a:ea typeface="Hedvig Letters Sans" pitchFamily="34" charset="-122"/>
                <a:cs typeface="Hedvig Letters Sans" pitchFamily="34" charset="-120"/>
              </a:rPr>
              <a:t>The Vision Achieved</a:t>
            </a:r>
            <a:endParaRPr lang="en-US" sz="1600" dirty="0"/>
          </a:p>
        </p:txBody>
      </p:sp>
      <p:sp>
        <p:nvSpPr>
          <p:cNvPr id="25" name="Text 23"/>
          <p:cNvSpPr/>
          <p:nvPr/>
        </p:nvSpPr>
        <p:spPr>
          <a:xfrm>
            <a:off x="6473749" y="3811773"/>
            <a:ext cx="5192714" cy="274296"/>
          </a:xfrm>
          <a:prstGeom prst="rect">
            <a:avLst/>
          </a:prstGeom>
          <a:noFill/>
        </p:spPr>
        <p:txBody>
          <a:bodyPr wrap="square" lIns="0" tIns="0" rIns="0" bIns="0" rtlCol="0" anchor="ctr"/>
          <a:lstStyle/>
          <a:p>
            <a:pPr>
              <a:lnSpc>
                <a:spcPct val="140000"/>
              </a:lnSpc>
            </a:pPr>
            <a:r>
              <a:rPr lang="en-US" sz="134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restoration is:</a:t>
            </a:r>
            <a:endParaRPr lang="en-US" sz="1600" dirty="0"/>
          </a:p>
        </p:txBody>
      </p:sp>
      <p:sp>
        <p:nvSpPr>
          <p:cNvPr id="26" name="Shape 24"/>
          <p:cNvSpPr/>
          <p:nvPr/>
        </p:nvSpPr>
        <p:spPr>
          <a:xfrm>
            <a:off x="6459561" y="4239770"/>
            <a:ext cx="151336" cy="151336"/>
          </a:xfrm>
          <a:custGeom>
            <a:avLst/>
            <a:gdLst/>
            <a:ahLst/>
            <a:cxnLst/>
            <a:rect l="l" t="t" r="r" b="b"/>
            <a:pathLst>
              <a:path w="151336" h="151336">
                <a:moveTo>
                  <a:pt x="75668" y="151336"/>
                </a:moveTo>
                <a:cubicBezTo>
                  <a:pt x="117430" y="151336"/>
                  <a:pt x="151336" y="117430"/>
                  <a:pt x="151336" y="75668"/>
                </a:cubicBezTo>
                <a:cubicBezTo>
                  <a:pt x="151336" y="33906"/>
                  <a:pt x="117430" y="0"/>
                  <a:pt x="75668" y="0"/>
                </a:cubicBezTo>
                <a:cubicBezTo>
                  <a:pt x="33906" y="0"/>
                  <a:pt x="0" y="33906"/>
                  <a:pt x="0" y="75668"/>
                </a:cubicBezTo>
                <a:cubicBezTo>
                  <a:pt x="0" y="117430"/>
                  <a:pt x="33906" y="151336"/>
                  <a:pt x="75668" y="151336"/>
                </a:cubicBezTo>
                <a:close/>
                <a:moveTo>
                  <a:pt x="100615" y="62869"/>
                </a:moveTo>
                <a:lnTo>
                  <a:pt x="76969" y="100703"/>
                </a:lnTo>
                <a:cubicBezTo>
                  <a:pt x="75727" y="102684"/>
                  <a:pt x="73599" y="103925"/>
                  <a:pt x="71264" y="104043"/>
                </a:cubicBezTo>
                <a:cubicBezTo>
                  <a:pt x="68929" y="104162"/>
                  <a:pt x="66682" y="103098"/>
                  <a:pt x="65293" y="101206"/>
                </a:cubicBezTo>
                <a:lnTo>
                  <a:pt x="51105" y="82289"/>
                </a:lnTo>
                <a:cubicBezTo>
                  <a:pt x="48741" y="79156"/>
                  <a:pt x="49391" y="74722"/>
                  <a:pt x="52524" y="72357"/>
                </a:cubicBezTo>
                <a:cubicBezTo>
                  <a:pt x="55657" y="69993"/>
                  <a:pt x="60091" y="70643"/>
                  <a:pt x="62456" y="73776"/>
                </a:cubicBezTo>
                <a:lnTo>
                  <a:pt x="70436" y="84417"/>
                </a:lnTo>
                <a:lnTo>
                  <a:pt x="88585" y="55362"/>
                </a:lnTo>
                <a:cubicBezTo>
                  <a:pt x="90654" y="52051"/>
                  <a:pt x="95028" y="51017"/>
                  <a:pt x="98368" y="53115"/>
                </a:cubicBezTo>
                <a:cubicBezTo>
                  <a:pt x="101708" y="55214"/>
                  <a:pt x="102713" y="59559"/>
                  <a:pt x="100615" y="62899"/>
                </a:cubicBezTo>
                <a:close/>
              </a:path>
            </a:pathLst>
          </a:custGeom>
          <a:solidFill>
            <a:srgbClr val="D8A252"/>
          </a:solidFill>
        </p:spPr>
        <p:txBody>
          <a:bodyPr/>
          <a:lstStyle/>
          <a:p>
            <a:endParaRPr lang="en-US"/>
          </a:p>
        </p:txBody>
      </p:sp>
      <p:sp>
        <p:nvSpPr>
          <p:cNvPr id="27" name="Text 25"/>
          <p:cNvSpPr/>
          <p:nvPr/>
        </p:nvSpPr>
        <p:spPr>
          <a:xfrm>
            <a:off x="6674348" y="4201936"/>
            <a:ext cx="4984627" cy="454008"/>
          </a:xfrm>
          <a:prstGeom prst="rect">
            <a:avLst/>
          </a:prstGeom>
          <a:noFill/>
        </p:spPr>
        <p:txBody>
          <a:bodyPr wrap="square" lIns="0" tIns="0" rIns="0" bIns="0" rtlCol="0" anchor="ctr"/>
          <a:lstStyle/>
          <a:p>
            <a:pPr>
              <a:lnSpc>
                <a:spcPct val="130000"/>
              </a:lnSpc>
            </a:pPr>
            <a:r>
              <a:rPr lang="en-US" sz="11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 prerequisite for achieving the original vision of a globally interconnected web of machine-readable knowledge</a:t>
            </a:r>
            <a:endParaRPr lang="en-US" sz="1600" dirty="0"/>
          </a:p>
        </p:txBody>
      </p:sp>
      <p:sp>
        <p:nvSpPr>
          <p:cNvPr id="28" name="Shape 26"/>
          <p:cNvSpPr/>
          <p:nvPr/>
        </p:nvSpPr>
        <p:spPr>
          <a:xfrm>
            <a:off x="6464290" y="4769446"/>
            <a:ext cx="151336" cy="151336"/>
          </a:xfrm>
          <a:custGeom>
            <a:avLst/>
            <a:gdLst/>
            <a:ahLst/>
            <a:cxnLst/>
            <a:rect l="l" t="t" r="r" b="b"/>
            <a:pathLst>
              <a:path w="151336" h="151336">
                <a:moveTo>
                  <a:pt x="75668" y="151336"/>
                </a:moveTo>
                <a:cubicBezTo>
                  <a:pt x="117430" y="151336"/>
                  <a:pt x="151336" y="117430"/>
                  <a:pt x="151336" y="75668"/>
                </a:cubicBezTo>
                <a:cubicBezTo>
                  <a:pt x="151336" y="33906"/>
                  <a:pt x="117430" y="0"/>
                  <a:pt x="75668" y="0"/>
                </a:cubicBezTo>
                <a:cubicBezTo>
                  <a:pt x="33906" y="0"/>
                  <a:pt x="0" y="33906"/>
                  <a:pt x="0" y="75668"/>
                </a:cubicBezTo>
                <a:cubicBezTo>
                  <a:pt x="0" y="117430"/>
                  <a:pt x="33906" y="151336"/>
                  <a:pt x="75668" y="151336"/>
                </a:cubicBezTo>
                <a:close/>
                <a:moveTo>
                  <a:pt x="100615" y="62869"/>
                </a:moveTo>
                <a:lnTo>
                  <a:pt x="76969" y="100703"/>
                </a:lnTo>
                <a:cubicBezTo>
                  <a:pt x="75727" y="102684"/>
                  <a:pt x="73599" y="103925"/>
                  <a:pt x="71264" y="104043"/>
                </a:cubicBezTo>
                <a:cubicBezTo>
                  <a:pt x="68929" y="104162"/>
                  <a:pt x="66682" y="103098"/>
                  <a:pt x="65293" y="101206"/>
                </a:cubicBezTo>
                <a:lnTo>
                  <a:pt x="51105" y="82289"/>
                </a:lnTo>
                <a:cubicBezTo>
                  <a:pt x="48741" y="79156"/>
                  <a:pt x="49391" y="74722"/>
                  <a:pt x="52524" y="72357"/>
                </a:cubicBezTo>
                <a:cubicBezTo>
                  <a:pt x="55657" y="69993"/>
                  <a:pt x="60091" y="70643"/>
                  <a:pt x="62456" y="73776"/>
                </a:cubicBezTo>
                <a:lnTo>
                  <a:pt x="70436" y="84417"/>
                </a:lnTo>
                <a:lnTo>
                  <a:pt x="88585" y="55362"/>
                </a:lnTo>
                <a:cubicBezTo>
                  <a:pt x="90654" y="52051"/>
                  <a:pt x="95028" y="51017"/>
                  <a:pt x="98368" y="53115"/>
                </a:cubicBezTo>
                <a:cubicBezTo>
                  <a:pt x="101708" y="55214"/>
                  <a:pt x="102713" y="59559"/>
                  <a:pt x="100615" y="62899"/>
                </a:cubicBezTo>
                <a:close/>
              </a:path>
            </a:pathLst>
          </a:custGeom>
          <a:solidFill>
            <a:srgbClr val="D8A252"/>
          </a:solidFill>
        </p:spPr>
        <p:txBody>
          <a:bodyPr/>
          <a:lstStyle/>
          <a:p>
            <a:endParaRPr lang="en-US"/>
          </a:p>
        </p:txBody>
      </p:sp>
      <p:sp>
        <p:nvSpPr>
          <p:cNvPr id="29" name="Text 27"/>
          <p:cNvSpPr/>
          <p:nvPr/>
        </p:nvSpPr>
        <p:spPr>
          <a:xfrm>
            <a:off x="6681048" y="4731612"/>
            <a:ext cx="4984627" cy="454008"/>
          </a:xfrm>
          <a:prstGeom prst="rect">
            <a:avLst/>
          </a:prstGeom>
          <a:noFill/>
        </p:spPr>
        <p:txBody>
          <a:bodyPr wrap="square" lIns="0" tIns="0" rIns="0" bIns="0" rtlCol="0" anchor="ctr"/>
          <a:lstStyle/>
          <a:p>
            <a:pPr>
              <a:lnSpc>
                <a:spcPct val="130000"/>
              </a:lnSpc>
            </a:pPr>
            <a:r>
              <a:rPr lang="en-US" sz="119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Essential for building robust, trustworthy AI systems that operate across general and specialized domains</a:t>
            </a:r>
            <a:endParaRPr lang="en-US" sz="1600" dirty="0"/>
          </a:p>
        </p:txBody>
      </p:sp>
      <p:sp>
        <p:nvSpPr>
          <p:cNvPr id="30" name="Shape 28"/>
          <p:cNvSpPr/>
          <p:nvPr/>
        </p:nvSpPr>
        <p:spPr>
          <a:xfrm>
            <a:off x="387798" y="5615981"/>
            <a:ext cx="11416403" cy="1229604"/>
          </a:xfrm>
          <a:custGeom>
            <a:avLst/>
            <a:gdLst/>
            <a:ahLst/>
            <a:cxnLst/>
            <a:rect l="l" t="t" r="r" b="b"/>
            <a:pathLst>
              <a:path w="11416403" h="1229604">
                <a:moveTo>
                  <a:pt x="113505" y="0"/>
                </a:moveTo>
                <a:lnTo>
                  <a:pt x="11302899" y="0"/>
                </a:lnTo>
                <a:cubicBezTo>
                  <a:pt x="11365586" y="0"/>
                  <a:pt x="11416403" y="50818"/>
                  <a:pt x="11416403" y="113505"/>
                </a:cubicBezTo>
                <a:lnTo>
                  <a:pt x="11416403" y="1116100"/>
                </a:lnTo>
                <a:cubicBezTo>
                  <a:pt x="11416403" y="1178787"/>
                  <a:pt x="11365586" y="1229604"/>
                  <a:pt x="11302899" y="1229604"/>
                </a:cubicBezTo>
                <a:lnTo>
                  <a:pt x="113505" y="1229604"/>
                </a:lnTo>
                <a:cubicBezTo>
                  <a:pt x="50818" y="1229604"/>
                  <a:pt x="0" y="1178787"/>
                  <a:pt x="0" y="1116100"/>
                </a:cubicBezTo>
                <a:lnTo>
                  <a:pt x="0" y="113505"/>
                </a:lnTo>
                <a:cubicBezTo>
                  <a:pt x="0" y="50860"/>
                  <a:pt x="50860" y="0"/>
                  <a:pt x="113505" y="0"/>
                </a:cubicBezTo>
                <a:close/>
              </a:path>
            </a:pathLst>
          </a:custGeom>
          <a:solidFill>
            <a:srgbClr val="D8A252">
              <a:alpha val="30196"/>
            </a:srgbClr>
          </a:solidFill>
          <a:ln w="25400">
            <a:solidFill>
              <a:srgbClr val="D8A252"/>
            </a:solidFill>
            <a:prstDash val="solid"/>
          </a:ln>
        </p:spPr>
        <p:txBody>
          <a:bodyPr/>
          <a:lstStyle/>
          <a:p>
            <a:endParaRPr lang="en-US"/>
          </a:p>
        </p:txBody>
      </p:sp>
      <p:sp>
        <p:nvSpPr>
          <p:cNvPr id="31" name="Shape 29"/>
          <p:cNvSpPr/>
          <p:nvPr/>
        </p:nvSpPr>
        <p:spPr>
          <a:xfrm>
            <a:off x="624261" y="5852444"/>
            <a:ext cx="756680" cy="756680"/>
          </a:xfrm>
          <a:custGeom>
            <a:avLst/>
            <a:gdLst/>
            <a:ahLst/>
            <a:cxnLst/>
            <a:rect l="l" t="t" r="r" b="b"/>
            <a:pathLst>
              <a:path w="756680" h="756680">
                <a:moveTo>
                  <a:pt x="378340" y="0"/>
                </a:moveTo>
                <a:lnTo>
                  <a:pt x="378340" y="0"/>
                </a:lnTo>
                <a:cubicBezTo>
                  <a:pt x="587151" y="0"/>
                  <a:pt x="756680" y="169528"/>
                  <a:pt x="756680" y="378340"/>
                </a:cubicBezTo>
                <a:lnTo>
                  <a:pt x="756680" y="378340"/>
                </a:lnTo>
                <a:cubicBezTo>
                  <a:pt x="756680" y="587151"/>
                  <a:pt x="587151" y="756680"/>
                  <a:pt x="378340" y="756680"/>
                </a:cubicBezTo>
                <a:lnTo>
                  <a:pt x="378340" y="756680"/>
                </a:lnTo>
                <a:cubicBezTo>
                  <a:pt x="169528" y="756680"/>
                  <a:pt x="0" y="587151"/>
                  <a:pt x="0" y="378340"/>
                </a:cubicBezTo>
                <a:lnTo>
                  <a:pt x="0" y="378340"/>
                </a:lnTo>
                <a:cubicBezTo>
                  <a:pt x="0" y="169528"/>
                  <a:pt x="169528" y="0"/>
                  <a:pt x="378340" y="0"/>
                </a:cubicBezTo>
                <a:close/>
              </a:path>
            </a:pathLst>
          </a:custGeom>
          <a:solidFill>
            <a:srgbClr val="D8A252"/>
          </a:solidFill>
        </p:spPr>
        <p:txBody>
          <a:bodyPr/>
          <a:lstStyle/>
          <a:p>
            <a:endParaRPr lang="en-US"/>
          </a:p>
        </p:txBody>
      </p:sp>
      <p:sp>
        <p:nvSpPr>
          <p:cNvPr id="32" name="Shape 30"/>
          <p:cNvSpPr/>
          <p:nvPr/>
        </p:nvSpPr>
        <p:spPr>
          <a:xfrm>
            <a:off x="853629" y="6060531"/>
            <a:ext cx="297943" cy="340506"/>
          </a:xfrm>
          <a:custGeom>
            <a:avLst/>
            <a:gdLst/>
            <a:ahLst/>
            <a:cxnLst/>
            <a:rect l="l" t="t" r="r" b="b"/>
            <a:pathLst>
              <a:path w="297943" h="340506">
                <a:moveTo>
                  <a:pt x="0" y="143651"/>
                </a:moveTo>
                <a:cubicBezTo>
                  <a:pt x="0" y="99558"/>
                  <a:pt x="35713" y="63845"/>
                  <a:pt x="79806" y="63845"/>
                </a:cubicBezTo>
                <a:lnTo>
                  <a:pt x="85126" y="63845"/>
                </a:lnTo>
                <a:cubicBezTo>
                  <a:pt x="96898" y="63845"/>
                  <a:pt x="106408" y="73355"/>
                  <a:pt x="106408" y="85126"/>
                </a:cubicBezTo>
                <a:cubicBezTo>
                  <a:pt x="106408" y="96898"/>
                  <a:pt x="96898" y="106408"/>
                  <a:pt x="85126" y="106408"/>
                </a:cubicBezTo>
                <a:lnTo>
                  <a:pt x="79806" y="106408"/>
                </a:lnTo>
                <a:cubicBezTo>
                  <a:pt x="59256" y="106408"/>
                  <a:pt x="42563" y="123101"/>
                  <a:pt x="42563" y="143651"/>
                </a:cubicBezTo>
                <a:lnTo>
                  <a:pt x="42563" y="148971"/>
                </a:lnTo>
                <a:lnTo>
                  <a:pt x="85126" y="148971"/>
                </a:lnTo>
                <a:cubicBezTo>
                  <a:pt x="108603" y="148971"/>
                  <a:pt x="127690" y="168058"/>
                  <a:pt x="127690" y="191535"/>
                </a:cubicBezTo>
                <a:lnTo>
                  <a:pt x="127690" y="234098"/>
                </a:lnTo>
                <a:cubicBezTo>
                  <a:pt x="127690" y="257574"/>
                  <a:pt x="108603" y="276661"/>
                  <a:pt x="85126" y="276661"/>
                </a:cubicBezTo>
                <a:lnTo>
                  <a:pt x="42563" y="276661"/>
                </a:lnTo>
                <a:cubicBezTo>
                  <a:pt x="19087" y="276661"/>
                  <a:pt x="0" y="257574"/>
                  <a:pt x="0" y="234098"/>
                </a:cubicBezTo>
                <a:lnTo>
                  <a:pt x="0" y="143651"/>
                </a:lnTo>
                <a:close/>
                <a:moveTo>
                  <a:pt x="170253" y="143651"/>
                </a:moveTo>
                <a:cubicBezTo>
                  <a:pt x="170253" y="99558"/>
                  <a:pt x="205966" y="63845"/>
                  <a:pt x="250059" y="63845"/>
                </a:cubicBezTo>
                <a:lnTo>
                  <a:pt x="255379" y="63845"/>
                </a:lnTo>
                <a:cubicBezTo>
                  <a:pt x="267151" y="63845"/>
                  <a:pt x="276661" y="73355"/>
                  <a:pt x="276661" y="85126"/>
                </a:cubicBezTo>
                <a:cubicBezTo>
                  <a:pt x="276661" y="96898"/>
                  <a:pt x="267151" y="106408"/>
                  <a:pt x="255379" y="106408"/>
                </a:cubicBezTo>
                <a:lnTo>
                  <a:pt x="250059" y="106408"/>
                </a:lnTo>
                <a:cubicBezTo>
                  <a:pt x="229509" y="106408"/>
                  <a:pt x="212816" y="123101"/>
                  <a:pt x="212816" y="143651"/>
                </a:cubicBezTo>
                <a:lnTo>
                  <a:pt x="212816" y="148971"/>
                </a:lnTo>
                <a:lnTo>
                  <a:pt x="255379" y="148971"/>
                </a:lnTo>
                <a:cubicBezTo>
                  <a:pt x="278856" y="148971"/>
                  <a:pt x="297943" y="168058"/>
                  <a:pt x="297943" y="191535"/>
                </a:cubicBezTo>
                <a:lnTo>
                  <a:pt x="297943" y="234098"/>
                </a:lnTo>
                <a:cubicBezTo>
                  <a:pt x="297943" y="257574"/>
                  <a:pt x="278856" y="276661"/>
                  <a:pt x="255379" y="276661"/>
                </a:cubicBezTo>
                <a:lnTo>
                  <a:pt x="212816" y="276661"/>
                </a:lnTo>
                <a:cubicBezTo>
                  <a:pt x="189340" y="276661"/>
                  <a:pt x="170253" y="257574"/>
                  <a:pt x="170253" y="234098"/>
                </a:cubicBezTo>
                <a:lnTo>
                  <a:pt x="170253" y="143651"/>
                </a:lnTo>
                <a:close/>
              </a:path>
            </a:pathLst>
          </a:custGeom>
          <a:solidFill>
            <a:srgbClr val="1A1D24"/>
          </a:solidFill>
        </p:spPr>
        <p:txBody>
          <a:bodyPr/>
          <a:lstStyle/>
          <a:p>
            <a:endParaRPr lang="en-US"/>
          </a:p>
        </p:txBody>
      </p:sp>
      <p:sp>
        <p:nvSpPr>
          <p:cNvPr id="33" name="Text 31"/>
          <p:cNvSpPr/>
          <p:nvPr/>
        </p:nvSpPr>
        <p:spPr>
          <a:xfrm>
            <a:off x="1607944" y="5861902"/>
            <a:ext cx="10073297" cy="737763"/>
          </a:xfrm>
          <a:prstGeom prst="rect">
            <a:avLst/>
          </a:prstGeom>
          <a:noFill/>
        </p:spPr>
        <p:txBody>
          <a:bodyPr wrap="square" lIns="0" tIns="0" rIns="0" bIns="0" rtlCol="0" anchor="ctr"/>
          <a:lstStyle/>
          <a:p>
            <a:pPr>
              <a:lnSpc>
                <a:spcPct val="140000"/>
              </a:lnSpc>
            </a:pPr>
            <a:r>
              <a:rPr lang="en-US" sz="1785" dirty="0">
                <a:solidFill>
                  <a:srgbClr val="E8E8E8"/>
                </a:solidFill>
                <a:latin typeface="Sorts Mill Goudy" panose="02000503000000000000" pitchFamily="34" charset="0"/>
                <a:ea typeface="Sorts Mill Goudy" panose="02000503000000000000" pitchFamily="34" charset="-122"/>
                <a:cs typeface="Sorts Mill Goudy" panose="02000503000000000000" pitchFamily="34" charset="-120"/>
              </a:rPr>
              <a:t>"The path forward requires not just technological innovation, but a fundamental rethinking of how we create, share, and reuse knowledge in the </a:t>
            </a:r>
            <a:r>
              <a:rPr lang="en-US" sz="1785" strike="sngStrike" dirty="0">
                <a:solidFill>
                  <a:srgbClr val="E8E8E8"/>
                </a:solidFill>
                <a:latin typeface="Sorts Mill Goudy" panose="02000503000000000000" pitchFamily="34" charset="0"/>
                <a:ea typeface="Sorts Mill Goudy" panose="02000503000000000000" pitchFamily="34" charset="-122"/>
                <a:cs typeface="Sorts Mill Goudy" panose="02000503000000000000" pitchFamily="34" charset="-120"/>
              </a:rPr>
              <a:t>Semantic</a:t>
            </a:r>
            <a:r>
              <a:rPr lang="en-US" sz="1785" dirty="0">
                <a:solidFill>
                  <a:srgbClr val="E8E8E8"/>
                </a:solidFill>
                <a:latin typeface="Sorts Mill Goudy" panose="02000503000000000000" pitchFamily="34" charset="0"/>
                <a:ea typeface="Sorts Mill Goudy" panose="02000503000000000000" pitchFamily="34" charset="-122"/>
                <a:cs typeface="Sorts Mill Goudy" panose="02000503000000000000" pitchFamily="34" charset="-120"/>
              </a:rPr>
              <a:t> Web ecosystem."</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9" grpId="0"/>
      <p:bldP spid="20" grpId="0"/>
      <p:bldP spid="24" grpId="0"/>
      <p:bldP spid="25" grpId="0"/>
      <p:bldP spid="27" grpId="0"/>
      <p:bldP spid="29"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over_semantic_web.png"/>
          <p:cNvPicPr>
            <a:picLocks noChangeAspect="1"/>
          </p:cNvPicPr>
          <p:nvPr/>
        </p:nvPicPr>
        <p:blipFill>
          <a:blip r:embed="rId3">
            <a:alphaModFix amt="6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5000"/>
                </a:srgbClr>
              </a:gs>
              <a:gs pos="50000">
                <a:srgbClr val="1A1D24">
                  <a:alpha val="85000"/>
                </a:srgbClr>
              </a:gs>
              <a:gs pos="100000">
                <a:srgbClr val="000000">
                  <a:alpha val="0"/>
                </a:srgbClr>
              </a:gs>
            </a:gsLst>
            <a:lin ang="2700000" scaled="1"/>
          </a:gradFill>
        </p:spPr>
        <p:txBody>
          <a:bodyPr/>
          <a:lstStyle/>
          <a:p>
            <a:endParaRPr lang="en-US" sz="1100" dirty="0">
              <a:solidFill>
                <a:schemeClr val="bg1"/>
              </a:solidFill>
            </a:endParaRPr>
          </a:p>
        </p:txBody>
      </p:sp>
      <p:sp>
        <p:nvSpPr>
          <p:cNvPr id="4" name="Shape 1"/>
          <p:cNvSpPr/>
          <p:nvPr/>
        </p:nvSpPr>
        <p:spPr>
          <a:xfrm>
            <a:off x="384175" y="834748"/>
            <a:ext cx="2006600" cy="425450"/>
          </a:xfrm>
          <a:custGeom>
            <a:avLst/>
            <a:gdLst/>
            <a:ahLst/>
            <a:cxnLst/>
            <a:rect l="l" t="t" r="r" b="b"/>
            <a:pathLst>
              <a:path w="2006600" h="425450">
                <a:moveTo>
                  <a:pt x="57151" y="0"/>
                </a:moveTo>
                <a:lnTo>
                  <a:pt x="1949449" y="0"/>
                </a:lnTo>
                <a:cubicBezTo>
                  <a:pt x="1981013" y="0"/>
                  <a:pt x="2006600" y="25587"/>
                  <a:pt x="2006600" y="57151"/>
                </a:cubicBezTo>
                <a:lnTo>
                  <a:pt x="2006600" y="368299"/>
                </a:lnTo>
                <a:cubicBezTo>
                  <a:pt x="2006600" y="399863"/>
                  <a:pt x="1981013" y="425450"/>
                  <a:pt x="1949449" y="425450"/>
                </a:cubicBezTo>
                <a:lnTo>
                  <a:pt x="57151" y="425450"/>
                </a:lnTo>
                <a:cubicBezTo>
                  <a:pt x="25587" y="425450"/>
                  <a:pt x="0" y="399863"/>
                  <a:pt x="0" y="368299"/>
                </a:cubicBezTo>
                <a:lnTo>
                  <a:pt x="0" y="57151"/>
                </a:lnTo>
                <a:cubicBezTo>
                  <a:pt x="0" y="25608"/>
                  <a:pt x="25608" y="0"/>
                  <a:pt x="57151" y="0"/>
                </a:cubicBezTo>
                <a:close/>
              </a:path>
            </a:pathLst>
          </a:custGeom>
          <a:solidFill>
            <a:srgbClr val="D8A252">
              <a:alpha val="20000"/>
            </a:srgbClr>
          </a:solidFill>
          <a:ln w="8467">
            <a:solidFill>
              <a:srgbClr val="D8A252"/>
            </a:solidFill>
            <a:prstDash val="solid"/>
          </a:ln>
        </p:spPr>
        <p:txBody>
          <a:bodyPr/>
          <a:lstStyle/>
          <a:p>
            <a:endParaRPr lang="en-US"/>
          </a:p>
        </p:txBody>
      </p:sp>
      <p:sp>
        <p:nvSpPr>
          <p:cNvPr id="5" name="Text 2"/>
          <p:cNvSpPr/>
          <p:nvPr/>
        </p:nvSpPr>
        <p:spPr>
          <a:xfrm>
            <a:off x="539750" y="952223"/>
            <a:ext cx="1783656" cy="190500"/>
          </a:xfrm>
          <a:prstGeom prst="rect">
            <a:avLst/>
          </a:prstGeom>
          <a:noFill/>
        </p:spPr>
        <p:txBody>
          <a:bodyPr wrap="square" lIns="0" tIns="0" rIns="0" bIns="0" rtlCol="0" anchor="ctr"/>
          <a:lstStyle/>
          <a:p>
            <a:pPr>
              <a:lnSpc>
                <a:spcPct val="130000"/>
              </a:lnSpc>
            </a:pPr>
            <a:r>
              <a:rPr lang="en-US" sz="1350" b="1" kern="0" spc="135"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DRTC, ISI, 2026</a:t>
            </a:r>
            <a:endParaRPr lang="en-US" sz="1600" dirty="0"/>
          </a:p>
        </p:txBody>
      </p:sp>
      <p:sp>
        <p:nvSpPr>
          <p:cNvPr id="6" name="Text 3"/>
          <p:cNvSpPr/>
          <p:nvPr/>
        </p:nvSpPr>
        <p:spPr>
          <a:xfrm>
            <a:off x="381000" y="1491973"/>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Missing Long Tail</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of the </a:t>
            </a:r>
            <a:r>
              <a:rPr lang="en-US" sz="5400" b="1" strike="sngStrike"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Semantic</a:t>
            </a: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 </a:t>
            </a:r>
            <a:r>
              <a:rPr lang="en-US" sz="5400" b="1">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Web </a:t>
            </a: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    </a:t>
            </a:r>
            <a:endParaRPr lang="en-US" sz="1600" dirty="0"/>
          </a:p>
        </p:txBody>
      </p:sp>
      <p:sp>
        <p:nvSpPr>
          <p:cNvPr id="7" name="Shape 4"/>
          <p:cNvSpPr/>
          <p:nvPr/>
        </p:nvSpPr>
        <p:spPr>
          <a:xfrm>
            <a:off x="381000" y="3435073"/>
            <a:ext cx="1524000" cy="38100"/>
          </a:xfrm>
          <a:custGeom>
            <a:avLst/>
            <a:gdLst/>
            <a:ahLst/>
            <a:cxnLst/>
            <a:rect l="l" t="t" r="r" b="b"/>
            <a:pathLst>
              <a:path w="1524000" h="38100">
                <a:moveTo>
                  <a:pt x="0" y="0"/>
                </a:moveTo>
                <a:lnTo>
                  <a:pt x="1524000" y="0"/>
                </a:lnTo>
                <a:lnTo>
                  <a:pt x="15240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3454123"/>
            <a:ext cx="7458075" cy="933450"/>
          </a:xfrm>
          <a:prstGeom prst="rect">
            <a:avLst/>
          </a:prstGeom>
          <a:noFill/>
        </p:spPr>
        <p:txBody>
          <a:bodyPr wrap="square" lIns="0" tIns="0" rIns="0" bIns="0" rtlCol="0" anchor="ctr"/>
          <a:lstStyle/>
          <a:p>
            <a:pPr>
              <a:lnSpc>
                <a:spcPct val="140000"/>
              </a:lnSpc>
            </a:pPr>
            <a:r>
              <a:rPr lang="en-US" sz="2000" u="sng" dirty="0">
                <a:solidFill>
                  <a:srgbClr val="788A9C"/>
                </a:solidFill>
                <a:uFill>
                  <a:solidFill>
                    <a:srgbClr val="788A9C"/>
                  </a:solidFill>
                </a:uFill>
                <a:latin typeface="Sorts Mill Goudy" panose="02000503000000000000" pitchFamily="34" charset="0"/>
                <a:ea typeface="Sorts Mill Goudy" panose="02000503000000000000" pitchFamily="34" charset="-122"/>
                <a:cs typeface="Sorts Mill Goudy" panose="02000503000000000000" pitchFamily="34" charset="-120"/>
              </a:rPr>
              <a:t>Professor Fausto Giunchiglia,  DISI, University of Trento, Italy. </a:t>
            </a:r>
            <a:endParaRPr lang="en-US" sz="1600" dirty="0"/>
          </a:p>
          <a:p>
            <a:pPr>
              <a:lnSpc>
                <a:spcPct val="140000"/>
              </a:lnSpc>
            </a:pPr>
            <a:r>
              <a:rPr lang="en-US" sz="2000" u="sng" dirty="0">
                <a:solidFill>
                  <a:srgbClr val="788A9C"/>
                </a:solidFill>
                <a:uFill>
                  <a:solidFill>
                    <a:srgbClr val="788A9C"/>
                  </a:solidFill>
                </a:uFill>
                <a:latin typeface="Sorts Mill Goudy" panose="02000503000000000000" pitchFamily="34" charset="0"/>
                <a:ea typeface="Sorts Mill Goudy" panose="02000503000000000000" pitchFamily="34" charset="-122"/>
                <a:cs typeface="Sorts Mill Goudy" panose="02000503000000000000" pitchFamily="34" charset="-120"/>
              </a:rPr>
              <a:t>Reach me</a:t>
            </a:r>
            <a:r>
              <a:rPr lang="en-US" sz="200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 fausto.giunchiglia@unitn.it </a:t>
            </a:r>
            <a:endParaRPr lang="en-US" sz="1600" dirty="0"/>
          </a:p>
        </p:txBody>
      </p:sp>
      <p:sp>
        <p:nvSpPr>
          <p:cNvPr id="9" name="Shape 6"/>
          <p:cNvSpPr/>
          <p:nvPr/>
        </p:nvSpPr>
        <p:spPr>
          <a:xfrm>
            <a:off x="381000" y="4550292"/>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0" name="Shape 7"/>
          <p:cNvSpPr/>
          <p:nvPr/>
        </p:nvSpPr>
        <p:spPr>
          <a:xfrm>
            <a:off x="381000" y="4550292"/>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1" name="Text 8"/>
          <p:cNvSpPr/>
          <p:nvPr/>
        </p:nvSpPr>
        <p:spPr>
          <a:xfrm>
            <a:off x="552450" y="4702692"/>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Research Focus</a:t>
            </a:r>
            <a:endParaRPr lang="en-US" sz="1600" dirty="0"/>
          </a:p>
        </p:txBody>
      </p:sp>
      <p:sp>
        <p:nvSpPr>
          <p:cNvPr id="12" name="Text 9"/>
          <p:cNvSpPr/>
          <p:nvPr/>
        </p:nvSpPr>
        <p:spPr>
          <a:xfrm>
            <a:off x="552450" y="5007492"/>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Knowledge Graphs &amp; Ontologies</a:t>
            </a:r>
            <a:endParaRPr lang="en-US" sz="1600" dirty="0"/>
          </a:p>
        </p:txBody>
      </p:sp>
      <p:sp>
        <p:nvSpPr>
          <p:cNvPr id="13" name="Shape 10"/>
          <p:cNvSpPr/>
          <p:nvPr/>
        </p:nvSpPr>
        <p:spPr>
          <a:xfrm>
            <a:off x="4239733" y="4550292"/>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4" name="Shape 11"/>
          <p:cNvSpPr/>
          <p:nvPr/>
        </p:nvSpPr>
        <p:spPr>
          <a:xfrm>
            <a:off x="4239733" y="4550292"/>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5" name="Text 12"/>
          <p:cNvSpPr/>
          <p:nvPr/>
        </p:nvSpPr>
        <p:spPr>
          <a:xfrm>
            <a:off x="4411183" y="4702692"/>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Key Finding</a:t>
            </a:r>
            <a:endParaRPr lang="en-US" sz="1600" dirty="0"/>
          </a:p>
        </p:txBody>
      </p:sp>
      <p:sp>
        <p:nvSpPr>
          <p:cNvPr id="16" name="Text 13"/>
          <p:cNvSpPr/>
          <p:nvPr/>
        </p:nvSpPr>
        <p:spPr>
          <a:xfrm>
            <a:off x="4411183" y="5007492"/>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Systemic Reuse Failure</a:t>
            </a:r>
            <a:endParaRPr lang="en-US" sz="1600" dirty="0"/>
          </a:p>
        </p:txBody>
      </p:sp>
      <p:sp>
        <p:nvSpPr>
          <p:cNvPr id="17" name="Shape 14"/>
          <p:cNvSpPr/>
          <p:nvPr/>
        </p:nvSpPr>
        <p:spPr>
          <a:xfrm>
            <a:off x="8096250" y="4550292"/>
            <a:ext cx="3638550" cy="819150"/>
          </a:xfrm>
          <a:custGeom>
            <a:avLst/>
            <a:gdLst/>
            <a:ahLst/>
            <a:cxnLst/>
            <a:rect l="l" t="t" r="r" b="b"/>
            <a:pathLst>
              <a:path w="3638550" h="819150">
                <a:moveTo>
                  <a:pt x="38100" y="0"/>
                </a:moveTo>
                <a:lnTo>
                  <a:pt x="3562353" y="0"/>
                </a:lnTo>
                <a:cubicBezTo>
                  <a:pt x="3604435" y="0"/>
                  <a:pt x="3638550" y="34115"/>
                  <a:pt x="3638550" y="76197"/>
                </a:cubicBezTo>
                <a:lnTo>
                  <a:pt x="3638550" y="742953"/>
                </a:lnTo>
                <a:cubicBezTo>
                  <a:pt x="3638550" y="785035"/>
                  <a:pt x="3604435" y="819150"/>
                  <a:pt x="3562353" y="819150"/>
                </a:cubicBezTo>
                <a:lnTo>
                  <a:pt x="38100" y="819150"/>
                </a:lnTo>
                <a:cubicBezTo>
                  <a:pt x="17072" y="819150"/>
                  <a:pt x="0" y="802078"/>
                  <a:pt x="0" y="7810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18" name="Shape 15"/>
          <p:cNvSpPr/>
          <p:nvPr/>
        </p:nvSpPr>
        <p:spPr>
          <a:xfrm>
            <a:off x="8096250" y="4550292"/>
            <a:ext cx="38100" cy="819150"/>
          </a:xfrm>
          <a:custGeom>
            <a:avLst/>
            <a:gdLst/>
            <a:ahLst/>
            <a:cxnLst/>
            <a:rect l="l" t="t" r="r" b="b"/>
            <a:pathLst>
              <a:path w="38100" h="819150">
                <a:moveTo>
                  <a:pt x="38100" y="0"/>
                </a:moveTo>
                <a:lnTo>
                  <a:pt x="38100" y="0"/>
                </a:lnTo>
                <a:lnTo>
                  <a:pt x="38100" y="819150"/>
                </a:lnTo>
                <a:lnTo>
                  <a:pt x="38100" y="819150"/>
                </a:lnTo>
                <a:cubicBezTo>
                  <a:pt x="17072" y="819150"/>
                  <a:pt x="0" y="802078"/>
                  <a:pt x="0" y="781050"/>
                </a:cubicBezTo>
                <a:lnTo>
                  <a:pt x="0" y="38100"/>
                </a:lnTo>
                <a:cubicBezTo>
                  <a:pt x="0" y="17072"/>
                  <a:pt x="17072" y="0"/>
                  <a:pt x="38100" y="0"/>
                </a:cubicBezTo>
                <a:close/>
              </a:path>
            </a:pathLst>
          </a:custGeom>
          <a:solidFill>
            <a:srgbClr val="4A6D8C"/>
          </a:solidFill>
        </p:spPr>
        <p:txBody>
          <a:bodyPr/>
          <a:lstStyle/>
          <a:p>
            <a:endParaRPr lang="en-US"/>
          </a:p>
        </p:txBody>
      </p:sp>
      <p:sp>
        <p:nvSpPr>
          <p:cNvPr id="19" name="Text 16"/>
          <p:cNvSpPr/>
          <p:nvPr/>
        </p:nvSpPr>
        <p:spPr>
          <a:xfrm>
            <a:off x="8267700" y="4702692"/>
            <a:ext cx="3390900" cy="228600"/>
          </a:xfrm>
          <a:prstGeom prst="rect">
            <a:avLst/>
          </a:prstGeom>
          <a:noFill/>
        </p:spPr>
        <p:txBody>
          <a:bodyPr wrap="square" lIns="0" tIns="0" rIns="0" bIns="0" rtlCol="0" anchor="ctr"/>
          <a:lstStyle/>
          <a:p>
            <a:pPr>
              <a:lnSpc>
                <a:spcPct val="130000"/>
              </a:lnSpc>
            </a:pPr>
            <a:r>
              <a:rPr lang="en-US" sz="120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Solution</a:t>
            </a:r>
            <a:endParaRPr lang="en-US" sz="1600" dirty="0"/>
          </a:p>
        </p:txBody>
      </p:sp>
      <p:sp>
        <p:nvSpPr>
          <p:cNvPr id="20" name="Text 17"/>
          <p:cNvSpPr/>
          <p:nvPr/>
        </p:nvSpPr>
        <p:spPr>
          <a:xfrm>
            <a:off x="8267700" y="5007492"/>
            <a:ext cx="3390900" cy="209550"/>
          </a:xfrm>
          <a:prstGeom prst="rect">
            <a:avLst/>
          </a:prstGeom>
          <a:noFill/>
        </p:spPr>
        <p:txBody>
          <a:bodyPr wrap="square" lIns="0" tIns="0" rIns="0" bIns="0" rtlCol="0" anchor="ctr"/>
          <a:lstStyle/>
          <a:p>
            <a:pPr>
              <a:lnSpc>
                <a:spcPct val="11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Reuse via Compositionality</a:t>
            </a:r>
            <a:endParaRPr lang="en-US" sz="1600" dirty="0"/>
          </a:p>
        </p:txBody>
      </p:sp>
      <p:pic>
        <p:nvPicPr>
          <p:cNvPr id="21" name="Image 1" descr="https://kimi-img.moonshot.cn/pub/slides/26-02-23-20:59:51-d6e4uho5jtduf4eqs6c0.png"/>
          <p:cNvPicPr>
            <a:picLocks noChangeAspect="1"/>
          </p:cNvPicPr>
          <p:nvPr/>
        </p:nvPicPr>
        <p:blipFill>
          <a:blip r:embed="rId4"/>
          <a:stretch>
            <a:fillRect/>
          </a:stretch>
        </p:blipFill>
        <p:spPr>
          <a:xfrm>
            <a:off x="9681165" y="3703969"/>
            <a:ext cx="2053635" cy="693923"/>
          </a:xfrm>
          <a:prstGeom prst="rect">
            <a:avLst/>
          </a:prstGeom>
        </p:spPr>
      </p:pic>
      <p:sp>
        <p:nvSpPr>
          <p:cNvPr id="29" name="Rectangle 28">
            <a:extLst>
              <a:ext uri="{FF2B5EF4-FFF2-40B4-BE49-F238E27FC236}">
                <a16:creationId xmlns:a16="http://schemas.microsoft.com/office/drawing/2014/main" id="{4AD5AE08-7F5B-8629-C51E-C2A22B80979D}"/>
              </a:ext>
            </a:extLst>
          </p:cNvPr>
          <p:cNvSpPr/>
          <p:nvPr/>
        </p:nvSpPr>
        <p:spPr>
          <a:xfrm>
            <a:off x="10633" y="5764166"/>
            <a:ext cx="12172508" cy="108541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TextBox 21">
            <a:extLst>
              <a:ext uri="{FF2B5EF4-FFF2-40B4-BE49-F238E27FC236}">
                <a16:creationId xmlns:a16="http://schemas.microsoft.com/office/drawing/2014/main" id="{48CF73A7-26C3-92DE-8529-A1589B02B925}"/>
              </a:ext>
            </a:extLst>
          </p:cNvPr>
          <p:cNvSpPr txBox="1"/>
          <p:nvPr/>
        </p:nvSpPr>
        <p:spPr>
          <a:xfrm>
            <a:off x="4897179" y="5780871"/>
            <a:ext cx="7180429" cy="954107"/>
          </a:xfrm>
          <a:prstGeom prst="rect">
            <a:avLst/>
          </a:prstGeom>
          <a:noFill/>
        </p:spPr>
        <p:txBody>
          <a:bodyPr wrap="square" rtlCol="0">
            <a:spAutoFit/>
          </a:bodyPr>
          <a:lstStyle/>
          <a:p>
            <a:pPr algn="just"/>
            <a:r>
              <a:rPr lang="en-US" sz="1400" dirty="0"/>
              <a:t>The research leading to these results has received funding from the European Union’s Horizon 2020 Research and Innovation </a:t>
            </a:r>
            <a:r>
              <a:rPr lang="en-US" sz="1400" dirty="0" err="1"/>
              <a:t>Programme</a:t>
            </a:r>
            <a:r>
              <a:rPr lang="en-US" sz="1400" dirty="0"/>
              <a:t>, through the TRUMAN project, under  Grant Agreement No. 101214000. The contents of this publication are the sole responsibility of the University of Trento and do not necessarily reflect the opinion of the European Union.</a:t>
            </a:r>
          </a:p>
        </p:txBody>
      </p:sp>
      <p:pic>
        <p:nvPicPr>
          <p:cNvPr id="24" name="Picture 23">
            <a:extLst>
              <a:ext uri="{FF2B5EF4-FFF2-40B4-BE49-F238E27FC236}">
                <a16:creationId xmlns:a16="http://schemas.microsoft.com/office/drawing/2014/main" id="{49899BC5-D5F6-EC85-5A70-37B0E3910559}"/>
              </a:ext>
            </a:extLst>
          </p:cNvPr>
          <p:cNvPicPr>
            <a:picLocks noChangeAspect="1"/>
          </p:cNvPicPr>
          <p:nvPr/>
        </p:nvPicPr>
        <p:blipFill>
          <a:blip r:embed="rId5"/>
          <a:stretch>
            <a:fillRect/>
          </a:stretch>
        </p:blipFill>
        <p:spPr>
          <a:xfrm>
            <a:off x="72607" y="5769859"/>
            <a:ext cx="1024657" cy="1038169"/>
          </a:xfrm>
          <a:prstGeom prst="rect">
            <a:avLst/>
          </a:prstGeom>
        </p:spPr>
      </p:pic>
      <p:pic>
        <p:nvPicPr>
          <p:cNvPr id="26" name="Picture 25">
            <a:extLst>
              <a:ext uri="{FF2B5EF4-FFF2-40B4-BE49-F238E27FC236}">
                <a16:creationId xmlns:a16="http://schemas.microsoft.com/office/drawing/2014/main" id="{681D292E-2C92-6E69-BC94-1538A6482DB5}"/>
              </a:ext>
            </a:extLst>
          </p:cNvPr>
          <p:cNvPicPr>
            <a:picLocks noChangeAspect="1"/>
          </p:cNvPicPr>
          <p:nvPr/>
        </p:nvPicPr>
        <p:blipFill>
          <a:blip r:embed="rId6"/>
          <a:stretch>
            <a:fillRect/>
          </a:stretch>
        </p:blipFill>
        <p:spPr>
          <a:xfrm>
            <a:off x="2218438" y="5976988"/>
            <a:ext cx="2598879" cy="579000"/>
          </a:xfrm>
          <a:prstGeom prst="rect">
            <a:avLst/>
          </a:prstGeom>
        </p:spPr>
      </p:pic>
      <p:pic>
        <p:nvPicPr>
          <p:cNvPr id="28" name="Picture 27">
            <a:extLst>
              <a:ext uri="{FF2B5EF4-FFF2-40B4-BE49-F238E27FC236}">
                <a16:creationId xmlns:a16="http://schemas.microsoft.com/office/drawing/2014/main" id="{CE097666-8E50-EF71-8E36-22FD67F94BBD}"/>
              </a:ext>
            </a:extLst>
          </p:cNvPr>
          <p:cNvPicPr>
            <a:picLocks noChangeAspect="1"/>
          </p:cNvPicPr>
          <p:nvPr/>
        </p:nvPicPr>
        <p:blipFill>
          <a:blip r:embed="rId7"/>
          <a:stretch>
            <a:fillRect/>
          </a:stretch>
        </p:blipFill>
        <p:spPr>
          <a:xfrm>
            <a:off x="1230291" y="5860303"/>
            <a:ext cx="855120" cy="828958"/>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hapter1_vision.png"/>
          <p:cNvPicPr>
            <a:picLocks noChangeAspect="1"/>
          </p:cNvPicPr>
          <p:nvPr/>
        </p:nvPicPr>
        <p:blipFill>
          <a:blip r:embed="rId3">
            <a:alphaModFix amt="5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8000"/>
                </a:srgbClr>
              </a:gs>
              <a:gs pos="50000">
                <a:srgbClr val="1A1D24">
                  <a:alpha val="90000"/>
                </a:srgbClr>
              </a:gs>
              <a:gs pos="100000">
                <a:srgbClr val="1A1D24">
                  <a:alpha val="70000"/>
                </a:srgbClr>
              </a:gs>
            </a:gsLst>
            <a:lin ang="0" scaled="1"/>
          </a:gradFill>
        </p:spPr>
        <p:txBody>
          <a:bodyPr/>
          <a:lstStyle/>
          <a:p>
            <a:endParaRPr lang="en-US"/>
          </a:p>
        </p:txBody>
      </p:sp>
      <p:sp>
        <p:nvSpPr>
          <p:cNvPr id="4" name="Shape 1"/>
          <p:cNvSpPr/>
          <p:nvPr/>
        </p:nvSpPr>
        <p:spPr>
          <a:xfrm>
            <a:off x="390525" y="1431131"/>
            <a:ext cx="2047875" cy="552450"/>
          </a:xfrm>
          <a:custGeom>
            <a:avLst/>
            <a:gdLst/>
            <a:ahLst/>
            <a:cxnLst/>
            <a:rect l="l" t="t" r="r" b="b"/>
            <a:pathLst>
              <a:path w="2047875" h="552450">
                <a:moveTo>
                  <a:pt x="76199" y="0"/>
                </a:moveTo>
                <a:lnTo>
                  <a:pt x="1971676" y="0"/>
                </a:lnTo>
                <a:cubicBezTo>
                  <a:pt x="2013759" y="0"/>
                  <a:pt x="2047875" y="34116"/>
                  <a:pt x="2047875" y="76199"/>
                </a:cubicBezTo>
                <a:lnTo>
                  <a:pt x="2047875" y="476251"/>
                </a:lnTo>
                <a:cubicBezTo>
                  <a:pt x="2047875" y="518334"/>
                  <a:pt x="2013759" y="552450"/>
                  <a:pt x="1971676" y="552450"/>
                </a:cubicBezTo>
                <a:lnTo>
                  <a:pt x="76199" y="552450"/>
                </a:lnTo>
                <a:cubicBezTo>
                  <a:pt x="34116" y="552450"/>
                  <a:pt x="0" y="518334"/>
                  <a:pt x="0" y="476251"/>
                </a:cubicBezTo>
                <a:lnTo>
                  <a:pt x="0" y="76199"/>
                </a:lnTo>
                <a:cubicBezTo>
                  <a:pt x="0" y="34116"/>
                  <a:pt x="34116" y="0"/>
                  <a:pt x="76199"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5" name="Text 2"/>
          <p:cNvSpPr/>
          <p:nvPr/>
        </p:nvSpPr>
        <p:spPr>
          <a:xfrm>
            <a:off x="590550" y="1574006"/>
            <a:ext cx="1765697" cy="260350"/>
          </a:xfrm>
          <a:prstGeom prst="rect">
            <a:avLst/>
          </a:prstGeom>
          <a:noFill/>
        </p:spPr>
        <p:txBody>
          <a:bodyPr wrap="square" lIns="0" tIns="0" rIns="0" bIns="0" rtlCol="0" anchor="ctr"/>
          <a:lstStyle/>
          <a:p>
            <a:pPr>
              <a:lnSpc>
                <a:spcPct val="110000"/>
              </a:lnSpc>
            </a:pPr>
            <a:r>
              <a:rPr lang="en-US" sz="1800" b="1" kern="0" spc="18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CHAPTER 01</a:t>
            </a:r>
            <a:endParaRPr lang="en-US" sz="1600" dirty="0"/>
          </a:p>
        </p:txBody>
      </p:sp>
      <p:sp>
        <p:nvSpPr>
          <p:cNvPr id="6" name="Text 3"/>
          <p:cNvSpPr/>
          <p:nvPr/>
        </p:nvSpPr>
        <p:spPr>
          <a:xfrm>
            <a:off x="381000" y="2221706"/>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Semantic Web</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Vision</a:t>
            </a:r>
            <a:endParaRPr lang="en-US" sz="1600" dirty="0"/>
          </a:p>
        </p:txBody>
      </p:sp>
      <p:sp>
        <p:nvSpPr>
          <p:cNvPr id="7" name="Shape 4"/>
          <p:cNvSpPr/>
          <p:nvPr/>
        </p:nvSpPr>
        <p:spPr>
          <a:xfrm>
            <a:off x="381000" y="4164806"/>
            <a:ext cx="1828800" cy="38100"/>
          </a:xfrm>
          <a:custGeom>
            <a:avLst/>
            <a:gdLst/>
            <a:ahLst/>
            <a:cxnLst/>
            <a:rect l="l" t="t" r="r" b="b"/>
            <a:pathLst>
              <a:path w="1828800" h="38100">
                <a:moveTo>
                  <a:pt x="0" y="0"/>
                </a:moveTo>
                <a:lnTo>
                  <a:pt x="1828800" y="0"/>
                </a:lnTo>
                <a:lnTo>
                  <a:pt x="18288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4507706"/>
            <a:ext cx="7458075" cy="933450"/>
          </a:xfrm>
          <a:prstGeom prst="rect">
            <a:avLst/>
          </a:prstGeom>
          <a:noFill/>
        </p:spPr>
        <p:txBody>
          <a:bodyPr wrap="square" lIns="0" tIns="0" rIns="0" bIns="0" rtlCol="0" anchor="ctr"/>
          <a:lstStyle/>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From Documents to Data:</a:t>
            </a:r>
            <a:endParaRPr lang="en-US" sz="1600" dirty="0"/>
          </a:p>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Understanding the Foundation</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kern="0" spc="12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FOUNDATIONAL CONCEPTS</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Original Vision and the Use-Reuse Gap</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D8A252"/>
          </a:solidFill>
        </p:spPr>
        <p:txBody>
          <a:bodyPr/>
          <a:lstStyle/>
          <a:p>
            <a:endParaRPr lang="en-US"/>
          </a:p>
        </p:txBody>
      </p:sp>
      <p:sp>
        <p:nvSpPr>
          <p:cNvPr id="5" name="Shape 3"/>
          <p:cNvSpPr/>
          <p:nvPr/>
        </p:nvSpPr>
        <p:spPr>
          <a:xfrm>
            <a:off x="400050" y="1447800"/>
            <a:ext cx="5581650" cy="3333750"/>
          </a:xfrm>
          <a:custGeom>
            <a:avLst/>
            <a:gdLst/>
            <a:ahLst/>
            <a:cxnLst/>
            <a:rect l="l" t="t" r="r" b="b"/>
            <a:pathLst>
              <a:path w="5581650" h="3333750">
                <a:moveTo>
                  <a:pt x="38100" y="0"/>
                </a:moveTo>
                <a:lnTo>
                  <a:pt x="5505440" y="0"/>
                </a:lnTo>
                <a:cubicBezTo>
                  <a:pt x="5547530" y="0"/>
                  <a:pt x="5581650" y="34120"/>
                  <a:pt x="5581650" y="76210"/>
                </a:cubicBezTo>
                <a:lnTo>
                  <a:pt x="5581650" y="3257540"/>
                </a:lnTo>
                <a:cubicBezTo>
                  <a:pt x="5581650" y="3299630"/>
                  <a:pt x="5547530" y="3333750"/>
                  <a:pt x="5505440" y="3333750"/>
                </a:cubicBezTo>
                <a:lnTo>
                  <a:pt x="38100" y="3333750"/>
                </a:lnTo>
                <a:cubicBezTo>
                  <a:pt x="17072" y="3333750"/>
                  <a:pt x="0" y="3316678"/>
                  <a:pt x="0" y="329565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6" name="Shape 4"/>
          <p:cNvSpPr/>
          <p:nvPr/>
        </p:nvSpPr>
        <p:spPr>
          <a:xfrm>
            <a:off x="400050" y="1447800"/>
            <a:ext cx="38100" cy="3333750"/>
          </a:xfrm>
          <a:custGeom>
            <a:avLst/>
            <a:gdLst/>
            <a:ahLst/>
            <a:cxnLst/>
            <a:rect l="l" t="t" r="r" b="b"/>
            <a:pathLst>
              <a:path w="38100" h="3333750">
                <a:moveTo>
                  <a:pt x="38100" y="0"/>
                </a:moveTo>
                <a:lnTo>
                  <a:pt x="38100" y="0"/>
                </a:lnTo>
                <a:lnTo>
                  <a:pt x="38100" y="3333750"/>
                </a:lnTo>
                <a:lnTo>
                  <a:pt x="38100" y="3333750"/>
                </a:lnTo>
                <a:cubicBezTo>
                  <a:pt x="17072" y="3333750"/>
                  <a:pt x="0" y="3316678"/>
                  <a:pt x="0" y="3295650"/>
                </a:cubicBezTo>
                <a:lnTo>
                  <a:pt x="0" y="38100"/>
                </a:lnTo>
                <a:cubicBezTo>
                  <a:pt x="0" y="17072"/>
                  <a:pt x="17072" y="0"/>
                  <a:pt x="38100" y="0"/>
                </a:cubicBezTo>
                <a:close/>
              </a:path>
            </a:pathLst>
          </a:custGeom>
          <a:solidFill>
            <a:srgbClr val="4A6D8C"/>
          </a:solidFill>
        </p:spPr>
        <p:txBody>
          <a:bodyPr/>
          <a:lstStyle/>
          <a:p>
            <a:endParaRPr lang="en-US"/>
          </a:p>
        </p:txBody>
      </p:sp>
      <p:sp>
        <p:nvSpPr>
          <p:cNvPr id="7" name="Shape 5"/>
          <p:cNvSpPr/>
          <p:nvPr/>
        </p:nvSpPr>
        <p:spPr>
          <a:xfrm>
            <a:off x="638175" y="1657350"/>
            <a:ext cx="228600" cy="228600"/>
          </a:xfrm>
          <a:custGeom>
            <a:avLst/>
            <a:gdLst/>
            <a:ahLst/>
            <a:cxnLst/>
            <a:rect l="l" t="t" r="r" b="b"/>
            <a:pathLst>
              <a:path w="228600" h="228600">
                <a:moveTo>
                  <a:pt x="157118" y="125016"/>
                </a:moveTo>
                <a:lnTo>
                  <a:pt x="71884" y="125016"/>
                </a:lnTo>
                <a:cubicBezTo>
                  <a:pt x="73179" y="153814"/>
                  <a:pt x="79564" y="180335"/>
                  <a:pt x="88627" y="199757"/>
                </a:cubicBezTo>
                <a:cubicBezTo>
                  <a:pt x="93717" y="210696"/>
                  <a:pt x="99209" y="218420"/>
                  <a:pt x="104299" y="223153"/>
                </a:cubicBezTo>
                <a:cubicBezTo>
                  <a:pt x="109299" y="227841"/>
                  <a:pt x="112737" y="228600"/>
                  <a:pt x="114523" y="228600"/>
                </a:cubicBezTo>
                <a:cubicBezTo>
                  <a:pt x="116309" y="228600"/>
                  <a:pt x="119747" y="227841"/>
                  <a:pt x="124748" y="223153"/>
                </a:cubicBezTo>
                <a:cubicBezTo>
                  <a:pt x="129838" y="218420"/>
                  <a:pt x="135329" y="210651"/>
                  <a:pt x="140419" y="199757"/>
                </a:cubicBezTo>
                <a:cubicBezTo>
                  <a:pt x="149483" y="180335"/>
                  <a:pt x="155868" y="153814"/>
                  <a:pt x="157162" y="125016"/>
                </a:cubicBezTo>
                <a:close/>
                <a:moveTo>
                  <a:pt x="71839" y="103584"/>
                </a:moveTo>
                <a:lnTo>
                  <a:pt x="157073" y="103584"/>
                </a:lnTo>
                <a:cubicBezTo>
                  <a:pt x="155823" y="74786"/>
                  <a:pt x="149438" y="48265"/>
                  <a:pt x="140375" y="28843"/>
                </a:cubicBezTo>
                <a:cubicBezTo>
                  <a:pt x="135285" y="17949"/>
                  <a:pt x="129793" y="10180"/>
                  <a:pt x="124703" y="5447"/>
                </a:cubicBezTo>
                <a:cubicBezTo>
                  <a:pt x="119702" y="759"/>
                  <a:pt x="116265" y="0"/>
                  <a:pt x="114479" y="0"/>
                </a:cubicBezTo>
                <a:cubicBezTo>
                  <a:pt x="112693" y="0"/>
                  <a:pt x="109255" y="759"/>
                  <a:pt x="104254" y="5447"/>
                </a:cubicBezTo>
                <a:cubicBezTo>
                  <a:pt x="99164" y="10180"/>
                  <a:pt x="93672" y="17949"/>
                  <a:pt x="88582" y="28843"/>
                </a:cubicBezTo>
                <a:cubicBezTo>
                  <a:pt x="79519" y="48265"/>
                  <a:pt x="73134" y="74786"/>
                  <a:pt x="71839" y="103584"/>
                </a:cubicBezTo>
                <a:close/>
                <a:moveTo>
                  <a:pt x="50408" y="103584"/>
                </a:moveTo>
                <a:cubicBezTo>
                  <a:pt x="51971" y="65365"/>
                  <a:pt x="61838" y="29870"/>
                  <a:pt x="76260" y="6563"/>
                </a:cubicBezTo>
                <a:cubicBezTo>
                  <a:pt x="35138" y="21119"/>
                  <a:pt x="4867" y="58579"/>
                  <a:pt x="670" y="103584"/>
                </a:cubicBezTo>
                <a:lnTo>
                  <a:pt x="50408" y="103584"/>
                </a:lnTo>
                <a:close/>
                <a:moveTo>
                  <a:pt x="670" y="125016"/>
                </a:moveTo>
                <a:cubicBezTo>
                  <a:pt x="4867" y="170021"/>
                  <a:pt x="35138" y="207481"/>
                  <a:pt x="76260" y="222037"/>
                </a:cubicBezTo>
                <a:cubicBezTo>
                  <a:pt x="61838" y="198730"/>
                  <a:pt x="51971" y="163235"/>
                  <a:pt x="50408" y="125016"/>
                </a:cubicBezTo>
                <a:lnTo>
                  <a:pt x="670" y="125016"/>
                </a:lnTo>
                <a:close/>
                <a:moveTo>
                  <a:pt x="178549" y="125016"/>
                </a:moveTo>
                <a:cubicBezTo>
                  <a:pt x="176986" y="163235"/>
                  <a:pt x="167119" y="198730"/>
                  <a:pt x="152698" y="222037"/>
                </a:cubicBezTo>
                <a:cubicBezTo>
                  <a:pt x="193819" y="207437"/>
                  <a:pt x="224091" y="170021"/>
                  <a:pt x="228287" y="125016"/>
                </a:cubicBezTo>
                <a:lnTo>
                  <a:pt x="178549" y="125016"/>
                </a:lnTo>
                <a:close/>
                <a:moveTo>
                  <a:pt x="228287" y="103584"/>
                </a:moveTo>
                <a:cubicBezTo>
                  <a:pt x="224091" y="58579"/>
                  <a:pt x="193819" y="21119"/>
                  <a:pt x="152698" y="6563"/>
                </a:cubicBezTo>
                <a:cubicBezTo>
                  <a:pt x="167119" y="29870"/>
                  <a:pt x="176986" y="65365"/>
                  <a:pt x="178549" y="103584"/>
                </a:cubicBezTo>
                <a:lnTo>
                  <a:pt x="228287" y="103584"/>
                </a:lnTo>
                <a:close/>
              </a:path>
            </a:pathLst>
          </a:custGeom>
          <a:solidFill>
            <a:srgbClr val="D8A252"/>
          </a:solidFill>
        </p:spPr>
        <p:txBody>
          <a:bodyPr/>
          <a:lstStyle/>
          <a:p>
            <a:endParaRPr lang="en-US"/>
          </a:p>
        </p:txBody>
      </p:sp>
      <p:sp>
        <p:nvSpPr>
          <p:cNvPr id="8" name="Text 6"/>
          <p:cNvSpPr/>
          <p:nvPr/>
        </p:nvSpPr>
        <p:spPr>
          <a:xfrm>
            <a:off x="1009650" y="1638300"/>
            <a:ext cx="153352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The 2001 Vision</a:t>
            </a:r>
            <a:endParaRPr lang="en-US" sz="1600" dirty="0"/>
          </a:p>
        </p:txBody>
      </p:sp>
      <p:sp>
        <p:nvSpPr>
          <p:cNvPr id="9" name="Text 7"/>
          <p:cNvSpPr/>
          <p:nvPr/>
        </p:nvSpPr>
        <p:spPr>
          <a:xfrm>
            <a:off x="609600" y="2019300"/>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Tim Berners-Lee proposed transforming the WWW from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 web of documents to a web of data"</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with processable meaning (semantics).</a:t>
            </a:r>
            <a:endParaRPr lang="en-US" sz="1600" dirty="0"/>
          </a:p>
        </p:txBody>
      </p:sp>
      <p:sp>
        <p:nvSpPr>
          <p:cNvPr id="10" name="Shape 8"/>
          <p:cNvSpPr/>
          <p:nvPr/>
        </p:nvSpPr>
        <p:spPr>
          <a:xfrm>
            <a:off x="628650" y="26670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8A252"/>
          </a:solidFill>
        </p:spPr>
        <p:txBody>
          <a:bodyPr/>
          <a:lstStyle/>
          <a:p>
            <a:endParaRPr lang="en-US"/>
          </a:p>
        </p:txBody>
      </p:sp>
      <p:sp>
        <p:nvSpPr>
          <p:cNvPr id="11" name="Text 9"/>
          <p:cNvSpPr/>
          <p:nvPr/>
        </p:nvSpPr>
        <p:spPr>
          <a:xfrm>
            <a:off x="876300" y="2628900"/>
            <a:ext cx="348615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Globally distributed and interconnected ecosystem</a:t>
            </a:r>
            <a:endParaRPr lang="en-US" sz="1600" dirty="0"/>
          </a:p>
        </p:txBody>
      </p:sp>
      <p:sp>
        <p:nvSpPr>
          <p:cNvPr id="12" name="Shape 10"/>
          <p:cNvSpPr/>
          <p:nvPr/>
        </p:nvSpPr>
        <p:spPr>
          <a:xfrm>
            <a:off x="628650" y="29718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8A252"/>
          </a:solidFill>
        </p:spPr>
        <p:txBody>
          <a:bodyPr/>
          <a:lstStyle/>
          <a:p>
            <a:endParaRPr lang="en-US"/>
          </a:p>
        </p:txBody>
      </p:sp>
      <p:sp>
        <p:nvSpPr>
          <p:cNvPr id="13" name="Text 11"/>
          <p:cNvSpPr/>
          <p:nvPr/>
        </p:nvSpPr>
        <p:spPr>
          <a:xfrm>
            <a:off x="876300" y="2933700"/>
            <a:ext cx="4448175"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Data shared, integrated, interpreted unambiguously by machines</a:t>
            </a:r>
            <a:endParaRPr lang="en-US" sz="1600" dirty="0"/>
          </a:p>
        </p:txBody>
      </p:sp>
      <p:sp>
        <p:nvSpPr>
          <p:cNvPr id="14" name="Shape 12"/>
          <p:cNvSpPr/>
          <p:nvPr/>
        </p:nvSpPr>
        <p:spPr>
          <a:xfrm>
            <a:off x="628650" y="32766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8A252"/>
          </a:solidFill>
        </p:spPr>
        <p:txBody>
          <a:bodyPr/>
          <a:lstStyle/>
          <a:p>
            <a:endParaRPr lang="en-US"/>
          </a:p>
        </p:txBody>
      </p:sp>
      <p:sp>
        <p:nvSpPr>
          <p:cNvPr id="15" name="Text 13"/>
          <p:cNvSpPr/>
          <p:nvPr/>
        </p:nvSpPr>
        <p:spPr>
          <a:xfrm>
            <a:off x="876300" y="3238500"/>
            <a:ext cx="4010025"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Shared ontologies as foundation for annotation and linking</a:t>
            </a:r>
            <a:endParaRPr lang="en-US" sz="1600" dirty="0"/>
          </a:p>
        </p:txBody>
      </p:sp>
      <p:sp>
        <p:nvSpPr>
          <p:cNvPr id="16" name="Shape 14"/>
          <p:cNvSpPr/>
          <p:nvPr/>
        </p:nvSpPr>
        <p:spPr>
          <a:xfrm>
            <a:off x="400050" y="4972050"/>
            <a:ext cx="5581650" cy="1504950"/>
          </a:xfrm>
          <a:custGeom>
            <a:avLst/>
            <a:gdLst/>
            <a:ahLst/>
            <a:cxnLst/>
            <a:rect l="l" t="t" r="r" b="b"/>
            <a:pathLst>
              <a:path w="5581650" h="1504950">
                <a:moveTo>
                  <a:pt x="38100" y="0"/>
                </a:moveTo>
                <a:lnTo>
                  <a:pt x="5505454" y="0"/>
                </a:lnTo>
                <a:cubicBezTo>
                  <a:pt x="5547536" y="0"/>
                  <a:pt x="5581650" y="34114"/>
                  <a:pt x="5581650" y="76196"/>
                </a:cubicBezTo>
                <a:lnTo>
                  <a:pt x="5581650" y="1428754"/>
                </a:lnTo>
                <a:cubicBezTo>
                  <a:pt x="5581650" y="1470836"/>
                  <a:pt x="5547536" y="1504950"/>
                  <a:pt x="5505454" y="1504950"/>
                </a:cubicBezTo>
                <a:lnTo>
                  <a:pt x="38100" y="1504950"/>
                </a:lnTo>
                <a:cubicBezTo>
                  <a:pt x="17058" y="1504950"/>
                  <a:pt x="0" y="1487892"/>
                  <a:pt x="0" y="1466850"/>
                </a:cubicBezTo>
                <a:lnTo>
                  <a:pt x="0" y="38100"/>
                </a:lnTo>
                <a:cubicBezTo>
                  <a:pt x="0" y="17072"/>
                  <a:pt x="17072" y="0"/>
                  <a:pt x="38100" y="0"/>
                </a:cubicBezTo>
                <a:close/>
              </a:path>
            </a:pathLst>
          </a:custGeom>
          <a:solidFill>
            <a:srgbClr val="D8A252">
              <a:alpha val="14902"/>
            </a:srgbClr>
          </a:solidFill>
        </p:spPr>
        <p:txBody>
          <a:bodyPr/>
          <a:lstStyle/>
          <a:p>
            <a:endParaRPr lang="en-US"/>
          </a:p>
        </p:txBody>
      </p:sp>
      <p:sp>
        <p:nvSpPr>
          <p:cNvPr id="17" name="Shape 15"/>
          <p:cNvSpPr/>
          <p:nvPr/>
        </p:nvSpPr>
        <p:spPr>
          <a:xfrm>
            <a:off x="400050" y="4972050"/>
            <a:ext cx="38100" cy="1504950"/>
          </a:xfrm>
          <a:custGeom>
            <a:avLst/>
            <a:gdLst/>
            <a:ahLst/>
            <a:cxnLst/>
            <a:rect l="l" t="t" r="r" b="b"/>
            <a:pathLst>
              <a:path w="38100" h="1504950">
                <a:moveTo>
                  <a:pt x="38100" y="0"/>
                </a:moveTo>
                <a:lnTo>
                  <a:pt x="38100" y="0"/>
                </a:lnTo>
                <a:lnTo>
                  <a:pt x="38100" y="1504950"/>
                </a:lnTo>
                <a:lnTo>
                  <a:pt x="38100" y="1504950"/>
                </a:lnTo>
                <a:cubicBezTo>
                  <a:pt x="17072" y="1504950"/>
                  <a:pt x="0" y="1487878"/>
                  <a:pt x="0" y="1466850"/>
                </a:cubicBezTo>
                <a:lnTo>
                  <a:pt x="0" y="38100"/>
                </a:lnTo>
                <a:cubicBezTo>
                  <a:pt x="0" y="17072"/>
                  <a:pt x="17072" y="0"/>
                  <a:pt x="38100" y="0"/>
                </a:cubicBezTo>
                <a:close/>
              </a:path>
            </a:pathLst>
          </a:custGeom>
          <a:solidFill>
            <a:srgbClr val="D8A252"/>
          </a:solidFill>
        </p:spPr>
        <p:txBody>
          <a:bodyPr/>
          <a:lstStyle/>
          <a:p>
            <a:endParaRPr lang="en-US"/>
          </a:p>
        </p:txBody>
      </p:sp>
      <p:sp>
        <p:nvSpPr>
          <p:cNvPr id="18" name="Shape 16"/>
          <p:cNvSpPr/>
          <p:nvPr/>
        </p:nvSpPr>
        <p:spPr>
          <a:xfrm>
            <a:off x="666750" y="5181600"/>
            <a:ext cx="171450" cy="228600"/>
          </a:xfrm>
          <a:custGeom>
            <a:avLst/>
            <a:gdLst/>
            <a:ahLst/>
            <a:cxnLst/>
            <a:rect l="l" t="t" r="r" b="b"/>
            <a:pathLst>
              <a:path w="171450" h="228600">
                <a:moveTo>
                  <a:pt x="130775" y="171450"/>
                </a:moveTo>
                <a:cubicBezTo>
                  <a:pt x="134035" y="161493"/>
                  <a:pt x="140553" y="152474"/>
                  <a:pt x="147920" y="144706"/>
                </a:cubicBezTo>
                <a:cubicBezTo>
                  <a:pt x="162520" y="129347"/>
                  <a:pt x="171450" y="108585"/>
                  <a:pt x="171450" y="85725"/>
                </a:cubicBezTo>
                <a:cubicBezTo>
                  <a:pt x="171450" y="38398"/>
                  <a:pt x="133052" y="0"/>
                  <a:pt x="85725" y="0"/>
                </a:cubicBezTo>
                <a:cubicBezTo>
                  <a:pt x="38398" y="0"/>
                  <a:pt x="0" y="38398"/>
                  <a:pt x="0" y="85725"/>
                </a:cubicBezTo>
                <a:cubicBezTo>
                  <a:pt x="0" y="108585"/>
                  <a:pt x="8930" y="129347"/>
                  <a:pt x="23530" y="144706"/>
                </a:cubicBezTo>
                <a:cubicBezTo>
                  <a:pt x="30897" y="152474"/>
                  <a:pt x="37460" y="161493"/>
                  <a:pt x="40675" y="171450"/>
                </a:cubicBezTo>
                <a:lnTo>
                  <a:pt x="130731" y="171450"/>
                </a:lnTo>
                <a:close/>
                <a:moveTo>
                  <a:pt x="128588" y="192881"/>
                </a:moveTo>
                <a:lnTo>
                  <a:pt x="42863" y="192881"/>
                </a:lnTo>
                <a:lnTo>
                  <a:pt x="42863" y="200025"/>
                </a:lnTo>
                <a:cubicBezTo>
                  <a:pt x="42863" y="219760"/>
                  <a:pt x="58847" y="235744"/>
                  <a:pt x="78581" y="235744"/>
                </a:cubicBezTo>
                <a:lnTo>
                  <a:pt x="92869" y="235744"/>
                </a:lnTo>
                <a:cubicBezTo>
                  <a:pt x="112603" y="235744"/>
                  <a:pt x="128588" y="219760"/>
                  <a:pt x="128588" y="200025"/>
                </a:cubicBezTo>
                <a:lnTo>
                  <a:pt x="128588" y="192881"/>
                </a:lnTo>
                <a:close/>
                <a:moveTo>
                  <a:pt x="82153" y="50006"/>
                </a:moveTo>
                <a:cubicBezTo>
                  <a:pt x="64383" y="50006"/>
                  <a:pt x="50006" y="64383"/>
                  <a:pt x="50006" y="82153"/>
                </a:cubicBezTo>
                <a:cubicBezTo>
                  <a:pt x="50006" y="88091"/>
                  <a:pt x="45229" y="92869"/>
                  <a:pt x="39291" y="92869"/>
                </a:cubicBezTo>
                <a:cubicBezTo>
                  <a:pt x="33352" y="92869"/>
                  <a:pt x="28575" y="88091"/>
                  <a:pt x="28575" y="82153"/>
                </a:cubicBezTo>
                <a:cubicBezTo>
                  <a:pt x="28575" y="52551"/>
                  <a:pt x="52551" y="28575"/>
                  <a:pt x="82153" y="28575"/>
                </a:cubicBezTo>
                <a:cubicBezTo>
                  <a:pt x="88091" y="28575"/>
                  <a:pt x="92869" y="33352"/>
                  <a:pt x="92869" y="39291"/>
                </a:cubicBezTo>
                <a:cubicBezTo>
                  <a:pt x="92869" y="45229"/>
                  <a:pt x="88091" y="50006"/>
                  <a:pt x="82153" y="50006"/>
                </a:cubicBezTo>
                <a:close/>
              </a:path>
            </a:pathLst>
          </a:custGeom>
          <a:solidFill>
            <a:srgbClr val="D8A252"/>
          </a:solidFill>
        </p:spPr>
        <p:txBody>
          <a:bodyPr/>
          <a:lstStyle/>
          <a:p>
            <a:endParaRPr lang="en-US"/>
          </a:p>
        </p:txBody>
      </p:sp>
      <p:sp>
        <p:nvSpPr>
          <p:cNvPr id="19" name="Text 17"/>
          <p:cNvSpPr/>
          <p:nvPr/>
        </p:nvSpPr>
        <p:spPr>
          <a:xfrm>
            <a:off x="1009650" y="5162550"/>
            <a:ext cx="1733550"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The Fractal Vision</a:t>
            </a:r>
            <a:endParaRPr lang="en-US" sz="1600" dirty="0"/>
          </a:p>
        </p:txBody>
      </p:sp>
      <p:sp>
        <p:nvSpPr>
          <p:cNvPr id="20" name="Text 18"/>
          <p:cNvSpPr/>
          <p:nvPr/>
        </p:nvSpPr>
        <p:spPr>
          <a:xfrm>
            <a:off x="609600" y="5543550"/>
            <a:ext cx="5257800" cy="74295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Semantic Web was envisioned to be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inherently fractal</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—composed of overlapping communities developing ontologies at multiple scales: global, community-specific, and local.</a:t>
            </a:r>
            <a:endParaRPr lang="en-US" sz="1600" dirty="0"/>
          </a:p>
        </p:txBody>
      </p:sp>
      <p:sp>
        <p:nvSpPr>
          <p:cNvPr id="21" name="Shape 19"/>
          <p:cNvSpPr/>
          <p:nvPr/>
        </p:nvSpPr>
        <p:spPr>
          <a:xfrm>
            <a:off x="6229350" y="1447800"/>
            <a:ext cx="5581650" cy="1257300"/>
          </a:xfrm>
          <a:custGeom>
            <a:avLst/>
            <a:gdLst/>
            <a:ahLst/>
            <a:cxnLst/>
            <a:rect l="l" t="t" r="r" b="b"/>
            <a:pathLst>
              <a:path w="5581650" h="1257300">
                <a:moveTo>
                  <a:pt x="38100" y="0"/>
                </a:moveTo>
                <a:lnTo>
                  <a:pt x="5505445" y="0"/>
                </a:lnTo>
                <a:cubicBezTo>
                  <a:pt x="5547532" y="0"/>
                  <a:pt x="5581650" y="34118"/>
                  <a:pt x="5581650" y="76205"/>
                </a:cubicBezTo>
                <a:lnTo>
                  <a:pt x="5581650" y="1181095"/>
                </a:lnTo>
                <a:cubicBezTo>
                  <a:pt x="5581650" y="1223182"/>
                  <a:pt x="5547532" y="1257300"/>
                  <a:pt x="5505445" y="1257300"/>
                </a:cubicBezTo>
                <a:lnTo>
                  <a:pt x="38100" y="1257300"/>
                </a:lnTo>
                <a:cubicBezTo>
                  <a:pt x="17072" y="1257300"/>
                  <a:pt x="0" y="1240228"/>
                  <a:pt x="0" y="121920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22" name="Shape 20"/>
          <p:cNvSpPr/>
          <p:nvPr/>
        </p:nvSpPr>
        <p:spPr>
          <a:xfrm>
            <a:off x="6229350" y="1447800"/>
            <a:ext cx="38100" cy="1257300"/>
          </a:xfrm>
          <a:custGeom>
            <a:avLst/>
            <a:gdLst/>
            <a:ahLst/>
            <a:cxnLst/>
            <a:rect l="l" t="t" r="r" b="b"/>
            <a:pathLst>
              <a:path w="38100" h="1257300">
                <a:moveTo>
                  <a:pt x="38100" y="0"/>
                </a:moveTo>
                <a:lnTo>
                  <a:pt x="38100" y="0"/>
                </a:lnTo>
                <a:lnTo>
                  <a:pt x="38100" y="1257300"/>
                </a:lnTo>
                <a:lnTo>
                  <a:pt x="38100" y="1257300"/>
                </a:lnTo>
                <a:cubicBezTo>
                  <a:pt x="17072" y="1257300"/>
                  <a:pt x="0" y="1240228"/>
                  <a:pt x="0" y="1219200"/>
                </a:cubicBezTo>
                <a:lnTo>
                  <a:pt x="0" y="38100"/>
                </a:lnTo>
                <a:cubicBezTo>
                  <a:pt x="0" y="17072"/>
                  <a:pt x="17072" y="0"/>
                  <a:pt x="38100" y="0"/>
                </a:cubicBezTo>
                <a:close/>
              </a:path>
            </a:pathLst>
          </a:custGeom>
          <a:solidFill>
            <a:srgbClr val="4A6D8C"/>
          </a:solidFill>
        </p:spPr>
        <p:txBody>
          <a:bodyPr/>
          <a:lstStyle/>
          <a:p>
            <a:endParaRPr lang="en-US"/>
          </a:p>
        </p:txBody>
      </p:sp>
      <p:sp>
        <p:nvSpPr>
          <p:cNvPr id="23" name="Shape 21"/>
          <p:cNvSpPr/>
          <p:nvPr/>
        </p:nvSpPr>
        <p:spPr>
          <a:xfrm>
            <a:off x="6467475" y="1657350"/>
            <a:ext cx="228600" cy="228600"/>
          </a:xfrm>
          <a:custGeom>
            <a:avLst/>
            <a:gdLst/>
            <a:ahLst/>
            <a:cxnLst/>
            <a:rect l="l" t="t" r="r" b="b"/>
            <a:pathLst>
              <a:path w="228600" h="228600">
                <a:moveTo>
                  <a:pt x="0" y="114300"/>
                </a:moveTo>
                <a:cubicBezTo>
                  <a:pt x="0" y="51216"/>
                  <a:pt x="51216" y="0"/>
                  <a:pt x="114300" y="0"/>
                </a:cubicBezTo>
                <a:cubicBezTo>
                  <a:pt x="177384" y="0"/>
                  <a:pt x="228600" y="51216"/>
                  <a:pt x="228600" y="114300"/>
                </a:cubicBezTo>
                <a:cubicBezTo>
                  <a:pt x="228600" y="177384"/>
                  <a:pt x="177384" y="228600"/>
                  <a:pt x="114300" y="228600"/>
                </a:cubicBezTo>
                <a:cubicBezTo>
                  <a:pt x="51216" y="228600"/>
                  <a:pt x="0" y="177384"/>
                  <a:pt x="0" y="114300"/>
                </a:cubicBezTo>
                <a:close/>
                <a:moveTo>
                  <a:pt x="84073" y="65678"/>
                </a:moveTo>
                <a:cubicBezTo>
                  <a:pt x="80680" y="67553"/>
                  <a:pt x="78581" y="71170"/>
                  <a:pt x="78581" y="75009"/>
                </a:cubicBezTo>
                <a:lnTo>
                  <a:pt x="78581" y="153591"/>
                </a:lnTo>
                <a:cubicBezTo>
                  <a:pt x="78581" y="157475"/>
                  <a:pt x="80680" y="161047"/>
                  <a:pt x="84073" y="162922"/>
                </a:cubicBezTo>
                <a:cubicBezTo>
                  <a:pt x="87466" y="164797"/>
                  <a:pt x="91574" y="164753"/>
                  <a:pt x="94923" y="162699"/>
                </a:cubicBezTo>
                <a:lnTo>
                  <a:pt x="159216" y="123408"/>
                </a:lnTo>
                <a:cubicBezTo>
                  <a:pt x="162386" y="121444"/>
                  <a:pt x="164351" y="118006"/>
                  <a:pt x="164351" y="114255"/>
                </a:cubicBezTo>
                <a:cubicBezTo>
                  <a:pt x="164351" y="110505"/>
                  <a:pt x="162386" y="107067"/>
                  <a:pt x="159216" y="105102"/>
                </a:cubicBezTo>
                <a:lnTo>
                  <a:pt x="94923" y="65812"/>
                </a:lnTo>
                <a:cubicBezTo>
                  <a:pt x="91619" y="63803"/>
                  <a:pt x="87466" y="63713"/>
                  <a:pt x="84073" y="65589"/>
                </a:cubicBezTo>
                <a:close/>
              </a:path>
            </a:pathLst>
          </a:custGeom>
          <a:solidFill>
            <a:srgbClr val="D8A252"/>
          </a:solidFill>
        </p:spPr>
        <p:txBody>
          <a:bodyPr/>
          <a:lstStyle/>
          <a:p>
            <a:endParaRPr lang="en-US"/>
          </a:p>
        </p:txBody>
      </p:sp>
      <p:sp>
        <p:nvSpPr>
          <p:cNvPr id="24" name="Text 22"/>
          <p:cNvSpPr/>
          <p:nvPr/>
        </p:nvSpPr>
        <p:spPr>
          <a:xfrm>
            <a:off x="6838950" y="1638300"/>
            <a:ext cx="1333500"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Ontology Use</a:t>
            </a:r>
            <a:endParaRPr lang="en-US" sz="1600" dirty="0"/>
          </a:p>
        </p:txBody>
      </p:sp>
      <p:sp>
        <p:nvSpPr>
          <p:cNvPr id="25" name="Text 23"/>
          <p:cNvSpPr/>
          <p:nvPr/>
        </p:nvSpPr>
        <p:spPr>
          <a:xfrm>
            <a:off x="6438900" y="2019300"/>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a:t>
            </a:r>
            <a:r>
              <a:rPr lang="en-US" sz="1200"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initial creation and deployment </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of an ontology within a specific project in a domain. Use has become mainstream in the WWW technological stack.</a:t>
            </a:r>
            <a:endParaRPr lang="en-US" sz="1600" dirty="0"/>
          </a:p>
        </p:txBody>
      </p:sp>
      <p:sp>
        <p:nvSpPr>
          <p:cNvPr id="26" name="Shape 24"/>
          <p:cNvSpPr/>
          <p:nvPr/>
        </p:nvSpPr>
        <p:spPr>
          <a:xfrm>
            <a:off x="6229350" y="2895600"/>
            <a:ext cx="5581650" cy="1257300"/>
          </a:xfrm>
          <a:custGeom>
            <a:avLst/>
            <a:gdLst/>
            <a:ahLst/>
            <a:cxnLst/>
            <a:rect l="l" t="t" r="r" b="b"/>
            <a:pathLst>
              <a:path w="5581650" h="1257300">
                <a:moveTo>
                  <a:pt x="38100" y="0"/>
                </a:moveTo>
                <a:lnTo>
                  <a:pt x="5505445" y="0"/>
                </a:lnTo>
                <a:cubicBezTo>
                  <a:pt x="5547532" y="0"/>
                  <a:pt x="5581650" y="34118"/>
                  <a:pt x="5581650" y="76205"/>
                </a:cubicBezTo>
                <a:lnTo>
                  <a:pt x="5581650" y="1181095"/>
                </a:lnTo>
                <a:cubicBezTo>
                  <a:pt x="5581650" y="1223182"/>
                  <a:pt x="5547532" y="1257300"/>
                  <a:pt x="5505445" y="1257300"/>
                </a:cubicBezTo>
                <a:lnTo>
                  <a:pt x="38100" y="1257300"/>
                </a:lnTo>
                <a:cubicBezTo>
                  <a:pt x="17072" y="1257300"/>
                  <a:pt x="0" y="1240228"/>
                  <a:pt x="0" y="121920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27" name="Shape 25"/>
          <p:cNvSpPr/>
          <p:nvPr/>
        </p:nvSpPr>
        <p:spPr>
          <a:xfrm>
            <a:off x="6229350" y="2895600"/>
            <a:ext cx="38100" cy="1257300"/>
          </a:xfrm>
          <a:custGeom>
            <a:avLst/>
            <a:gdLst/>
            <a:ahLst/>
            <a:cxnLst/>
            <a:rect l="l" t="t" r="r" b="b"/>
            <a:pathLst>
              <a:path w="38100" h="1257300">
                <a:moveTo>
                  <a:pt x="38100" y="0"/>
                </a:moveTo>
                <a:lnTo>
                  <a:pt x="38100" y="0"/>
                </a:lnTo>
                <a:lnTo>
                  <a:pt x="38100" y="1257300"/>
                </a:lnTo>
                <a:lnTo>
                  <a:pt x="38100" y="1257300"/>
                </a:lnTo>
                <a:cubicBezTo>
                  <a:pt x="17072" y="1257300"/>
                  <a:pt x="0" y="1240228"/>
                  <a:pt x="0" y="1219200"/>
                </a:cubicBezTo>
                <a:lnTo>
                  <a:pt x="0" y="38100"/>
                </a:lnTo>
                <a:cubicBezTo>
                  <a:pt x="0" y="17072"/>
                  <a:pt x="17072" y="0"/>
                  <a:pt x="38100" y="0"/>
                </a:cubicBezTo>
                <a:close/>
              </a:path>
            </a:pathLst>
          </a:custGeom>
          <a:solidFill>
            <a:srgbClr val="4A6D8C"/>
          </a:solidFill>
        </p:spPr>
        <p:txBody>
          <a:bodyPr/>
          <a:lstStyle/>
          <a:p>
            <a:endParaRPr lang="en-US"/>
          </a:p>
        </p:txBody>
      </p:sp>
      <p:sp>
        <p:nvSpPr>
          <p:cNvPr id="28" name="Shape 26"/>
          <p:cNvSpPr/>
          <p:nvPr/>
        </p:nvSpPr>
        <p:spPr>
          <a:xfrm>
            <a:off x="6467475" y="3105150"/>
            <a:ext cx="228600" cy="228600"/>
          </a:xfrm>
          <a:custGeom>
            <a:avLst/>
            <a:gdLst/>
            <a:ahLst/>
            <a:cxnLst/>
            <a:rect l="l" t="t" r="r" b="b"/>
            <a:pathLst>
              <a:path w="228600" h="228600">
                <a:moveTo>
                  <a:pt x="68000" y="26789"/>
                </a:moveTo>
                <a:cubicBezTo>
                  <a:pt x="88627" y="-8930"/>
                  <a:pt x="140196" y="-8930"/>
                  <a:pt x="160824" y="26789"/>
                </a:cubicBezTo>
                <a:lnTo>
                  <a:pt x="177478" y="55632"/>
                </a:lnTo>
                <a:lnTo>
                  <a:pt x="189845" y="48488"/>
                </a:lnTo>
                <a:cubicBezTo>
                  <a:pt x="193596" y="46300"/>
                  <a:pt x="198284" y="46613"/>
                  <a:pt x="201722" y="49247"/>
                </a:cubicBezTo>
                <a:cubicBezTo>
                  <a:pt x="205160" y="51881"/>
                  <a:pt x="206678" y="56346"/>
                  <a:pt x="205561" y="60543"/>
                </a:cubicBezTo>
                <a:lnTo>
                  <a:pt x="195069" y="99566"/>
                </a:lnTo>
                <a:cubicBezTo>
                  <a:pt x="193551" y="105281"/>
                  <a:pt x="187657" y="108674"/>
                  <a:pt x="181942" y="107156"/>
                </a:cubicBezTo>
                <a:lnTo>
                  <a:pt x="142920" y="96709"/>
                </a:lnTo>
                <a:cubicBezTo>
                  <a:pt x="138723" y="95592"/>
                  <a:pt x="135642" y="92065"/>
                  <a:pt x="135062" y="87779"/>
                </a:cubicBezTo>
                <a:cubicBezTo>
                  <a:pt x="134481" y="83493"/>
                  <a:pt x="136580" y="79251"/>
                  <a:pt x="140330" y="77108"/>
                </a:cubicBezTo>
                <a:lnTo>
                  <a:pt x="152698" y="69964"/>
                </a:lnTo>
                <a:lnTo>
                  <a:pt x="136044" y="41121"/>
                </a:lnTo>
                <a:cubicBezTo>
                  <a:pt x="126400" y="24467"/>
                  <a:pt x="102379" y="24467"/>
                  <a:pt x="92735" y="41121"/>
                </a:cubicBezTo>
                <a:lnTo>
                  <a:pt x="90368" y="45184"/>
                </a:lnTo>
                <a:cubicBezTo>
                  <a:pt x="86439" y="52015"/>
                  <a:pt x="77688" y="54337"/>
                  <a:pt x="70857" y="50408"/>
                </a:cubicBezTo>
                <a:cubicBezTo>
                  <a:pt x="64026" y="46479"/>
                  <a:pt x="61704" y="37728"/>
                  <a:pt x="65633" y="30852"/>
                </a:cubicBezTo>
                <a:lnTo>
                  <a:pt x="68000" y="26789"/>
                </a:lnTo>
                <a:close/>
                <a:moveTo>
                  <a:pt x="200784" y="124614"/>
                </a:moveTo>
                <a:cubicBezTo>
                  <a:pt x="207615" y="120685"/>
                  <a:pt x="216366" y="123006"/>
                  <a:pt x="220295" y="129838"/>
                </a:cubicBezTo>
                <a:lnTo>
                  <a:pt x="222662" y="133901"/>
                </a:lnTo>
                <a:cubicBezTo>
                  <a:pt x="243289" y="169619"/>
                  <a:pt x="217527" y="214268"/>
                  <a:pt x="176272" y="214268"/>
                </a:cubicBezTo>
                <a:lnTo>
                  <a:pt x="142964" y="214268"/>
                </a:lnTo>
                <a:lnTo>
                  <a:pt x="142964" y="228555"/>
                </a:lnTo>
                <a:cubicBezTo>
                  <a:pt x="142964" y="232886"/>
                  <a:pt x="140375" y="236815"/>
                  <a:pt x="136356" y="238467"/>
                </a:cubicBezTo>
                <a:cubicBezTo>
                  <a:pt x="132338" y="240119"/>
                  <a:pt x="127739" y="239226"/>
                  <a:pt x="124658" y="236146"/>
                </a:cubicBezTo>
                <a:lnTo>
                  <a:pt x="96083" y="207571"/>
                </a:lnTo>
                <a:cubicBezTo>
                  <a:pt x="91886" y="203374"/>
                  <a:pt x="91886" y="196587"/>
                  <a:pt x="96083" y="192435"/>
                </a:cubicBezTo>
                <a:lnTo>
                  <a:pt x="124658" y="163860"/>
                </a:lnTo>
                <a:cubicBezTo>
                  <a:pt x="127739" y="160779"/>
                  <a:pt x="132338" y="159886"/>
                  <a:pt x="136356" y="161538"/>
                </a:cubicBezTo>
                <a:cubicBezTo>
                  <a:pt x="140375" y="163190"/>
                  <a:pt x="142964" y="167119"/>
                  <a:pt x="142964" y="171450"/>
                </a:cubicBezTo>
                <a:lnTo>
                  <a:pt x="142964" y="185738"/>
                </a:lnTo>
                <a:lnTo>
                  <a:pt x="176272" y="185738"/>
                </a:lnTo>
                <a:cubicBezTo>
                  <a:pt x="195516" y="185738"/>
                  <a:pt x="207571" y="164887"/>
                  <a:pt x="197927" y="148233"/>
                </a:cubicBezTo>
                <a:lnTo>
                  <a:pt x="195560" y="144170"/>
                </a:lnTo>
                <a:cubicBezTo>
                  <a:pt x="191631" y="137339"/>
                  <a:pt x="193953" y="128588"/>
                  <a:pt x="200784" y="124658"/>
                </a:cubicBezTo>
                <a:close/>
                <a:moveTo>
                  <a:pt x="22771" y="105102"/>
                </a:moveTo>
                <a:lnTo>
                  <a:pt x="10403" y="97959"/>
                </a:lnTo>
                <a:cubicBezTo>
                  <a:pt x="6653" y="95771"/>
                  <a:pt x="4554" y="91574"/>
                  <a:pt x="5135" y="87288"/>
                </a:cubicBezTo>
                <a:cubicBezTo>
                  <a:pt x="5715" y="83001"/>
                  <a:pt x="8796" y="79474"/>
                  <a:pt x="12993" y="78358"/>
                </a:cubicBezTo>
                <a:lnTo>
                  <a:pt x="52015" y="67866"/>
                </a:lnTo>
                <a:cubicBezTo>
                  <a:pt x="57730" y="66348"/>
                  <a:pt x="63624" y="69741"/>
                  <a:pt x="65142" y="75456"/>
                </a:cubicBezTo>
                <a:lnTo>
                  <a:pt x="75590" y="114479"/>
                </a:lnTo>
                <a:cubicBezTo>
                  <a:pt x="76706" y="118676"/>
                  <a:pt x="75188" y="123096"/>
                  <a:pt x="71750" y="125775"/>
                </a:cubicBezTo>
                <a:cubicBezTo>
                  <a:pt x="68312" y="128454"/>
                  <a:pt x="63624" y="128721"/>
                  <a:pt x="59874" y="126534"/>
                </a:cubicBezTo>
                <a:lnTo>
                  <a:pt x="47506" y="119390"/>
                </a:lnTo>
                <a:lnTo>
                  <a:pt x="30852" y="148233"/>
                </a:lnTo>
                <a:cubicBezTo>
                  <a:pt x="21208" y="164887"/>
                  <a:pt x="33263" y="185738"/>
                  <a:pt x="52507" y="185738"/>
                </a:cubicBezTo>
                <a:lnTo>
                  <a:pt x="57239" y="185738"/>
                </a:lnTo>
                <a:cubicBezTo>
                  <a:pt x="65142" y="185738"/>
                  <a:pt x="71527" y="192122"/>
                  <a:pt x="71527" y="200025"/>
                </a:cubicBezTo>
                <a:cubicBezTo>
                  <a:pt x="71527" y="207928"/>
                  <a:pt x="65142" y="214313"/>
                  <a:pt x="57239" y="214313"/>
                </a:cubicBezTo>
                <a:lnTo>
                  <a:pt x="52507" y="214313"/>
                </a:lnTo>
                <a:cubicBezTo>
                  <a:pt x="11296" y="214313"/>
                  <a:pt x="-14466" y="169664"/>
                  <a:pt x="6161" y="133945"/>
                </a:cubicBezTo>
                <a:lnTo>
                  <a:pt x="22771" y="105102"/>
                </a:lnTo>
                <a:close/>
              </a:path>
            </a:pathLst>
          </a:custGeom>
          <a:solidFill>
            <a:srgbClr val="D8A252"/>
          </a:solidFill>
        </p:spPr>
        <p:txBody>
          <a:bodyPr/>
          <a:lstStyle/>
          <a:p>
            <a:endParaRPr lang="en-US"/>
          </a:p>
        </p:txBody>
      </p:sp>
      <p:sp>
        <p:nvSpPr>
          <p:cNvPr id="29" name="Text 27"/>
          <p:cNvSpPr/>
          <p:nvPr/>
        </p:nvSpPr>
        <p:spPr>
          <a:xfrm>
            <a:off x="6838950" y="3086100"/>
            <a:ext cx="155257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Ontology Reuse</a:t>
            </a:r>
            <a:endParaRPr lang="en-US" sz="1600" dirty="0"/>
          </a:p>
        </p:txBody>
      </p:sp>
      <p:sp>
        <p:nvSpPr>
          <p:cNvPr id="30" name="Text 28"/>
          <p:cNvSpPr/>
          <p:nvPr/>
        </p:nvSpPr>
        <p:spPr>
          <a:xfrm>
            <a:off x="6438900" y="3467100"/>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a:t>
            </a:r>
            <a:r>
              <a:rPr lang="en-US" sz="1200"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adoption, integration, and/or extension </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of an existing ontology into new projects within the same or overlapping domains.</a:t>
            </a:r>
            <a:endParaRPr lang="en-US" sz="1600" dirty="0"/>
          </a:p>
        </p:txBody>
      </p:sp>
      <p:sp>
        <p:nvSpPr>
          <p:cNvPr id="31" name="Shape 29"/>
          <p:cNvSpPr/>
          <p:nvPr/>
        </p:nvSpPr>
        <p:spPr>
          <a:xfrm>
            <a:off x="6229350" y="4371975"/>
            <a:ext cx="5581650" cy="2114550"/>
          </a:xfrm>
          <a:custGeom>
            <a:avLst/>
            <a:gdLst/>
            <a:ahLst/>
            <a:cxnLst/>
            <a:rect l="l" t="t" r="r" b="b"/>
            <a:pathLst>
              <a:path w="5581650" h="2114550">
                <a:moveTo>
                  <a:pt x="76208" y="0"/>
                </a:moveTo>
                <a:lnTo>
                  <a:pt x="5505442" y="0"/>
                </a:lnTo>
                <a:cubicBezTo>
                  <a:pt x="5547530" y="0"/>
                  <a:pt x="5581650" y="34120"/>
                  <a:pt x="5581650" y="76208"/>
                </a:cubicBezTo>
                <a:lnTo>
                  <a:pt x="5581650" y="2038342"/>
                </a:lnTo>
                <a:cubicBezTo>
                  <a:pt x="5581650" y="2080430"/>
                  <a:pt x="5547530" y="2114550"/>
                  <a:pt x="5505442" y="2114550"/>
                </a:cubicBezTo>
                <a:lnTo>
                  <a:pt x="76208" y="2114550"/>
                </a:lnTo>
                <a:cubicBezTo>
                  <a:pt x="34120" y="2114550"/>
                  <a:pt x="0" y="2080430"/>
                  <a:pt x="0" y="2038342"/>
                </a:cubicBezTo>
                <a:lnTo>
                  <a:pt x="0" y="76208"/>
                </a:lnTo>
                <a:cubicBezTo>
                  <a:pt x="0" y="34148"/>
                  <a:pt x="34148" y="0"/>
                  <a:pt x="76208" y="0"/>
                </a:cubicBezTo>
                <a:close/>
              </a:path>
            </a:pathLst>
          </a:custGeom>
          <a:solidFill>
            <a:srgbClr val="82181A">
              <a:alpha val="20000"/>
            </a:srgbClr>
          </a:solidFill>
          <a:ln w="25400">
            <a:solidFill>
              <a:srgbClr val="FB2C36">
                <a:alpha val="50196"/>
              </a:srgbClr>
            </a:solidFill>
            <a:prstDash val="solid"/>
          </a:ln>
        </p:spPr>
        <p:txBody>
          <a:bodyPr/>
          <a:lstStyle/>
          <a:p>
            <a:endParaRPr lang="en-US"/>
          </a:p>
        </p:txBody>
      </p:sp>
      <p:sp>
        <p:nvSpPr>
          <p:cNvPr id="32" name="Shape 30"/>
          <p:cNvSpPr/>
          <p:nvPr/>
        </p:nvSpPr>
        <p:spPr>
          <a:xfrm>
            <a:off x="6448425" y="4867275"/>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rgbClr val="FF6467"/>
          </a:solidFill>
        </p:spPr>
        <p:txBody>
          <a:bodyPr/>
          <a:lstStyle/>
          <a:p>
            <a:endParaRPr lang="en-US"/>
          </a:p>
        </p:txBody>
      </p:sp>
      <p:sp>
        <p:nvSpPr>
          <p:cNvPr id="33" name="Text 31"/>
          <p:cNvSpPr/>
          <p:nvPr/>
        </p:nvSpPr>
        <p:spPr>
          <a:xfrm>
            <a:off x="6819900" y="4848225"/>
            <a:ext cx="1552575" cy="266700"/>
          </a:xfrm>
          <a:prstGeom prst="rect">
            <a:avLst/>
          </a:prstGeom>
          <a:noFill/>
        </p:spPr>
        <p:txBody>
          <a:bodyPr wrap="square" lIns="0" tIns="0" rIns="0" bIns="0" rtlCol="0" anchor="ctr"/>
          <a:lstStyle/>
          <a:p>
            <a:pPr>
              <a:lnSpc>
                <a:spcPct val="120000"/>
              </a:lnSpc>
            </a:pPr>
            <a:r>
              <a:rPr lang="en-US" sz="1500" b="1" dirty="0">
                <a:solidFill>
                  <a:srgbClr val="FF6467"/>
                </a:solidFill>
                <a:latin typeface="Hedvig Letters Sans" pitchFamily="34" charset="0"/>
                <a:ea typeface="Hedvig Letters Sans" pitchFamily="34" charset="-122"/>
                <a:cs typeface="Hedvig Letters Sans" pitchFamily="34" charset="-120"/>
              </a:rPr>
              <a:t>The Critical Gap</a:t>
            </a:r>
            <a:endParaRPr lang="en-US" sz="1600" dirty="0"/>
          </a:p>
        </p:txBody>
      </p:sp>
      <p:sp>
        <p:nvSpPr>
          <p:cNvPr id="34" name="Text 32"/>
          <p:cNvSpPr/>
          <p:nvPr/>
        </p:nvSpPr>
        <p:spPr>
          <a:xfrm>
            <a:off x="6419850" y="5229225"/>
            <a:ext cx="5257800" cy="742950"/>
          </a:xfrm>
          <a:prstGeom prst="rect">
            <a:avLst/>
          </a:prstGeom>
          <a:noFill/>
        </p:spPr>
        <p:txBody>
          <a:bodyPr wrap="square" lIns="0" tIns="0" rIns="0" bIns="0" rtlCol="0" anchor="ctr"/>
          <a:lstStyle/>
          <a:p>
            <a:pPr>
              <a:lnSpc>
                <a:spcPct val="14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While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use</a:t>
            </a: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has become mainstream,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reuse</a:t>
            </a: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into Semantic Web applications and services is </a:t>
            </a:r>
            <a:r>
              <a:rPr lang="en-US" sz="1200" b="1" dirty="0">
                <a:solidFill>
                  <a:srgbClr val="FFA2A2"/>
                </a:solidFill>
                <a:highlight>
                  <a:srgbClr val="FB2C36">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far from being a mainstream pattern </a:t>
            </a: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This gap represents the fundamental failure.</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pic>
        <p:nvPicPr>
          <p:cNvPr id="2" name="Image 0" descr="https://kimi-img.moonshot.cn/pub/slides/okc/3nwfvj4lurhpy/chapter2_longtail.png"/>
          <p:cNvPicPr>
            <a:picLocks noChangeAspect="1"/>
          </p:cNvPicPr>
          <p:nvPr/>
        </p:nvPicPr>
        <p:blipFill>
          <a:blip r:embed="rId3">
            <a:alphaModFix amt="50000"/>
          </a:blip>
          <a:srcRect t="781" b="781"/>
          <a:stretch>
            <a:fill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1A1D24">
                  <a:alpha val="98000"/>
                </a:srgbClr>
              </a:gs>
              <a:gs pos="50000">
                <a:srgbClr val="1A1D24">
                  <a:alpha val="90000"/>
                </a:srgbClr>
              </a:gs>
              <a:gs pos="100000">
                <a:srgbClr val="1A1D24">
                  <a:alpha val="70000"/>
                </a:srgbClr>
              </a:gs>
            </a:gsLst>
            <a:lin ang="0" scaled="1"/>
          </a:gradFill>
        </p:spPr>
        <p:txBody>
          <a:bodyPr/>
          <a:lstStyle/>
          <a:p>
            <a:endParaRPr lang="en-US"/>
          </a:p>
        </p:txBody>
      </p:sp>
      <p:sp>
        <p:nvSpPr>
          <p:cNvPr id="4" name="Shape 1"/>
          <p:cNvSpPr/>
          <p:nvPr/>
        </p:nvSpPr>
        <p:spPr>
          <a:xfrm>
            <a:off x="390525" y="1431131"/>
            <a:ext cx="2047875" cy="552450"/>
          </a:xfrm>
          <a:custGeom>
            <a:avLst/>
            <a:gdLst/>
            <a:ahLst/>
            <a:cxnLst/>
            <a:rect l="l" t="t" r="r" b="b"/>
            <a:pathLst>
              <a:path w="2047875" h="552450">
                <a:moveTo>
                  <a:pt x="76199" y="0"/>
                </a:moveTo>
                <a:lnTo>
                  <a:pt x="1971676" y="0"/>
                </a:lnTo>
                <a:cubicBezTo>
                  <a:pt x="2013759" y="0"/>
                  <a:pt x="2047875" y="34116"/>
                  <a:pt x="2047875" y="76199"/>
                </a:cubicBezTo>
                <a:lnTo>
                  <a:pt x="2047875" y="476251"/>
                </a:lnTo>
                <a:cubicBezTo>
                  <a:pt x="2047875" y="518334"/>
                  <a:pt x="2013759" y="552450"/>
                  <a:pt x="1971676" y="552450"/>
                </a:cubicBezTo>
                <a:lnTo>
                  <a:pt x="76199" y="552450"/>
                </a:lnTo>
                <a:cubicBezTo>
                  <a:pt x="34116" y="552450"/>
                  <a:pt x="0" y="518334"/>
                  <a:pt x="0" y="476251"/>
                </a:cubicBezTo>
                <a:lnTo>
                  <a:pt x="0" y="76199"/>
                </a:lnTo>
                <a:cubicBezTo>
                  <a:pt x="0" y="34116"/>
                  <a:pt x="34116" y="0"/>
                  <a:pt x="76199"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5" name="Text 2"/>
          <p:cNvSpPr/>
          <p:nvPr/>
        </p:nvSpPr>
        <p:spPr>
          <a:xfrm>
            <a:off x="590550" y="1574006"/>
            <a:ext cx="1765697" cy="260350"/>
          </a:xfrm>
          <a:prstGeom prst="rect">
            <a:avLst/>
          </a:prstGeom>
          <a:noFill/>
        </p:spPr>
        <p:txBody>
          <a:bodyPr wrap="square" lIns="0" tIns="0" rIns="0" bIns="0" rtlCol="0" anchor="ctr"/>
          <a:lstStyle/>
          <a:p>
            <a:pPr>
              <a:lnSpc>
                <a:spcPct val="110000"/>
              </a:lnSpc>
            </a:pPr>
            <a:r>
              <a:rPr lang="en-US" sz="1800" b="1" kern="0" spc="18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CHAPTER 02</a:t>
            </a:r>
            <a:endParaRPr lang="en-US" sz="1600" dirty="0"/>
          </a:p>
        </p:txBody>
      </p:sp>
      <p:sp>
        <p:nvSpPr>
          <p:cNvPr id="6" name="Text 3"/>
          <p:cNvSpPr/>
          <p:nvPr/>
        </p:nvSpPr>
        <p:spPr>
          <a:xfrm>
            <a:off x="381000" y="2221706"/>
            <a:ext cx="11772900" cy="1714500"/>
          </a:xfrm>
          <a:prstGeom prst="rect">
            <a:avLst/>
          </a:prstGeom>
          <a:noFill/>
        </p:spPr>
        <p:txBody>
          <a:bodyPr wrap="square" lIns="0" tIns="0" rIns="0" bIns="0" rtlCol="0" anchor="ctr"/>
          <a:lstStyle/>
          <a:p>
            <a:pPr>
              <a:lnSpc>
                <a:spcPct val="100000"/>
              </a:lnSpc>
            </a:pPr>
            <a:r>
              <a:rPr lang="en-US" sz="54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Long Tail in</a:t>
            </a:r>
            <a:endParaRPr lang="en-US" sz="1600" dirty="0"/>
          </a:p>
          <a:p>
            <a:pPr>
              <a:lnSpc>
                <a:spcPct val="100000"/>
              </a:lnSpc>
            </a:pPr>
            <a:r>
              <a:rPr lang="en-US" sz="5400" b="1" dirty="0">
                <a:solidFill>
                  <a:srgbClr val="4A6D8C"/>
                </a:solidFill>
                <a:latin typeface="Noto Sans SC" panose="020B0200000000000000" pitchFamily="34" charset="-122"/>
                <a:ea typeface="Noto Sans SC" panose="020B0200000000000000" pitchFamily="34" charset="-122"/>
                <a:cs typeface="Noto Sans SC" panose="020B0200000000000000" pitchFamily="34" charset="-120"/>
              </a:rPr>
              <a:t>Healthy Ecosystems</a:t>
            </a:r>
            <a:endParaRPr lang="en-US" sz="1600" dirty="0"/>
          </a:p>
        </p:txBody>
      </p:sp>
      <p:sp>
        <p:nvSpPr>
          <p:cNvPr id="7" name="Shape 4"/>
          <p:cNvSpPr/>
          <p:nvPr/>
        </p:nvSpPr>
        <p:spPr>
          <a:xfrm>
            <a:off x="381000" y="4164806"/>
            <a:ext cx="1828800" cy="38100"/>
          </a:xfrm>
          <a:custGeom>
            <a:avLst/>
            <a:gdLst/>
            <a:ahLst/>
            <a:cxnLst/>
            <a:rect l="l" t="t" r="r" b="b"/>
            <a:pathLst>
              <a:path w="1828800" h="38100">
                <a:moveTo>
                  <a:pt x="0" y="0"/>
                </a:moveTo>
                <a:lnTo>
                  <a:pt x="1828800" y="0"/>
                </a:lnTo>
                <a:lnTo>
                  <a:pt x="1828800" y="38100"/>
                </a:lnTo>
                <a:lnTo>
                  <a:pt x="0" y="38100"/>
                </a:lnTo>
                <a:lnTo>
                  <a:pt x="0" y="0"/>
                </a:lnTo>
                <a:close/>
              </a:path>
            </a:pathLst>
          </a:custGeom>
          <a:solidFill>
            <a:srgbClr val="D8A252"/>
          </a:solidFill>
        </p:spPr>
        <p:txBody>
          <a:bodyPr/>
          <a:lstStyle/>
          <a:p>
            <a:endParaRPr lang="en-US"/>
          </a:p>
        </p:txBody>
      </p:sp>
      <p:sp>
        <p:nvSpPr>
          <p:cNvPr id="8" name="Text 5"/>
          <p:cNvSpPr/>
          <p:nvPr/>
        </p:nvSpPr>
        <p:spPr>
          <a:xfrm>
            <a:off x="381000" y="4507706"/>
            <a:ext cx="7458075" cy="933450"/>
          </a:xfrm>
          <a:prstGeom prst="rect">
            <a:avLst/>
          </a:prstGeom>
          <a:noFill/>
        </p:spPr>
        <p:txBody>
          <a:bodyPr wrap="square" lIns="0" tIns="0" rIns="0" bIns="0" rtlCol="0" anchor="ctr"/>
          <a:lstStyle/>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Understanding the Pattern in Natural,</a:t>
            </a:r>
            <a:endParaRPr lang="en-US" sz="1600" dirty="0"/>
          </a:p>
          <a:p>
            <a:pPr>
              <a:lnSpc>
                <a:spcPct val="140000"/>
              </a:lnSpc>
            </a:pPr>
            <a:r>
              <a:rPr lang="en-US" sz="2250" dirty="0">
                <a:solidFill>
                  <a:srgbClr val="788A9C"/>
                </a:solidFill>
                <a:latin typeface="Sorts Mill Goudy" panose="02000503000000000000" pitchFamily="34" charset="0"/>
                <a:ea typeface="Sorts Mill Goudy" panose="02000503000000000000" pitchFamily="34" charset="-122"/>
                <a:cs typeface="Sorts Mill Goudy" panose="02000503000000000000" pitchFamily="34" charset="-120"/>
              </a:rPr>
              <a:t>Social, and Technological Systems</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kern="0" spc="12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UNIVERSAL PATTERN</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The Long Tail Distribution: A Universal Pattern</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D8A252"/>
          </a:solidFill>
        </p:spPr>
        <p:txBody>
          <a:bodyPr/>
          <a:lstStyle/>
          <a:p>
            <a:endParaRPr lang="en-US"/>
          </a:p>
        </p:txBody>
      </p:sp>
      <p:sp>
        <p:nvSpPr>
          <p:cNvPr id="5" name="Shape 3"/>
          <p:cNvSpPr/>
          <p:nvPr/>
        </p:nvSpPr>
        <p:spPr>
          <a:xfrm>
            <a:off x="400050" y="1409700"/>
            <a:ext cx="5581650" cy="3314700"/>
          </a:xfrm>
          <a:custGeom>
            <a:avLst/>
            <a:gdLst/>
            <a:ahLst/>
            <a:cxnLst/>
            <a:rect l="l" t="t" r="r" b="b"/>
            <a:pathLst>
              <a:path w="5581650" h="3314700">
                <a:moveTo>
                  <a:pt x="38100" y="0"/>
                </a:moveTo>
                <a:lnTo>
                  <a:pt x="5505445" y="0"/>
                </a:lnTo>
                <a:cubicBezTo>
                  <a:pt x="5547532" y="0"/>
                  <a:pt x="5581650" y="34118"/>
                  <a:pt x="5581650" y="76205"/>
                </a:cubicBezTo>
                <a:lnTo>
                  <a:pt x="5581650" y="3238495"/>
                </a:lnTo>
                <a:cubicBezTo>
                  <a:pt x="5581650" y="3280582"/>
                  <a:pt x="5547532" y="3314700"/>
                  <a:pt x="5505445" y="3314700"/>
                </a:cubicBezTo>
                <a:lnTo>
                  <a:pt x="38100" y="3314700"/>
                </a:lnTo>
                <a:cubicBezTo>
                  <a:pt x="17072" y="3314700"/>
                  <a:pt x="0" y="3297628"/>
                  <a:pt x="0" y="3276600"/>
                </a:cubicBezTo>
                <a:lnTo>
                  <a:pt x="0" y="38100"/>
                </a:lnTo>
                <a:cubicBezTo>
                  <a:pt x="0" y="17072"/>
                  <a:pt x="17072" y="0"/>
                  <a:pt x="38100" y="0"/>
                </a:cubicBezTo>
                <a:close/>
              </a:path>
            </a:pathLst>
          </a:custGeom>
          <a:solidFill>
            <a:srgbClr val="4A6D8C">
              <a:alpha val="14902"/>
            </a:srgbClr>
          </a:solidFill>
        </p:spPr>
        <p:txBody>
          <a:bodyPr/>
          <a:lstStyle/>
          <a:p>
            <a:endParaRPr lang="en-US"/>
          </a:p>
        </p:txBody>
      </p:sp>
      <p:sp>
        <p:nvSpPr>
          <p:cNvPr id="6" name="Shape 4"/>
          <p:cNvSpPr/>
          <p:nvPr/>
        </p:nvSpPr>
        <p:spPr>
          <a:xfrm>
            <a:off x="400050" y="1409700"/>
            <a:ext cx="38100" cy="3314700"/>
          </a:xfrm>
          <a:custGeom>
            <a:avLst/>
            <a:gdLst/>
            <a:ahLst/>
            <a:cxnLst/>
            <a:rect l="l" t="t" r="r" b="b"/>
            <a:pathLst>
              <a:path w="38100" h="3314700">
                <a:moveTo>
                  <a:pt x="38100" y="0"/>
                </a:moveTo>
                <a:lnTo>
                  <a:pt x="38100" y="0"/>
                </a:lnTo>
                <a:lnTo>
                  <a:pt x="38100" y="3314700"/>
                </a:lnTo>
                <a:lnTo>
                  <a:pt x="38100" y="3314700"/>
                </a:lnTo>
                <a:cubicBezTo>
                  <a:pt x="17072" y="3314700"/>
                  <a:pt x="0" y="3297628"/>
                  <a:pt x="0" y="3276600"/>
                </a:cubicBezTo>
                <a:lnTo>
                  <a:pt x="0" y="38100"/>
                </a:lnTo>
                <a:cubicBezTo>
                  <a:pt x="0" y="17072"/>
                  <a:pt x="17072" y="0"/>
                  <a:pt x="38100" y="0"/>
                </a:cubicBezTo>
                <a:close/>
              </a:path>
            </a:pathLst>
          </a:custGeom>
          <a:solidFill>
            <a:srgbClr val="4A6D8C"/>
          </a:solidFill>
        </p:spPr>
        <p:txBody>
          <a:bodyPr/>
          <a:lstStyle/>
          <a:p>
            <a:endParaRPr lang="en-US"/>
          </a:p>
        </p:txBody>
      </p:sp>
      <p:sp>
        <p:nvSpPr>
          <p:cNvPr id="7" name="Shape 5"/>
          <p:cNvSpPr/>
          <p:nvPr/>
        </p:nvSpPr>
        <p:spPr>
          <a:xfrm>
            <a:off x="633413" y="1638300"/>
            <a:ext cx="190500" cy="190500"/>
          </a:xfrm>
          <a:custGeom>
            <a:avLst/>
            <a:gdLst/>
            <a:ahLst/>
            <a:cxnLst/>
            <a:rect l="l" t="t" r="r" b="b"/>
            <a:pathLst>
              <a:path w="190500" h="190500">
                <a:moveTo>
                  <a:pt x="11906" y="11906"/>
                </a:moveTo>
                <a:cubicBezTo>
                  <a:pt x="18492" y="11906"/>
                  <a:pt x="23812" y="17227"/>
                  <a:pt x="23812" y="23812"/>
                </a:cubicBezTo>
                <a:lnTo>
                  <a:pt x="23812" y="148828"/>
                </a:lnTo>
                <a:cubicBezTo>
                  <a:pt x="23812" y="152102"/>
                  <a:pt x="26491" y="154781"/>
                  <a:pt x="29766" y="154781"/>
                </a:cubicBezTo>
                <a:lnTo>
                  <a:pt x="178594" y="154781"/>
                </a:lnTo>
                <a:cubicBezTo>
                  <a:pt x="185179" y="154781"/>
                  <a:pt x="190500" y="160102"/>
                  <a:pt x="190500" y="166688"/>
                </a:cubicBezTo>
                <a:cubicBezTo>
                  <a:pt x="190500" y="173273"/>
                  <a:pt x="185179" y="178594"/>
                  <a:pt x="178594" y="178594"/>
                </a:cubicBezTo>
                <a:lnTo>
                  <a:pt x="29766" y="178594"/>
                </a:lnTo>
                <a:cubicBezTo>
                  <a:pt x="13320" y="178594"/>
                  <a:pt x="0" y="165274"/>
                  <a:pt x="0" y="148828"/>
                </a:cubicBezTo>
                <a:lnTo>
                  <a:pt x="0" y="23812"/>
                </a:lnTo>
                <a:cubicBezTo>
                  <a:pt x="0" y="17227"/>
                  <a:pt x="5321" y="11906"/>
                  <a:pt x="11906" y="11906"/>
                </a:cubicBezTo>
                <a:close/>
                <a:moveTo>
                  <a:pt x="89297" y="35719"/>
                </a:moveTo>
                <a:cubicBezTo>
                  <a:pt x="91790" y="35719"/>
                  <a:pt x="94171" y="36761"/>
                  <a:pt x="95883" y="38621"/>
                </a:cubicBezTo>
                <a:lnTo>
                  <a:pt x="122337" y="67456"/>
                </a:lnTo>
                <a:lnTo>
                  <a:pt x="139526" y="50229"/>
                </a:lnTo>
                <a:cubicBezTo>
                  <a:pt x="143024" y="46732"/>
                  <a:pt x="148679" y="46732"/>
                  <a:pt x="152140" y="50229"/>
                </a:cubicBezTo>
                <a:lnTo>
                  <a:pt x="175952" y="74042"/>
                </a:lnTo>
                <a:cubicBezTo>
                  <a:pt x="177626" y="75716"/>
                  <a:pt x="178557" y="77986"/>
                  <a:pt x="178557" y="80367"/>
                </a:cubicBezTo>
                <a:lnTo>
                  <a:pt x="178557" y="122039"/>
                </a:lnTo>
                <a:cubicBezTo>
                  <a:pt x="178557" y="126988"/>
                  <a:pt x="174575" y="130969"/>
                  <a:pt x="169627" y="130969"/>
                </a:cubicBezTo>
                <a:lnTo>
                  <a:pt x="56517" y="130969"/>
                </a:lnTo>
                <a:cubicBezTo>
                  <a:pt x="51569" y="130969"/>
                  <a:pt x="47588" y="126988"/>
                  <a:pt x="47588" y="122039"/>
                </a:cubicBezTo>
                <a:lnTo>
                  <a:pt x="47588" y="80367"/>
                </a:lnTo>
                <a:cubicBezTo>
                  <a:pt x="47588" y="78135"/>
                  <a:pt x="48444" y="75977"/>
                  <a:pt x="49932" y="74340"/>
                </a:cubicBezTo>
                <a:lnTo>
                  <a:pt x="82674" y="38621"/>
                </a:lnTo>
                <a:cubicBezTo>
                  <a:pt x="84348" y="36761"/>
                  <a:pt x="86767" y="35719"/>
                  <a:pt x="89260" y="35719"/>
                </a:cubicBezTo>
                <a:close/>
              </a:path>
            </a:pathLst>
          </a:custGeom>
          <a:solidFill>
            <a:srgbClr val="D8A252"/>
          </a:solidFill>
        </p:spPr>
        <p:txBody>
          <a:bodyPr/>
          <a:lstStyle/>
          <a:p>
            <a:endParaRPr lang="en-US"/>
          </a:p>
        </p:txBody>
      </p:sp>
      <p:sp>
        <p:nvSpPr>
          <p:cNvPr id="8" name="Text 6"/>
          <p:cNvSpPr/>
          <p:nvPr/>
        </p:nvSpPr>
        <p:spPr>
          <a:xfrm>
            <a:off x="847725" y="1600200"/>
            <a:ext cx="503872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Defining the Long Tail</a:t>
            </a:r>
            <a:endParaRPr lang="en-US" sz="1600" dirty="0"/>
          </a:p>
        </p:txBody>
      </p:sp>
      <p:sp>
        <p:nvSpPr>
          <p:cNvPr id="9" name="Text 7"/>
          <p:cNvSpPr/>
          <p:nvPr/>
        </p:nvSpPr>
        <p:spPr>
          <a:xfrm>
            <a:off x="609600" y="1981200"/>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long tail distribution is a </a:t>
            </a: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pervasive feature of stable and mature information ecosystems</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It is characterized by:</a:t>
            </a:r>
            <a:endParaRPr lang="en-US" sz="1600" dirty="0"/>
          </a:p>
        </p:txBody>
      </p:sp>
      <p:sp>
        <p:nvSpPr>
          <p:cNvPr id="10" name="Shape 8"/>
          <p:cNvSpPr/>
          <p:nvPr/>
        </p:nvSpPr>
        <p:spPr>
          <a:xfrm>
            <a:off x="609600" y="2590800"/>
            <a:ext cx="5181600" cy="762000"/>
          </a:xfrm>
          <a:custGeom>
            <a:avLst/>
            <a:gdLst/>
            <a:ahLst/>
            <a:cxnLst/>
            <a:rect l="l" t="t" r="r" b="b"/>
            <a:pathLst>
              <a:path w="5181600" h="762000">
                <a:moveTo>
                  <a:pt x="76200" y="0"/>
                </a:moveTo>
                <a:lnTo>
                  <a:pt x="5105400" y="0"/>
                </a:lnTo>
                <a:cubicBezTo>
                  <a:pt x="5147456" y="0"/>
                  <a:pt x="5181600" y="34144"/>
                  <a:pt x="5181600" y="76200"/>
                </a:cubicBezTo>
                <a:lnTo>
                  <a:pt x="5181600" y="685800"/>
                </a:lnTo>
                <a:cubicBezTo>
                  <a:pt x="5181600" y="727856"/>
                  <a:pt x="5147456" y="762000"/>
                  <a:pt x="5105400" y="762000"/>
                </a:cubicBezTo>
                <a:lnTo>
                  <a:pt x="76200" y="762000"/>
                </a:lnTo>
                <a:cubicBezTo>
                  <a:pt x="34144" y="762000"/>
                  <a:pt x="0" y="727856"/>
                  <a:pt x="0" y="685800"/>
                </a:cubicBezTo>
                <a:lnTo>
                  <a:pt x="0" y="76200"/>
                </a:lnTo>
                <a:cubicBezTo>
                  <a:pt x="0" y="34144"/>
                  <a:pt x="34144" y="0"/>
                  <a:pt x="76200" y="0"/>
                </a:cubicBezTo>
                <a:close/>
              </a:path>
            </a:pathLst>
          </a:custGeom>
          <a:solidFill>
            <a:srgbClr val="1A1D24">
              <a:alpha val="60000"/>
            </a:srgbClr>
          </a:solidFill>
        </p:spPr>
        <p:txBody>
          <a:bodyPr/>
          <a:lstStyle/>
          <a:p>
            <a:endParaRPr lang="en-US"/>
          </a:p>
        </p:txBody>
      </p:sp>
      <p:sp>
        <p:nvSpPr>
          <p:cNvPr id="11" name="Shape 9"/>
          <p:cNvSpPr/>
          <p:nvPr/>
        </p:nvSpPr>
        <p:spPr>
          <a:xfrm>
            <a:off x="723900" y="2705100"/>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D8A252"/>
          </a:solidFill>
        </p:spPr>
        <p:txBody>
          <a:bodyPr/>
          <a:lstStyle/>
          <a:p>
            <a:endParaRPr lang="en-US"/>
          </a:p>
        </p:txBody>
      </p:sp>
      <p:sp>
        <p:nvSpPr>
          <p:cNvPr id="12" name="Text 10"/>
          <p:cNvSpPr/>
          <p:nvPr/>
        </p:nvSpPr>
        <p:spPr>
          <a:xfrm>
            <a:off x="690563" y="2705100"/>
            <a:ext cx="371475" cy="304800"/>
          </a:xfrm>
          <a:prstGeom prst="rect">
            <a:avLst/>
          </a:prstGeom>
          <a:noFill/>
        </p:spPr>
        <p:txBody>
          <a:bodyPr wrap="square" lIns="0" tIns="0" rIns="0" bIns="0" rtlCol="0" anchor="ctr"/>
          <a:lstStyle/>
          <a:p>
            <a:pPr algn="ctr">
              <a:lnSpc>
                <a:spcPct val="120000"/>
              </a:lnSpc>
            </a:pPr>
            <a:r>
              <a:rPr lang="en-US" sz="1050" b="1" dirty="0">
                <a:solidFill>
                  <a:srgbClr val="1A1D24"/>
                </a:solidFill>
                <a:latin typeface="Quattrocento Sans" panose="020B0502050000020003" pitchFamily="34" charset="0"/>
                <a:ea typeface="Quattrocento Sans" panose="020B0502050000020003" pitchFamily="34" charset="-122"/>
                <a:cs typeface="Quattrocento Sans" panose="020B0502050000020003" pitchFamily="34" charset="-120"/>
              </a:rPr>
              <a:t>H</a:t>
            </a:r>
            <a:endParaRPr lang="en-US" sz="1600" dirty="0"/>
          </a:p>
        </p:txBody>
      </p:sp>
      <p:sp>
        <p:nvSpPr>
          <p:cNvPr id="13" name="Text 11"/>
          <p:cNvSpPr/>
          <p:nvPr/>
        </p:nvSpPr>
        <p:spPr>
          <a:xfrm>
            <a:off x="1104900" y="2743200"/>
            <a:ext cx="1943100" cy="228600"/>
          </a:xfrm>
          <a:prstGeom prst="rect">
            <a:avLst/>
          </a:prstGeom>
          <a:noFill/>
        </p:spPr>
        <p:txBody>
          <a:bodyPr wrap="square" lIns="0" tIns="0" rIns="0" bIns="0" rtlCol="0" anchor="ctr"/>
          <a:lstStyle/>
          <a:p>
            <a:pPr>
              <a:lnSpc>
                <a:spcPct val="130000"/>
              </a:lnSpc>
            </a:pP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High-Frequency Big Head</a:t>
            </a:r>
            <a:endParaRPr lang="en-US" sz="1600" dirty="0"/>
          </a:p>
        </p:txBody>
      </p:sp>
      <p:sp>
        <p:nvSpPr>
          <p:cNvPr id="14" name="Text 12"/>
          <p:cNvSpPr/>
          <p:nvPr/>
        </p:nvSpPr>
        <p:spPr>
          <a:xfrm>
            <a:off x="723900" y="3048000"/>
            <a:ext cx="5019675" cy="1905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Core elements with massive adoption and reuse</a:t>
            </a:r>
            <a:endParaRPr lang="en-US" sz="1600" dirty="0"/>
          </a:p>
        </p:txBody>
      </p:sp>
      <p:sp>
        <p:nvSpPr>
          <p:cNvPr id="15" name="Shape 13"/>
          <p:cNvSpPr/>
          <p:nvPr/>
        </p:nvSpPr>
        <p:spPr>
          <a:xfrm>
            <a:off x="3117056" y="3467100"/>
            <a:ext cx="166688" cy="190500"/>
          </a:xfrm>
          <a:custGeom>
            <a:avLst/>
            <a:gdLst/>
            <a:ahLst/>
            <a:cxnLst/>
            <a:rect l="l" t="t" r="r" b="b"/>
            <a:pathLst>
              <a:path w="166688" h="190500">
                <a:moveTo>
                  <a:pt x="95250" y="23812"/>
                </a:moveTo>
                <a:cubicBezTo>
                  <a:pt x="95250" y="17227"/>
                  <a:pt x="89929" y="11906"/>
                  <a:pt x="83344" y="11906"/>
                </a:cubicBezTo>
                <a:cubicBezTo>
                  <a:pt x="76758" y="11906"/>
                  <a:pt x="71438" y="17227"/>
                  <a:pt x="71438" y="23812"/>
                </a:cubicBezTo>
                <a:lnTo>
                  <a:pt x="71438" y="83344"/>
                </a:lnTo>
                <a:lnTo>
                  <a:pt x="11906" y="83344"/>
                </a:lnTo>
                <a:cubicBezTo>
                  <a:pt x="5321" y="83344"/>
                  <a:pt x="0" y="88664"/>
                  <a:pt x="0" y="95250"/>
                </a:cubicBezTo>
                <a:cubicBezTo>
                  <a:pt x="0" y="101836"/>
                  <a:pt x="5321" y="107156"/>
                  <a:pt x="11906" y="107156"/>
                </a:cubicBezTo>
                <a:lnTo>
                  <a:pt x="71438" y="107156"/>
                </a:lnTo>
                <a:lnTo>
                  <a:pt x="71438" y="166688"/>
                </a:lnTo>
                <a:cubicBezTo>
                  <a:pt x="71438" y="173273"/>
                  <a:pt x="76758" y="178594"/>
                  <a:pt x="83344" y="178594"/>
                </a:cubicBezTo>
                <a:cubicBezTo>
                  <a:pt x="89929" y="178594"/>
                  <a:pt x="95250" y="173273"/>
                  <a:pt x="95250" y="166688"/>
                </a:cubicBezTo>
                <a:lnTo>
                  <a:pt x="95250" y="107156"/>
                </a:lnTo>
                <a:lnTo>
                  <a:pt x="154781" y="107156"/>
                </a:lnTo>
                <a:cubicBezTo>
                  <a:pt x="161367" y="107156"/>
                  <a:pt x="166688" y="101836"/>
                  <a:pt x="166688" y="95250"/>
                </a:cubicBezTo>
                <a:cubicBezTo>
                  <a:pt x="166688" y="88664"/>
                  <a:pt x="161367" y="83344"/>
                  <a:pt x="154781" y="83344"/>
                </a:cubicBezTo>
                <a:lnTo>
                  <a:pt x="95250" y="83344"/>
                </a:lnTo>
                <a:lnTo>
                  <a:pt x="95250" y="23812"/>
                </a:lnTo>
                <a:close/>
              </a:path>
            </a:pathLst>
          </a:custGeom>
          <a:solidFill>
            <a:srgbClr val="D8A252"/>
          </a:solidFill>
        </p:spPr>
        <p:txBody>
          <a:bodyPr/>
          <a:lstStyle/>
          <a:p>
            <a:endParaRPr lang="en-US"/>
          </a:p>
        </p:txBody>
      </p:sp>
      <p:sp>
        <p:nvSpPr>
          <p:cNvPr id="16" name="Shape 14"/>
          <p:cNvSpPr/>
          <p:nvPr/>
        </p:nvSpPr>
        <p:spPr>
          <a:xfrm>
            <a:off x="609600" y="3771900"/>
            <a:ext cx="5181600" cy="762000"/>
          </a:xfrm>
          <a:custGeom>
            <a:avLst/>
            <a:gdLst/>
            <a:ahLst/>
            <a:cxnLst/>
            <a:rect l="l" t="t" r="r" b="b"/>
            <a:pathLst>
              <a:path w="5181600" h="762000">
                <a:moveTo>
                  <a:pt x="76200" y="0"/>
                </a:moveTo>
                <a:lnTo>
                  <a:pt x="5105400" y="0"/>
                </a:lnTo>
                <a:cubicBezTo>
                  <a:pt x="5147456" y="0"/>
                  <a:pt x="5181600" y="34144"/>
                  <a:pt x="5181600" y="76200"/>
                </a:cubicBezTo>
                <a:lnTo>
                  <a:pt x="5181600" y="685800"/>
                </a:lnTo>
                <a:cubicBezTo>
                  <a:pt x="5181600" y="727856"/>
                  <a:pt x="5147456" y="762000"/>
                  <a:pt x="5105400" y="762000"/>
                </a:cubicBezTo>
                <a:lnTo>
                  <a:pt x="76200" y="762000"/>
                </a:lnTo>
                <a:cubicBezTo>
                  <a:pt x="34144" y="762000"/>
                  <a:pt x="0" y="727856"/>
                  <a:pt x="0" y="685800"/>
                </a:cubicBezTo>
                <a:lnTo>
                  <a:pt x="0" y="76200"/>
                </a:lnTo>
                <a:cubicBezTo>
                  <a:pt x="0" y="34144"/>
                  <a:pt x="34144" y="0"/>
                  <a:pt x="76200" y="0"/>
                </a:cubicBezTo>
                <a:close/>
              </a:path>
            </a:pathLst>
          </a:custGeom>
          <a:solidFill>
            <a:srgbClr val="1A1D24">
              <a:alpha val="60000"/>
            </a:srgbClr>
          </a:solidFill>
        </p:spPr>
        <p:txBody>
          <a:bodyPr/>
          <a:lstStyle/>
          <a:p>
            <a:endParaRPr lang="en-US"/>
          </a:p>
        </p:txBody>
      </p:sp>
      <p:sp>
        <p:nvSpPr>
          <p:cNvPr id="17" name="Shape 15"/>
          <p:cNvSpPr/>
          <p:nvPr/>
        </p:nvSpPr>
        <p:spPr>
          <a:xfrm>
            <a:off x="723900" y="3886200"/>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rgbClr val="4A6D8C"/>
          </a:solidFill>
        </p:spPr>
        <p:txBody>
          <a:bodyPr/>
          <a:lstStyle/>
          <a:p>
            <a:endParaRPr lang="en-US"/>
          </a:p>
        </p:txBody>
      </p:sp>
      <p:sp>
        <p:nvSpPr>
          <p:cNvPr id="18" name="Text 16"/>
          <p:cNvSpPr/>
          <p:nvPr/>
        </p:nvSpPr>
        <p:spPr>
          <a:xfrm>
            <a:off x="690563" y="3886200"/>
            <a:ext cx="371475" cy="304800"/>
          </a:xfrm>
          <a:prstGeom prst="rect">
            <a:avLst/>
          </a:prstGeom>
          <a:noFill/>
        </p:spPr>
        <p:txBody>
          <a:bodyPr wrap="square" lIns="0" tIns="0" rIns="0" bIns="0" rtlCol="0" anchor="ctr"/>
          <a:lstStyle/>
          <a:p>
            <a:pPr algn="ctr">
              <a:lnSpc>
                <a:spcPct val="120000"/>
              </a:lnSpc>
            </a:pP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T</a:t>
            </a:r>
            <a:endParaRPr lang="en-US" sz="1600" dirty="0"/>
          </a:p>
        </p:txBody>
      </p:sp>
      <p:sp>
        <p:nvSpPr>
          <p:cNvPr id="19" name="Text 17"/>
          <p:cNvSpPr/>
          <p:nvPr/>
        </p:nvSpPr>
        <p:spPr>
          <a:xfrm>
            <a:off x="1104900" y="3924300"/>
            <a:ext cx="2143125" cy="228600"/>
          </a:xfrm>
          <a:prstGeom prst="rect">
            <a:avLst/>
          </a:prstGeom>
          <a:noFill/>
        </p:spPr>
        <p:txBody>
          <a:bodyPr wrap="square" lIns="0" tIns="0" rIns="0" bIns="0" rtlCol="0" anchor="ctr"/>
          <a:lstStyle/>
          <a:p>
            <a:pPr>
              <a:lnSpc>
                <a:spcPct val="130000"/>
              </a:lnSpc>
            </a:pPr>
            <a:r>
              <a:rPr lang="en-US" sz="12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Lengthy Low-Frequency Tail</a:t>
            </a:r>
            <a:endParaRPr lang="en-US" sz="1600" dirty="0"/>
          </a:p>
        </p:txBody>
      </p:sp>
      <p:sp>
        <p:nvSpPr>
          <p:cNvPr id="20" name="Text 18"/>
          <p:cNvSpPr/>
          <p:nvPr/>
        </p:nvSpPr>
        <p:spPr>
          <a:xfrm>
            <a:off x="723900" y="4229100"/>
            <a:ext cx="5019675" cy="190500"/>
          </a:xfrm>
          <a:prstGeom prst="rect">
            <a:avLst/>
          </a:prstGeom>
          <a:noFill/>
        </p:spPr>
        <p:txBody>
          <a:bodyPr wrap="square" lIns="0" tIns="0" rIns="0" bIns="0" rtlCol="0" anchor="ctr"/>
          <a:lstStyle/>
          <a:p>
            <a:pPr>
              <a:lnSpc>
                <a:spcPct val="12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Specialized elements with minimal but meaningful reuse</a:t>
            </a:r>
            <a:endParaRPr lang="en-US" sz="1600" dirty="0"/>
          </a:p>
        </p:txBody>
      </p:sp>
      <p:sp>
        <p:nvSpPr>
          <p:cNvPr id="21" name="Shape 19"/>
          <p:cNvSpPr/>
          <p:nvPr/>
        </p:nvSpPr>
        <p:spPr>
          <a:xfrm>
            <a:off x="400050" y="4914900"/>
            <a:ext cx="5581650" cy="1905000"/>
          </a:xfrm>
          <a:custGeom>
            <a:avLst/>
            <a:gdLst/>
            <a:ahLst/>
            <a:cxnLst/>
            <a:rect l="l" t="t" r="r" b="b"/>
            <a:pathLst>
              <a:path w="5581650" h="1905000">
                <a:moveTo>
                  <a:pt x="38100" y="0"/>
                </a:moveTo>
                <a:lnTo>
                  <a:pt x="5505450" y="0"/>
                </a:lnTo>
                <a:cubicBezTo>
                  <a:pt x="5547506" y="0"/>
                  <a:pt x="5581650" y="34144"/>
                  <a:pt x="5581650" y="76200"/>
                </a:cubicBezTo>
                <a:lnTo>
                  <a:pt x="5581650" y="1828800"/>
                </a:lnTo>
                <a:cubicBezTo>
                  <a:pt x="5581650" y="1870856"/>
                  <a:pt x="5547506" y="1905000"/>
                  <a:pt x="5505450" y="1905000"/>
                </a:cubicBezTo>
                <a:lnTo>
                  <a:pt x="38100" y="1905000"/>
                </a:lnTo>
                <a:cubicBezTo>
                  <a:pt x="17072" y="1905000"/>
                  <a:pt x="0" y="1887928"/>
                  <a:pt x="0" y="1866900"/>
                </a:cubicBezTo>
                <a:lnTo>
                  <a:pt x="0" y="38100"/>
                </a:lnTo>
                <a:cubicBezTo>
                  <a:pt x="0" y="17072"/>
                  <a:pt x="17072" y="0"/>
                  <a:pt x="38100" y="0"/>
                </a:cubicBezTo>
                <a:close/>
              </a:path>
            </a:pathLst>
          </a:custGeom>
          <a:solidFill>
            <a:srgbClr val="D8A252">
              <a:alpha val="14902"/>
            </a:srgbClr>
          </a:solidFill>
        </p:spPr>
        <p:txBody>
          <a:bodyPr/>
          <a:lstStyle/>
          <a:p>
            <a:endParaRPr lang="en-US"/>
          </a:p>
        </p:txBody>
      </p:sp>
      <p:sp>
        <p:nvSpPr>
          <p:cNvPr id="22" name="Shape 20"/>
          <p:cNvSpPr/>
          <p:nvPr/>
        </p:nvSpPr>
        <p:spPr>
          <a:xfrm>
            <a:off x="400050" y="4914900"/>
            <a:ext cx="38100" cy="1905000"/>
          </a:xfrm>
          <a:custGeom>
            <a:avLst/>
            <a:gdLst/>
            <a:ahLst/>
            <a:cxnLst/>
            <a:rect l="l" t="t" r="r" b="b"/>
            <a:pathLst>
              <a:path w="38100" h="1905000">
                <a:moveTo>
                  <a:pt x="38100" y="0"/>
                </a:moveTo>
                <a:lnTo>
                  <a:pt x="38100" y="0"/>
                </a:lnTo>
                <a:lnTo>
                  <a:pt x="38100" y="1905000"/>
                </a:lnTo>
                <a:lnTo>
                  <a:pt x="38100" y="1905000"/>
                </a:lnTo>
                <a:cubicBezTo>
                  <a:pt x="17072" y="1905000"/>
                  <a:pt x="0" y="1887928"/>
                  <a:pt x="0" y="1866900"/>
                </a:cubicBezTo>
                <a:lnTo>
                  <a:pt x="0" y="38100"/>
                </a:lnTo>
                <a:cubicBezTo>
                  <a:pt x="0" y="17072"/>
                  <a:pt x="17072" y="0"/>
                  <a:pt x="38100" y="0"/>
                </a:cubicBezTo>
                <a:close/>
              </a:path>
            </a:pathLst>
          </a:custGeom>
          <a:solidFill>
            <a:srgbClr val="D8A252"/>
          </a:solidFill>
        </p:spPr>
        <p:txBody>
          <a:bodyPr/>
          <a:lstStyle/>
          <a:p>
            <a:endParaRPr lang="en-US"/>
          </a:p>
        </p:txBody>
      </p:sp>
      <p:sp>
        <p:nvSpPr>
          <p:cNvPr id="23" name="Shape 21"/>
          <p:cNvSpPr/>
          <p:nvPr/>
        </p:nvSpPr>
        <p:spPr>
          <a:xfrm>
            <a:off x="633413" y="5143500"/>
            <a:ext cx="190500" cy="190500"/>
          </a:xfrm>
          <a:custGeom>
            <a:avLst/>
            <a:gdLst/>
            <a:ahLst/>
            <a:cxnLst/>
            <a:rect l="l" t="t" r="r" b="b"/>
            <a:pathLst>
              <a:path w="190500" h="190500">
                <a:moveTo>
                  <a:pt x="95250" y="40146"/>
                </a:moveTo>
                <a:lnTo>
                  <a:pt x="89669" y="32407"/>
                </a:lnTo>
                <a:cubicBezTo>
                  <a:pt x="80367" y="19534"/>
                  <a:pt x="65447" y="11906"/>
                  <a:pt x="49523" y="11906"/>
                </a:cubicBezTo>
                <a:cubicBezTo>
                  <a:pt x="22175" y="11906"/>
                  <a:pt x="0" y="34082"/>
                  <a:pt x="0" y="61429"/>
                </a:cubicBezTo>
                <a:lnTo>
                  <a:pt x="0" y="62396"/>
                </a:lnTo>
                <a:cubicBezTo>
                  <a:pt x="0" y="71177"/>
                  <a:pt x="2307" y="80256"/>
                  <a:pt x="6176" y="89297"/>
                </a:cubicBezTo>
                <a:lnTo>
                  <a:pt x="45616" y="89297"/>
                </a:lnTo>
                <a:cubicBezTo>
                  <a:pt x="46806" y="89297"/>
                  <a:pt x="47885" y="88590"/>
                  <a:pt x="48369" y="87474"/>
                </a:cubicBezTo>
                <a:lnTo>
                  <a:pt x="60201" y="59085"/>
                </a:lnTo>
                <a:cubicBezTo>
                  <a:pt x="61578" y="55811"/>
                  <a:pt x="64777" y="53653"/>
                  <a:pt x="68312" y="53578"/>
                </a:cubicBezTo>
                <a:cubicBezTo>
                  <a:pt x="71847" y="53504"/>
                  <a:pt x="75121" y="55587"/>
                  <a:pt x="76572" y="58824"/>
                </a:cubicBezTo>
                <a:lnTo>
                  <a:pt x="95659" y="101203"/>
                </a:lnTo>
                <a:lnTo>
                  <a:pt x="111063" y="70396"/>
                </a:lnTo>
                <a:cubicBezTo>
                  <a:pt x="112588" y="67382"/>
                  <a:pt x="115677" y="65447"/>
                  <a:pt x="119063" y="65447"/>
                </a:cubicBezTo>
                <a:cubicBezTo>
                  <a:pt x="122448" y="65447"/>
                  <a:pt x="125537" y="67345"/>
                  <a:pt x="127062" y="70396"/>
                </a:cubicBezTo>
                <a:lnTo>
                  <a:pt x="135694" y="87623"/>
                </a:lnTo>
                <a:cubicBezTo>
                  <a:pt x="136215" y="88627"/>
                  <a:pt x="137220" y="89260"/>
                  <a:pt x="138373" y="89260"/>
                </a:cubicBezTo>
                <a:lnTo>
                  <a:pt x="184361" y="89260"/>
                </a:lnTo>
                <a:cubicBezTo>
                  <a:pt x="188268" y="80218"/>
                  <a:pt x="190537" y="71140"/>
                  <a:pt x="190537" y="62359"/>
                </a:cubicBezTo>
                <a:lnTo>
                  <a:pt x="190537" y="61392"/>
                </a:lnTo>
                <a:cubicBezTo>
                  <a:pt x="190500" y="34082"/>
                  <a:pt x="168325" y="11906"/>
                  <a:pt x="140977" y="11906"/>
                </a:cubicBezTo>
                <a:cubicBezTo>
                  <a:pt x="125090" y="11906"/>
                  <a:pt x="110133" y="19534"/>
                  <a:pt x="100831" y="32407"/>
                </a:cubicBezTo>
                <a:lnTo>
                  <a:pt x="95250" y="40109"/>
                </a:lnTo>
                <a:close/>
                <a:moveTo>
                  <a:pt x="174724" y="107156"/>
                </a:moveTo>
                <a:lnTo>
                  <a:pt x="138336" y="107156"/>
                </a:lnTo>
                <a:cubicBezTo>
                  <a:pt x="130448" y="107156"/>
                  <a:pt x="123230" y="102691"/>
                  <a:pt x="119695" y="95622"/>
                </a:cubicBezTo>
                <a:lnTo>
                  <a:pt x="119063" y="94357"/>
                </a:lnTo>
                <a:lnTo>
                  <a:pt x="103250" y="126020"/>
                </a:lnTo>
                <a:cubicBezTo>
                  <a:pt x="101724" y="129108"/>
                  <a:pt x="98524" y="131043"/>
                  <a:pt x="95064" y="130969"/>
                </a:cubicBezTo>
                <a:cubicBezTo>
                  <a:pt x="91604" y="130894"/>
                  <a:pt x="88516" y="128848"/>
                  <a:pt x="87102" y="125723"/>
                </a:cubicBezTo>
                <a:lnTo>
                  <a:pt x="68759" y="84981"/>
                </a:lnTo>
                <a:lnTo>
                  <a:pt x="64852" y="94357"/>
                </a:lnTo>
                <a:cubicBezTo>
                  <a:pt x="61615" y="102133"/>
                  <a:pt x="54025" y="107193"/>
                  <a:pt x="45616" y="107193"/>
                </a:cubicBezTo>
                <a:lnTo>
                  <a:pt x="15776" y="107193"/>
                </a:lnTo>
                <a:cubicBezTo>
                  <a:pt x="33338" y="134652"/>
                  <a:pt x="61540" y="159916"/>
                  <a:pt x="79177" y="173385"/>
                </a:cubicBezTo>
                <a:cubicBezTo>
                  <a:pt x="83790" y="176882"/>
                  <a:pt x="89446" y="178631"/>
                  <a:pt x="95213" y="178631"/>
                </a:cubicBezTo>
                <a:cubicBezTo>
                  <a:pt x="100980" y="178631"/>
                  <a:pt x="106673" y="176919"/>
                  <a:pt x="111249" y="173385"/>
                </a:cubicBezTo>
                <a:cubicBezTo>
                  <a:pt x="128960" y="159879"/>
                  <a:pt x="157163" y="134615"/>
                  <a:pt x="174724" y="107156"/>
                </a:cubicBezTo>
                <a:close/>
              </a:path>
            </a:pathLst>
          </a:custGeom>
          <a:solidFill>
            <a:srgbClr val="D8A252"/>
          </a:solidFill>
        </p:spPr>
        <p:txBody>
          <a:bodyPr/>
          <a:lstStyle/>
          <a:p>
            <a:endParaRPr lang="en-US"/>
          </a:p>
        </p:txBody>
      </p:sp>
      <p:sp>
        <p:nvSpPr>
          <p:cNvPr id="24" name="Text 22"/>
          <p:cNvSpPr/>
          <p:nvPr/>
        </p:nvSpPr>
        <p:spPr>
          <a:xfrm>
            <a:off x="847725" y="5105400"/>
            <a:ext cx="5038725" cy="266700"/>
          </a:xfrm>
          <a:prstGeom prst="rect">
            <a:avLst/>
          </a:prstGeom>
          <a:noFill/>
        </p:spPr>
        <p:txBody>
          <a:bodyPr wrap="square" lIns="0" tIns="0" rIns="0" bIns="0" rtlCol="0" anchor="ctr"/>
          <a:lstStyle/>
          <a:p>
            <a:pPr>
              <a:lnSpc>
                <a:spcPct val="120000"/>
              </a:lnSpc>
            </a:pPr>
            <a:r>
              <a:rPr lang="en-US" sz="1500" b="1" dirty="0">
                <a:solidFill>
                  <a:srgbClr val="E8E8E8"/>
                </a:solidFill>
                <a:latin typeface="Hedvig Letters Sans" pitchFamily="34" charset="0"/>
                <a:ea typeface="Hedvig Letters Sans" pitchFamily="34" charset="-122"/>
                <a:cs typeface="Hedvig Letters Sans" pitchFamily="34" charset="-120"/>
              </a:rPr>
              <a:t>Marker of Ecosystem Health</a:t>
            </a:r>
            <a:endParaRPr lang="en-US" sz="1600" dirty="0"/>
          </a:p>
        </p:txBody>
      </p:sp>
      <p:sp>
        <p:nvSpPr>
          <p:cNvPr id="25" name="Text 23"/>
          <p:cNvSpPr/>
          <p:nvPr/>
        </p:nvSpPr>
        <p:spPr>
          <a:xfrm>
            <a:off x="609600" y="5486400"/>
            <a:ext cx="52578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presence of a long tail is a </a:t>
            </a:r>
            <a:r>
              <a:rPr lang="en-US" sz="120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reliable diagnostic indicator </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of sustainability, signifying:</a:t>
            </a:r>
            <a:endParaRPr lang="en-US" sz="1600" dirty="0"/>
          </a:p>
        </p:txBody>
      </p:sp>
      <p:sp>
        <p:nvSpPr>
          <p:cNvPr id="26" name="Shape 24"/>
          <p:cNvSpPr/>
          <p:nvPr/>
        </p:nvSpPr>
        <p:spPr>
          <a:xfrm>
            <a:off x="638175" y="6134100"/>
            <a:ext cx="133350" cy="152400"/>
          </a:xfrm>
          <a:custGeom>
            <a:avLst/>
            <a:gdLst/>
            <a:ahLst/>
            <a:cxnLst/>
            <a:rect l="l" t="t" r="r" b="b"/>
            <a:pathLst>
              <a:path w="133350" h="152400">
                <a:moveTo>
                  <a:pt x="129421" y="20866"/>
                </a:moveTo>
                <a:cubicBezTo>
                  <a:pt x="133677" y="23961"/>
                  <a:pt x="134630" y="29914"/>
                  <a:pt x="131534" y="34171"/>
                </a:cubicBezTo>
                <a:lnTo>
                  <a:pt x="55334" y="138946"/>
                </a:lnTo>
                <a:cubicBezTo>
                  <a:pt x="53697" y="141208"/>
                  <a:pt x="51167" y="142607"/>
                  <a:pt x="48369" y="142845"/>
                </a:cubicBezTo>
                <a:cubicBezTo>
                  <a:pt x="45571" y="143083"/>
                  <a:pt x="42863" y="142042"/>
                  <a:pt x="40898" y="140077"/>
                </a:cubicBezTo>
                <a:lnTo>
                  <a:pt x="2798" y="101977"/>
                </a:lnTo>
                <a:cubicBezTo>
                  <a:pt x="-923" y="98256"/>
                  <a:pt x="-923" y="92214"/>
                  <a:pt x="2798" y="88493"/>
                </a:cubicBezTo>
                <a:cubicBezTo>
                  <a:pt x="6519" y="84773"/>
                  <a:pt x="12561" y="84773"/>
                  <a:pt x="16282" y="88493"/>
                </a:cubicBezTo>
                <a:lnTo>
                  <a:pt x="46494" y="118705"/>
                </a:lnTo>
                <a:lnTo>
                  <a:pt x="116145" y="22949"/>
                </a:lnTo>
                <a:cubicBezTo>
                  <a:pt x="119241" y="18693"/>
                  <a:pt x="125194" y="17740"/>
                  <a:pt x="129451" y="20836"/>
                </a:cubicBezTo>
                <a:close/>
              </a:path>
            </a:pathLst>
          </a:custGeom>
          <a:solidFill>
            <a:srgbClr val="D8A252"/>
          </a:solidFill>
        </p:spPr>
        <p:txBody>
          <a:bodyPr/>
          <a:lstStyle/>
          <a:p>
            <a:endParaRPr lang="en-US"/>
          </a:p>
        </p:txBody>
      </p:sp>
      <p:sp>
        <p:nvSpPr>
          <p:cNvPr id="27" name="Text 25"/>
          <p:cNvSpPr/>
          <p:nvPr/>
        </p:nvSpPr>
        <p:spPr>
          <a:xfrm>
            <a:off x="876300" y="6096000"/>
            <a:ext cx="70485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Flexibility</a:t>
            </a:r>
            <a:endParaRPr lang="en-US" sz="1600" dirty="0"/>
          </a:p>
        </p:txBody>
      </p:sp>
      <p:sp>
        <p:nvSpPr>
          <p:cNvPr id="28" name="Shape 26"/>
          <p:cNvSpPr/>
          <p:nvPr/>
        </p:nvSpPr>
        <p:spPr>
          <a:xfrm>
            <a:off x="3267075" y="6134100"/>
            <a:ext cx="133350" cy="152400"/>
          </a:xfrm>
          <a:custGeom>
            <a:avLst/>
            <a:gdLst/>
            <a:ahLst/>
            <a:cxnLst/>
            <a:rect l="l" t="t" r="r" b="b"/>
            <a:pathLst>
              <a:path w="133350" h="152400">
                <a:moveTo>
                  <a:pt x="129421" y="20866"/>
                </a:moveTo>
                <a:cubicBezTo>
                  <a:pt x="133677" y="23961"/>
                  <a:pt x="134630" y="29914"/>
                  <a:pt x="131534" y="34171"/>
                </a:cubicBezTo>
                <a:lnTo>
                  <a:pt x="55334" y="138946"/>
                </a:lnTo>
                <a:cubicBezTo>
                  <a:pt x="53697" y="141208"/>
                  <a:pt x="51167" y="142607"/>
                  <a:pt x="48369" y="142845"/>
                </a:cubicBezTo>
                <a:cubicBezTo>
                  <a:pt x="45571" y="143083"/>
                  <a:pt x="42863" y="142042"/>
                  <a:pt x="40898" y="140077"/>
                </a:cubicBezTo>
                <a:lnTo>
                  <a:pt x="2798" y="101977"/>
                </a:lnTo>
                <a:cubicBezTo>
                  <a:pt x="-923" y="98256"/>
                  <a:pt x="-923" y="92214"/>
                  <a:pt x="2798" y="88493"/>
                </a:cubicBezTo>
                <a:cubicBezTo>
                  <a:pt x="6519" y="84773"/>
                  <a:pt x="12561" y="84773"/>
                  <a:pt x="16282" y="88493"/>
                </a:cubicBezTo>
                <a:lnTo>
                  <a:pt x="46494" y="118705"/>
                </a:lnTo>
                <a:lnTo>
                  <a:pt x="116145" y="22949"/>
                </a:lnTo>
                <a:cubicBezTo>
                  <a:pt x="119241" y="18693"/>
                  <a:pt x="125194" y="17740"/>
                  <a:pt x="129451" y="20836"/>
                </a:cubicBezTo>
                <a:close/>
              </a:path>
            </a:pathLst>
          </a:custGeom>
          <a:solidFill>
            <a:srgbClr val="D8A252"/>
          </a:solidFill>
        </p:spPr>
        <p:txBody>
          <a:bodyPr/>
          <a:lstStyle/>
          <a:p>
            <a:endParaRPr lang="en-US"/>
          </a:p>
        </p:txBody>
      </p:sp>
      <p:sp>
        <p:nvSpPr>
          <p:cNvPr id="29" name="Text 27"/>
          <p:cNvSpPr/>
          <p:nvPr/>
        </p:nvSpPr>
        <p:spPr>
          <a:xfrm>
            <a:off x="3505200" y="6096000"/>
            <a:ext cx="866775"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Adaptability</a:t>
            </a:r>
            <a:endParaRPr lang="en-US" sz="1600" dirty="0"/>
          </a:p>
        </p:txBody>
      </p:sp>
      <p:sp>
        <p:nvSpPr>
          <p:cNvPr id="30" name="Shape 28"/>
          <p:cNvSpPr/>
          <p:nvPr/>
        </p:nvSpPr>
        <p:spPr>
          <a:xfrm>
            <a:off x="638175" y="6438900"/>
            <a:ext cx="133350" cy="152400"/>
          </a:xfrm>
          <a:custGeom>
            <a:avLst/>
            <a:gdLst/>
            <a:ahLst/>
            <a:cxnLst/>
            <a:rect l="l" t="t" r="r" b="b"/>
            <a:pathLst>
              <a:path w="133350" h="152400">
                <a:moveTo>
                  <a:pt x="129421" y="20866"/>
                </a:moveTo>
                <a:cubicBezTo>
                  <a:pt x="133677" y="23961"/>
                  <a:pt x="134630" y="29914"/>
                  <a:pt x="131534" y="34171"/>
                </a:cubicBezTo>
                <a:lnTo>
                  <a:pt x="55334" y="138946"/>
                </a:lnTo>
                <a:cubicBezTo>
                  <a:pt x="53697" y="141208"/>
                  <a:pt x="51167" y="142607"/>
                  <a:pt x="48369" y="142845"/>
                </a:cubicBezTo>
                <a:cubicBezTo>
                  <a:pt x="45571" y="143083"/>
                  <a:pt x="42863" y="142042"/>
                  <a:pt x="40898" y="140077"/>
                </a:cubicBezTo>
                <a:lnTo>
                  <a:pt x="2798" y="101977"/>
                </a:lnTo>
                <a:cubicBezTo>
                  <a:pt x="-923" y="98256"/>
                  <a:pt x="-923" y="92214"/>
                  <a:pt x="2798" y="88493"/>
                </a:cubicBezTo>
                <a:cubicBezTo>
                  <a:pt x="6519" y="84773"/>
                  <a:pt x="12561" y="84773"/>
                  <a:pt x="16282" y="88493"/>
                </a:cubicBezTo>
                <a:lnTo>
                  <a:pt x="46494" y="118705"/>
                </a:lnTo>
                <a:lnTo>
                  <a:pt x="116145" y="22949"/>
                </a:lnTo>
                <a:cubicBezTo>
                  <a:pt x="119241" y="18693"/>
                  <a:pt x="125194" y="17740"/>
                  <a:pt x="129451" y="20836"/>
                </a:cubicBezTo>
                <a:close/>
              </a:path>
            </a:pathLst>
          </a:custGeom>
          <a:solidFill>
            <a:srgbClr val="D8A252"/>
          </a:solidFill>
        </p:spPr>
        <p:txBody>
          <a:bodyPr/>
          <a:lstStyle/>
          <a:p>
            <a:endParaRPr lang="en-US"/>
          </a:p>
        </p:txBody>
      </p:sp>
      <p:sp>
        <p:nvSpPr>
          <p:cNvPr id="31" name="Text 29"/>
          <p:cNvSpPr/>
          <p:nvPr/>
        </p:nvSpPr>
        <p:spPr>
          <a:xfrm>
            <a:off x="876300" y="6400800"/>
            <a:ext cx="914400"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Participation</a:t>
            </a:r>
            <a:endParaRPr lang="en-US" sz="1600" dirty="0"/>
          </a:p>
        </p:txBody>
      </p:sp>
      <p:sp>
        <p:nvSpPr>
          <p:cNvPr id="32" name="Shape 30"/>
          <p:cNvSpPr/>
          <p:nvPr/>
        </p:nvSpPr>
        <p:spPr>
          <a:xfrm>
            <a:off x="3267075" y="6438900"/>
            <a:ext cx="133350" cy="152400"/>
          </a:xfrm>
          <a:custGeom>
            <a:avLst/>
            <a:gdLst/>
            <a:ahLst/>
            <a:cxnLst/>
            <a:rect l="l" t="t" r="r" b="b"/>
            <a:pathLst>
              <a:path w="133350" h="152400">
                <a:moveTo>
                  <a:pt x="129421" y="20866"/>
                </a:moveTo>
                <a:cubicBezTo>
                  <a:pt x="133677" y="23961"/>
                  <a:pt x="134630" y="29914"/>
                  <a:pt x="131534" y="34171"/>
                </a:cubicBezTo>
                <a:lnTo>
                  <a:pt x="55334" y="138946"/>
                </a:lnTo>
                <a:cubicBezTo>
                  <a:pt x="53697" y="141208"/>
                  <a:pt x="51167" y="142607"/>
                  <a:pt x="48369" y="142845"/>
                </a:cubicBezTo>
                <a:cubicBezTo>
                  <a:pt x="45571" y="143083"/>
                  <a:pt x="42863" y="142042"/>
                  <a:pt x="40898" y="140077"/>
                </a:cubicBezTo>
                <a:lnTo>
                  <a:pt x="2798" y="101977"/>
                </a:lnTo>
                <a:cubicBezTo>
                  <a:pt x="-923" y="98256"/>
                  <a:pt x="-923" y="92214"/>
                  <a:pt x="2798" y="88493"/>
                </a:cubicBezTo>
                <a:cubicBezTo>
                  <a:pt x="6519" y="84773"/>
                  <a:pt x="12561" y="84773"/>
                  <a:pt x="16282" y="88493"/>
                </a:cubicBezTo>
                <a:lnTo>
                  <a:pt x="46494" y="118705"/>
                </a:lnTo>
                <a:lnTo>
                  <a:pt x="116145" y="22949"/>
                </a:lnTo>
                <a:cubicBezTo>
                  <a:pt x="119241" y="18693"/>
                  <a:pt x="125194" y="17740"/>
                  <a:pt x="129451" y="20836"/>
                </a:cubicBezTo>
                <a:close/>
              </a:path>
            </a:pathLst>
          </a:custGeom>
          <a:solidFill>
            <a:srgbClr val="D8A252"/>
          </a:solidFill>
        </p:spPr>
        <p:txBody>
          <a:bodyPr/>
          <a:lstStyle/>
          <a:p>
            <a:endParaRPr lang="en-US"/>
          </a:p>
        </p:txBody>
      </p:sp>
      <p:sp>
        <p:nvSpPr>
          <p:cNvPr id="33" name="Text 31"/>
          <p:cNvSpPr/>
          <p:nvPr/>
        </p:nvSpPr>
        <p:spPr>
          <a:xfrm>
            <a:off x="3505200" y="6400800"/>
            <a:ext cx="1038225" cy="228600"/>
          </a:xfrm>
          <a:prstGeom prst="rect">
            <a:avLst/>
          </a:prstGeom>
          <a:noFill/>
        </p:spPr>
        <p:txBody>
          <a:bodyPr wrap="square" lIns="0" tIns="0" rIns="0" bIns="0" rtlCol="0" anchor="ctr"/>
          <a:lstStyle/>
          <a:p>
            <a:pPr>
              <a:lnSpc>
                <a:spcPct val="130000"/>
              </a:lnSpc>
            </a:pP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Customization</a:t>
            </a:r>
            <a:endParaRPr lang="en-US" sz="1600" dirty="0"/>
          </a:p>
        </p:txBody>
      </p:sp>
      <p:sp>
        <p:nvSpPr>
          <p:cNvPr id="34" name="Shape 32"/>
          <p:cNvSpPr/>
          <p:nvPr/>
        </p:nvSpPr>
        <p:spPr>
          <a:xfrm>
            <a:off x="6219825" y="1419225"/>
            <a:ext cx="5581650" cy="4019550"/>
          </a:xfrm>
          <a:custGeom>
            <a:avLst/>
            <a:gdLst/>
            <a:ahLst/>
            <a:cxnLst/>
            <a:rect l="l" t="t" r="r" b="b"/>
            <a:pathLst>
              <a:path w="5581650" h="4019550">
                <a:moveTo>
                  <a:pt x="76211" y="0"/>
                </a:moveTo>
                <a:lnTo>
                  <a:pt x="5505439" y="0"/>
                </a:lnTo>
                <a:cubicBezTo>
                  <a:pt x="5547529" y="0"/>
                  <a:pt x="5581650" y="34121"/>
                  <a:pt x="5581650" y="76211"/>
                </a:cubicBezTo>
                <a:lnTo>
                  <a:pt x="5581650" y="3943339"/>
                </a:lnTo>
                <a:cubicBezTo>
                  <a:pt x="5581650" y="3985429"/>
                  <a:pt x="5547529" y="4019550"/>
                  <a:pt x="5505439" y="4019550"/>
                </a:cubicBezTo>
                <a:lnTo>
                  <a:pt x="76211" y="4019550"/>
                </a:lnTo>
                <a:cubicBezTo>
                  <a:pt x="34121" y="4019550"/>
                  <a:pt x="0" y="3985429"/>
                  <a:pt x="0" y="3943339"/>
                </a:cubicBezTo>
                <a:lnTo>
                  <a:pt x="0" y="76211"/>
                </a:lnTo>
                <a:cubicBezTo>
                  <a:pt x="0" y="34149"/>
                  <a:pt x="34149" y="0"/>
                  <a:pt x="76211"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35" name="Text 33"/>
          <p:cNvSpPr/>
          <p:nvPr/>
        </p:nvSpPr>
        <p:spPr>
          <a:xfrm>
            <a:off x="6376988" y="1619250"/>
            <a:ext cx="5267325" cy="266700"/>
          </a:xfrm>
          <a:prstGeom prst="rect">
            <a:avLst/>
          </a:prstGeom>
          <a:noFill/>
        </p:spPr>
        <p:txBody>
          <a:bodyPr wrap="square" lIns="0" tIns="0" rIns="0" bIns="0" rtlCol="0" anchor="ctr"/>
          <a:lstStyle/>
          <a:p>
            <a:pPr algn="ctr">
              <a:lnSpc>
                <a:spcPct val="130000"/>
              </a:lnSpc>
            </a:pPr>
            <a:r>
              <a:rPr lang="en-IN" altLang="en-US" sz="1350" b="1" dirty="0">
                <a:solidFill>
                  <a:srgbClr val="E8E8E8"/>
                </a:solidFill>
                <a:latin typeface="Hedvig Letters Sans" pitchFamily="34" charset="0"/>
                <a:ea typeface="Hedvig Letters Sans" pitchFamily="34" charset="-122"/>
                <a:cs typeface="Hedvig Letters Sans" pitchFamily="34" charset="-120"/>
              </a:rPr>
              <a:t>Illustration of a generic </a:t>
            </a:r>
            <a:r>
              <a:rPr lang="en-US" sz="1350" b="1" dirty="0">
                <a:solidFill>
                  <a:srgbClr val="E8E8E8"/>
                </a:solidFill>
                <a:latin typeface="Hedvig Letters Sans" pitchFamily="34" charset="0"/>
                <a:ea typeface="Hedvig Letters Sans" pitchFamily="34" charset="-122"/>
                <a:cs typeface="Hedvig Letters Sans" pitchFamily="34" charset="-120"/>
              </a:rPr>
              <a:t>Long Tail</a:t>
            </a:r>
            <a:endParaRPr lang="en-US" sz="1600" dirty="0"/>
          </a:p>
        </p:txBody>
      </p:sp>
      <p:sp>
        <p:nvSpPr>
          <p:cNvPr id="37" name="Shape 34"/>
          <p:cNvSpPr/>
          <p:nvPr/>
        </p:nvSpPr>
        <p:spPr>
          <a:xfrm>
            <a:off x="6210300" y="5618480"/>
            <a:ext cx="5581650" cy="1181100"/>
          </a:xfrm>
          <a:custGeom>
            <a:avLst/>
            <a:gdLst/>
            <a:ahLst/>
            <a:cxnLst/>
            <a:rect l="l" t="t" r="r" b="b"/>
            <a:pathLst>
              <a:path w="5581650" h="1181100">
                <a:moveTo>
                  <a:pt x="38100" y="0"/>
                </a:moveTo>
                <a:lnTo>
                  <a:pt x="5505445" y="0"/>
                </a:lnTo>
                <a:cubicBezTo>
                  <a:pt x="5547504" y="0"/>
                  <a:pt x="5581650" y="34146"/>
                  <a:pt x="5581650" y="76205"/>
                </a:cubicBezTo>
                <a:lnTo>
                  <a:pt x="5581650" y="1104895"/>
                </a:lnTo>
                <a:cubicBezTo>
                  <a:pt x="5581650" y="1146982"/>
                  <a:pt x="5547532" y="1181100"/>
                  <a:pt x="5505445" y="1181100"/>
                </a:cubicBezTo>
                <a:lnTo>
                  <a:pt x="38100" y="1181100"/>
                </a:lnTo>
                <a:cubicBezTo>
                  <a:pt x="17072" y="1181100"/>
                  <a:pt x="0" y="1164028"/>
                  <a:pt x="0" y="1143000"/>
                </a:cubicBezTo>
                <a:lnTo>
                  <a:pt x="0" y="38100"/>
                </a:lnTo>
                <a:cubicBezTo>
                  <a:pt x="0" y="17072"/>
                  <a:pt x="17072" y="0"/>
                  <a:pt x="38100" y="0"/>
                </a:cubicBezTo>
                <a:close/>
              </a:path>
            </a:pathLst>
          </a:custGeom>
          <a:solidFill>
            <a:srgbClr val="4A6D8C">
              <a:alpha val="14902"/>
            </a:srgbClr>
          </a:solidFill>
        </p:spPr>
        <p:txBody>
          <a:bodyPr/>
          <a:lstStyle/>
          <a:p>
            <a:endParaRPr lang="it-IT" dirty="0"/>
          </a:p>
        </p:txBody>
      </p:sp>
      <p:sp>
        <p:nvSpPr>
          <p:cNvPr id="38" name="Shape 35"/>
          <p:cNvSpPr/>
          <p:nvPr/>
        </p:nvSpPr>
        <p:spPr>
          <a:xfrm>
            <a:off x="6229350" y="5638800"/>
            <a:ext cx="38100" cy="1181100"/>
          </a:xfrm>
          <a:custGeom>
            <a:avLst/>
            <a:gdLst/>
            <a:ahLst/>
            <a:cxnLst/>
            <a:rect l="l" t="t" r="r" b="b"/>
            <a:pathLst>
              <a:path w="38100" h="1181100">
                <a:moveTo>
                  <a:pt x="38100" y="0"/>
                </a:moveTo>
                <a:lnTo>
                  <a:pt x="38100" y="0"/>
                </a:lnTo>
                <a:lnTo>
                  <a:pt x="38100" y="1181100"/>
                </a:lnTo>
                <a:lnTo>
                  <a:pt x="38100" y="1181100"/>
                </a:lnTo>
                <a:cubicBezTo>
                  <a:pt x="17072" y="1181100"/>
                  <a:pt x="0" y="1164028"/>
                  <a:pt x="0" y="1143000"/>
                </a:cubicBezTo>
                <a:lnTo>
                  <a:pt x="0" y="38100"/>
                </a:lnTo>
                <a:cubicBezTo>
                  <a:pt x="0" y="17072"/>
                  <a:pt x="17072" y="0"/>
                  <a:pt x="38100" y="0"/>
                </a:cubicBezTo>
                <a:close/>
              </a:path>
            </a:pathLst>
          </a:custGeom>
          <a:solidFill>
            <a:srgbClr val="4A6D8C"/>
          </a:solidFill>
        </p:spPr>
        <p:txBody>
          <a:bodyPr/>
          <a:lstStyle/>
          <a:p>
            <a:endParaRPr lang="en-US"/>
          </a:p>
        </p:txBody>
      </p:sp>
      <p:sp>
        <p:nvSpPr>
          <p:cNvPr id="39" name="Text 36"/>
          <p:cNvSpPr/>
          <p:nvPr/>
        </p:nvSpPr>
        <p:spPr>
          <a:xfrm>
            <a:off x="6400800" y="5791200"/>
            <a:ext cx="5343525" cy="266700"/>
          </a:xfrm>
          <a:prstGeom prst="rect">
            <a:avLst/>
          </a:prstGeom>
          <a:noFill/>
        </p:spPr>
        <p:txBody>
          <a:bodyPr wrap="square" lIns="0" tIns="0" rIns="0" bIns="0" rtlCol="0" anchor="ctr"/>
          <a:lstStyle/>
          <a:p>
            <a:pPr>
              <a:lnSpc>
                <a:spcPct val="130000"/>
              </a:lnSpc>
            </a:pPr>
            <a:r>
              <a:rPr lang="en-US" sz="1350" b="1" dirty="0">
                <a:solidFill>
                  <a:srgbClr val="E8E8E8"/>
                </a:solidFill>
                <a:latin typeface="Hedvig Letters Sans" pitchFamily="34" charset="0"/>
                <a:ea typeface="Hedvig Letters Sans" pitchFamily="34" charset="-122"/>
                <a:cs typeface="Hedvig Letters Sans" pitchFamily="34" charset="-120"/>
              </a:rPr>
              <a:t>Key Insight</a:t>
            </a:r>
            <a:endParaRPr lang="en-US" sz="1600" dirty="0"/>
          </a:p>
        </p:txBody>
      </p:sp>
      <p:sp>
        <p:nvSpPr>
          <p:cNvPr id="40" name="Text 37"/>
          <p:cNvSpPr/>
          <p:nvPr/>
        </p:nvSpPr>
        <p:spPr>
          <a:xfrm>
            <a:off x="6400800" y="6172200"/>
            <a:ext cx="5334000" cy="495300"/>
          </a:xfrm>
          <a:prstGeom prst="rect">
            <a:avLst/>
          </a:prstGeom>
          <a:noFill/>
        </p:spPr>
        <p:txBody>
          <a:bodyPr wrap="square" lIns="0" tIns="0" rIns="0" bIns="0" rtlCol="0" anchor="ctr"/>
          <a:lstStyle/>
          <a:p>
            <a:pPr>
              <a:lnSpc>
                <a:spcPct val="140000"/>
              </a:lnSpc>
            </a:pP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long tail emerges </a:t>
            </a:r>
            <a:r>
              <a:rPr lang="en-US" sz="12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not by accident</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but as a consequence of an ecosystem's ability to accommodate both </a:t>
            </a:r>
            <a:r>
              <a:rPr lang="en-US" sz="120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universal</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and </a:t>
            </a:r>
            <a:r>
              <a:rPr lang="en-US" sz="1200"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specialized</a:t>
            </a:r>
            <a:r>
              <a:rPr lang="en-US" sz="12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needs.</a:t>
            </a:r>
            <a:endParaRPr lang="en-US" sz="1600" dirty="0"/>
          </a:p>
        </p:txBody>
      </p:sp>
      <p:pic>
        <p:nvPicPr>
          <p:cNvPr id="41" name="Picture 40"/>
          <p:cNvPicPr>
            <a:picLocks noChangeAspect="1"/>
          </p:cNvPicPr>
          <p:nvPr/>
        </p:nvPicPr>
        <p:blipFill>
          <a:blip r:embed="rId3"/>
          <a:stretch>
            <a:fillRect/>
          </a:stretch>
        </p:blipFill>
        <p:spPr>
          <a:xfrm>
            <a:off x="6815455" y="2030095"/>
            <a:ext cx="4472305" cy="34442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33342" y="333342"/>
            <a:ext cx="11591984" cy="200005"/>
          </a:xfrm>
          <a:prstGeom prst="rect">
            <a:avLst/>
          </a:prstGeom>
          <a:noFill/>
        </p:spPr>
        <p:txBody>
          <a:bodyPr wrap="square" lIns="0" tIns="0" rIns="0" bIns="0" rtlCol="0" anchor="ctr"/>
          <a:lstStyle/>
          <a:p>
            <a:pPr>
              <a:lnSpc>
                <a:spcPct val="130000"/>
              </a:lnSpc>
            </a:pPr>
            <a:r>
              <a:rPr lang="en-US" sz="1050" b="1" kern="0" spc="105"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ECOSYSTEM EXAMPLES</a:t>
            </a:r>
            <a:endParaRPr lang="en-US" sz="1600" dirty="0"/>
          </a:p>
        </p:txBody>
      </p:sp>
      <p:sp>
        <p:nvSpPr>
          <p:cNvPr id="3" name="Text 1"/>
          <p:cNvSpPr/>
          <p:nvPr/>
        </p:nvSpPr>
        <p:spPr>
          <a:xfrm>
            <a:off x="333342" y="600016"/>
            <a:ext cx="11675319" cy="333342"/>
          </a:xfrm>
          <a:prstGeom prst="rect">
            <a:avLst/>
          </a:prstGeom>
          <a:noFill/>
        </p:spPr>
        <p:txBody>
          <a:bodyPr wrap="square" lIns="0" tIns="0" rIns="0" bIns="0" rtlCol="0" anchor="ctr"/>
          <a:lstStyle/>
          <a:p>
            <a:pPr>
              <a:lnSpc>
                <a:spcPct val="90000"/>
              </a:lnSpc>
            </a:pPr>
            <a:r>
              <a:rPr lang="en-US" sz="2360"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Long Tail in Natural Languages and the Web</a:t>
            </a:r>
            <a:endParaRPr lang="en-US" sz="1600" dirty="0"/>
          </a:p>
        </p:txBody>
      </p:sp>
      <p:sp>
        <p:nvSpPr>
          <p:cNvPr id="4" name="Shape 2"/>
          <p:cNvSpPr/>
          <p:nvPr/>
        </p:nvSpPr>
        <p:spPr>
          <a:xfrm>
            <a:off x="333342" y="1033362"/>
            <a:ext cx="800022" cy="33334"/>
          </a:xfrm>
          <a:custGeom>
            <a:avLst/>
            <a:gdLst/>
            <a:ahLst/>
            <a:cxnLst/>
            <a:rect l="l" t="t" r="r" b="b"/>
            <a:pathLst>
              <a:path w="800022" h="33334">
                <a:moveTo>
                  <a:pt x="0" y="0"/>
                </a:moveTo>
                <a:lnTo>
                  <a:pt x="800022" y="0"/>
                </a:lnTo>
                <a:lnTo>
                  <a:pt x="800022" y="33334"/>
                </a:lnTo>
                <a:lnTo>
                  <a:pt x="0" y="33334"/>
                </a:lnTo>
                <a:lnTo>
                  <a:pt x="0" y="0"/>
                </a:lnTo>
                <a:close/>
              </a:path>
            </a:pathLst>
          </a:custGeom>
          <a:solidFill>
            <a:srgbClr val="D8A252"/>
          </a:solidFill>
        </p:spPr>
        <p:txBody>
          <a:bodyPr/>
          <a:lstStyle/>
          <a:p>
            <a:endParaRPr lang="en-US"/>
          </a:p>
        </p:txBody>
      </p:sp>
      <p:sp>
        <p:nvSpPr>
          <p:cNvPr id="5" name="Shape 3"/>
          <p:cNvSpPr/>
          <p:nvPr/>
        </p:nvSpPr>
        <p:spPr>
          <a:xfrm>
            <a:off x="350010" y="1233367"/>
            <a:ext cx="5650154" cy="5416815"/>
          </a:xfrm>
          <a:custGeom>
            <a:avLst/>
            <a:gdLst/>
            <a:ahLst/>
            <a:cxnLst/>
            <a:rect l="l" t="t" r="r" b="b"/>
            <a:pathLst>
              <a:path w="5650154" h="5416815">
                <a:moveTo>
                  <a:pt x="33334" y="0"/>
                </a:moveTo>
                <a:lnTo>
                  <a:pt x="5583473" y="0"/>
                </a:lnTo>
                <a:cubicBezTo>
                  <a:pt x="5620300" y="0"/>
                  <a:pt x="5650154" y="29854"/>
                  <a:pt x="5650154" y="66681"/>
                </a:cubicBezTo>
                <a:lnTo>
                  <a:pt x="5650154" y="5350134"/>
                </a:lnTo>
                <a:cubicBezTo>
                  <a:pt x="5650154" y="5386961"/>
                  <a:pt x="5620300" y="5416815"/>
                  <a:pt x="5583473" y="5416815"/>
                </a:cubicBezTo>
                <a:lnTo>
                  <a:pt x="33334" y="5416815"/>
                </a:lnTo>
                <a:cubicBezTo>
                  <a:pt x="14924" y="5416815"/>
                  <a:pt x="0" y="5401891"/>
                  <a:pt x="0" y="5383481"/>
                </a:cubicBezTo>
                <a:lnTo>
                  <a:pt x="0" y="33334"/>
                </a:lnTo>
                <a:cubicBezTo>
                  <a:pt x="0" y="14924"/>
                  <a:pt x="14924" y="0"/>
                  <a:pt x="33334" y="0"/>
                </a:cubicBezTo>
                <a:close/>
              </a:path>
            </a:pathLst>
          </a:custGeom>
          <a:solidFill>
            <a:srgbClr val="4A6D8C">
              <a:alpha val="14902"/>
            </a:srgbClr>
          </a:solidFill>
        </p:spPr>
        <p:txBody>
          <a:bodyPr/>
          <a:lstStyle/>
          <a:p>
            <a:endParaRPr lang="en-US"/>
          </a:p>
        </p:txBody>
      </p:sp>
      <p:sp>
        <p:nvSpPr>
          <p:cNvPr id="6" name="Shape 4"/>
          <p:cNvSpPr/>
          <p:nvPr/>
        </p:nvSpPr>
        <p:spPr>
          <a:xfrm>
            <a:off x="350010" y="1233367"/>
            <a:ext cx="33334" cy="5416815"/>
          </a:xfrm>
          <a:custGeom>
            <a:avLst/>
            <a:gdLst/>
            <a:ahLst/>
            <a:cxnLst/>
            <a:rect l="l" t="t" r="r" b="b"/>
            <a:pathLst>
              <a:path w="33334" h="5416815">
                <a:moveTo>
                  <a:pt x="33334" y="0"/>
                </a:moveTo>
                <a:lnTo>
                  <a:pt x="33334" y="0"/>
                </a:lnTo>
                <a:lnTo>
                  <a:pt x="33334" y="5416815"/>
                </a:lnTo>
                <a:lnTo>
                  <a:pt x="33334" y="5416815"/>
                </a:lnTo>
                <a:cubicBezTo>
                  <a:pt x="14924" y="5416815"/>
                  <a:pt x="0" y="5401891"/>
                  <a:pt x="0" y="5383481"/>
                </a:cubicBezTo>
                <a:lnTo>
                  <a:pt x="0" y="33334"/>
                </a:lnTo>
                <a:cubicBezTo>
                  <a:pt x="0" y="14924"/>
                  <a:pt x="14924" y="0"/>
                  <a:pt x="33334" y="0"/>
                </a:cubicBezTo>
                <a:close/>
              </a:path>
            </a:pathLst>
          </a:custGeom>
          <a:solidFill>
            <a:srgbClr val="4A6D8C"/>
          </a:solidFill>
        </p:spPr>
        <p:txBody>
          <a:bodyPr/>
          <a:lstStyle/>
          <a:p>
            <a:endParaRPr lang="en-US"/>
          </a:p>
        </p:txBody>
      </p:sp>
      <p:sp>
        <p:nvSpPr>
          <p:cNvPr id="7" name="Shape 5"/>
          <p:cNvSpPr/>
          <p:nvPr/>
        </p:nvSpPr>
        <p:spPr>
          <a:xfrm>
            <a:off x="545848" y="1433373"/>
            <a:ext cx="225006" cy="200005"/>
          </a:xfrm>
          <a:custGeom>
            <a:avLst/>
            <a:gdLst/>
            <a:ahLst/>
            <a:cxnLst/>
            <a:rect l="l" t="t" r="r" b="b"/>
            <a:pathLst>
              <a:path w="225006" h="200005">
                <a:moveTo>
                  <a:pt x="62502" y="0"/>
                </a:moveTo>
                <a:cubicBezTo>
                  <a:pt x="69416" y="0"/>
                  <a:pt x="75002" y="5586"/>
                  <a:pt x="75002" y="12500"/>
                </a:cubicBezTo>
                <a:lnTo>
                  <a:pt x="75002" y="25001"/>
                </a:lnTo>
                <a:lnTo>
                  <a:pt x="125003" y="25001"/>
                </a:lnTo>
                <a:cubicBezTo>
                  <a:pt x="131918" y="25001"/>
                  <a:pt x="137504" y="30587"/>
                  <a:pt x="137504" y="37501"/>
                </a:cubicBezTo>
                <a:cubicBezTo>
                  <a:pt x="137504" y="44415"/>
                  <a:pt x="131918" y="50001"/>
                  <a:pt x="125003" y="50001"/>
                </a:cubicBezTo>
                <a:lnTo>
                  <a:pt x="121253" y="50001"/>
                </a:lnTo>
                <a:lnTo>
                  <a:pt x="117972" y="59025"/>
                </a:lnTo>
                <a:cubicBezTo>
                  <a:pt x="111566" y="76682"/>
                  <a:pt x="101917" y="92815"/>
                  <a:pt x="89768" y="106683"/>
                </a:cubicBezTo>
                <a:cubicBezTo>
                  <a:pt x="95315" y="110120"/>
                  <a:pt x="101097" y="113167"/>
                  <a:pt x="107112" y="115863"/>
                </a:cubicBezTo>
                <a:lnTo>
                  <a:pt x="126800" y="124613"/>
                </a:lnTo>
                <a:lnTo>
                  <a:pt x="151098" y="69924"/>
                </a:lnTo>
                <a:cubicBezTo>
                  <a:pt x="153090" y="65392"/>
                  <a:pt x="157582" y="62502"/>
                  <a:pt x="162504" y="62502"/>
                </a:cubicBezTo>
                <a:cubicBezTo>
                  <a:pt x="167426" y="62502"/>
                  <a:pt x="171919" y="65392"/>
                  <a:pt x="173911" y="69924"/>
                </a:cubicBezTo>
                <a:lnTo>
                  <a:pt x="223912" y="182427"/>
                </a:lnTo>
                <a:cubicBezTo>
                  <a:pt x="226725" y="188755"/>
                  <a:pt x="223873" y="196138"/>
                  <a:pt x="217584" y="198912"/>
                </a:cubicBezTo>
                <a:cubicBezTo>
                  <a:pt x="211295" y="201685"/>
                  <a:pt x="203873" y="198873"/>
                  <a:pt x="201099" y="192583"/>
                </a:cubicBezTo>
                <a:lnTo>
                  <a:pt x="193287" y="175005"/>
                </a:lnTo>
                <a:lnTo>
                  <a:pt x="131761" y="175005"/>
                </a:lnTo>
                <a:lnTo>
                  <a:pt x="123949" y="192583"/>
                </a:lnTo>
                <a:cubicBezTo>
                  <a:pt x="121136" y="198912"/>
                  <a:pt x="113753" y="201724"/>
                  <a:pt x="107464" y="198912"/>
                </a:cubicBezTo>
                <a:cubicBezTo>
                  <a:pt x="101175" y="196099"/>
                  <a:pt x="98323" y="188716"/>
                  <a:pt x="101136" y="182427"/>
                </a:cubicBezTo>
                <a:lnTo>
                  <a:pt x="116683" y="147465"/>
                </a:lnTo>
                <a:lnTo>
                  <a:pt x="96995" y="138715"/>
                </a:lnTo>
                <a:cubicBezTo>
                  <a:pt x="88010" y="134730"/>
                  <a:pt x="79416" y="129964"/>
                  <a:pt x="71291" y="124496"/>
                </a:cubicBezTo>
                <a:cubicBezTo>
                  <a:pt x="62970" y="131215"/>
                  <a:pt x="53869" y="137074"/>
                  <a:pt x="44142" y="141957"/>
                </a:cubicBezTo>
                <a:lnTo>
                  <a:pt x="30587" y="148676"/>
                </a:lnTo>
                <a:cubicBezTo>
                  <a:pt x="24415" y="151762"/>
                  <a:pt x="16915" y="149262"/>
                  <a:pt x="13829" y="143090"/>
                </a:cubicBezTo>
                <a:cubicBezTo>
                  <a:pt x="10742" y="136918"/>
                  <a:pt x="13243" y="129418"/>
                  <a:pt x="19415" y="126332"/>
                </a:cubicBezTo>
                <a:lnTo>
                  <a:pt x="32892" y="119574"/>
                </a:lnTo>
                <a:cubicBezTo>
                  <a:pt x="39259" y="116370"/>
                  <a:pt x="45314" y="112659"/>
                  <a:pt x="51017" y="108519"/>
                </a:cubicBezTo>
                <a:cubicBezTo>
                  <a:pt x="45626" y="103558"/>
                  <a:pt x="40548" y="98206"/>
                  <a:pt x="35821" y="92542"/>
                </a:cubicBezTo>
                <a:lnTo>
                  <a:pt x="31876" y="87776"/>
                </a:lnTo>
                <a:cubicBezTo>
                  <a:pt x="27462" y="82463"/>
                  <a:pt x="28165" y="74572"/>
                  <a:pt x="33477" y="70158"/>
                </a:cubicBezTo>
                <a:cubicBezTo>
                  <a:pt x="38790" y="65744"/>
                  <a:pt x="46681" y="66447"/>
                  <a:pt x="51095" y="71760"/>
                </a:cubicBezTo>
                <a:lnTo>
                  <a:pt x="55080" y="76526"/>
                </a:lnTo>
                <a:cubicBezTo>
                  <a:pt x="59572" y="81955"/>
                  <a:pt x="64494" y="86995"/>
                  <a:pt x="69689" y="91643"/>
                </a:cubicBezTo>
                <a:cubicBezTo>
                  <a:pt x="80432" y="79768"/>
                  <a:pt x="88909" y="65822"/>
                  <a:pt x="94495" y="50470"/>
                </a:cubicBezTo>
                <a:lnTo>
                  <a:pt x="94690" y="50001"/>
                </a:lnTo>
                <a:lnTo>
                  <a:pt x="12539" y="50001"/>
                </a:lnTo>
                <a:cubicBezTo>
                  <a:pt x="5586" y="50001"/>
                  <a:pt x="0" y="44415"/>
                  <a:pt x="0" y="37501"/>
                </a:cubicBezTo>
                <a:cubicBezTo>
                  <a:pt x="0" y="30587"/>
                  <a:pt x="5586" y="25001"/>
                  <a:pt x="12500" y="25001"/>
                </a:cubicBezTo>
                <a:lnTo>
                  <a:pt x="50001" y="25001"/>
                </a:lnTo>
                <a:lnTo>
                  <a:pt x="50001" y="12500"/>
                </a:lnTo>
                <a:cubicBezTo>
                  <a:pt x="50001" y="5586"/>
                  <a:pt x="55587" y="0"/>
                  <a:pt x="62502" y="0"/>
                </a:cubicBezTo>
                <a:close/>
                <a:moveTo>
                  <a:pt x="162504" y="105784"/>
                </a:moveTo>
                <a:lnTo>
                  <a:pt x="142855" y="150004"/>
                </a:lnTo>
                <a:lnTo>
                  <a:pt x="182153" y="150004"/>
                </a:lnTo>
                <a:lnTo>
                  <a:pt x="162504" y="105784"/>
                </a:lnTo>
                <a:close/>
              </a:path>
            </a:pathLst>
          </a:custGeom>
          <a:solidFill>
            <a:srgbClr val="D8A252"/>
          </a:solidFill>
        </p:spPr>
        <p:txBody>
          <a:bodyPr/>
          <a:lstStyle/>
          <a:p>
            <a:endParaRPr lang="en-US"/>
          </a:p>
        </p:txBody>
      </p:sp>
      <p:sp>
        <p:nvSpPr>
          <p:cNvPr id="8" name="Text 6"/>
          <p:cNvSpPr/>
          <p:nvPr/>
        </p:nvSpPr>
        <p:spPr>
          <a:xfrm>
            <a:off x="883357" y="1400038"/>
            <a:ext cx="2991748" cy="266674"/>
          </a:xfrm>
          <a:prstGeom prst="rect">
            <a:avLst/>
          </a:prstGeom>
          <a:noFill/>
        </p:spPr>
        <p:txBody>
          <a:bodyPr wrap="square" lIns="0" tIns="0" rIns="0" bIns="0" rtlCol="0" anchor="ctr"/>
          <a:lstStyle/>
          <a:p>
            <a:pPr>
              <a:lnSpc>
                <a:spcPct val="110000"/>
              </a:lnSpc>
            </a:pPr>
            <a:r>
              <a:rPr lang="en-US" sz="1575" b="1" dirty="0">
                <a:solidFill>
                  <a:srgbClr val="E8E8E8"/>
                </a:solidFill>
                <a:latin typeface="Hedvig Letters Sans" pitchFamily="34" charset="0"/>
                <a:ea typeface="Hedvig Letters Sans" pitchFamily="34" charset="-122"/>
                <a:cs typeface="Hedvig Letters Sans" pitchFamily="34" charset="-120"/>
              </a:rPr>
              <a:t>Natural Languages: Zipf's Law</a:t>
            </a:r>
            <a:endParaRPr lang="en-US" sz="1600" dirty="0"/>
          </a:p>
        </p:txBody>
      </p:sp>
      <p:sp>
        <p:nvSpPr>
          <p:cNvPr id="9" name="Shape 7"/>
          <p:cNvSpPr/>
          <p:nvPr/>
        </p:nvSpPr>
        <p:spPr>
          <a:xfrm>
            <a:off x="533348" y="1801441"/>
            <a:ext cx="5300145" cy="916692"/>
          </a:xfrm>
          <a:custGeom>
            <a:avLst/>
            <a:gdLst/>
            <a:ahLst/>
            <a:cxnLst/>
            <a:rect l="l" t="t" r="r" b="b"/>
            <a:pathLst>
              <a:path w="5300145" h="916692">
                <a:moveTo>
                  <a:pt x="66671" y="0"/>
                </a:moveTo>
                <a:lnTo>
                  <a:pt x="5233474" y="0"/>
                </a:lnTo>
                <a:cubicBezTo>
                  <a:pt x="5270295" y="0"/>
                  <a:pt x="5300145" y="29850"/>
                  <a:pt x="5300145" y="66671"/>
                </a:cubicBezTo>
                <a:lnTo>
                  <a:pt x="5300145" y="850021"/>
                </a:lnTo>
                <a:cubicBezTo>
                  <a:pt x="5300145" y="886842"/>
                  <a:pt x="5270295" y="916692"/>
                  <a:pt x="5233474" y="916692"/>
                </a:cubicBezTo>
                <a:lnTo>
                  <a:pt x="66671" y="916692"/>
                </a:lnTo>
                <a:cubicBezTo>
                  <a:pt x="29850" y="916692"/>
                  <a:pt x="0" y="886842"/>
                  <a:pt x="0" y="850021"/>
                </a:cubicBezTo>
                <a:lnTo>
                  <a:pt x="0" y="66671"/>
                </a:lnTo>
                <a:cubicBezTo>
                  <a:pt x="0" y="29850"/>
                  <a:pt x="29850" y="0"/>
                  <a:pt x="66671" y="0"/>
                </a:cubicBezTo>
                <a:close/>
              </a:path>
            </a:pathLst>
          </a:custGeom>
          <a:solidFill>
            <a:srgbClr val="1A1D24">
              <a:alpha val="60000"/>
            </a:srgbClr>
          </a:solidFill>
        </p:spPr>
        <p:txBody>
          <a:bodyPr/>
          <a:lstStyle/>
          <a:p>
            <a:endParaRPr lang="en-US"/>
          </a:p>
        </p:txBody>
      </p:sp>
      <p:sp>
        <p:nvSpPr>
          <p:cNvPr id="10" name="Text 8"/>
          <p:cNvSpPr/>
          <p:nvPr/>
        </p:nvSpPr>
        <p:spPr>
          <a:xfrm>
            <a:off x="666685" y="1934778"/>
            <a:ext cx="5100139" cy="650018"/>
          </a:xfrm>
          <a:prstGeom prst="rect">
            <a:avLst/>
          </a:prstGeom>
          <a:noFill/>
        </p:spPr>
        <p:txBody>
          <a:bodyPr wrap="square" lIns="0" tIns="0" rIns="0" bIns="0" rtlCol="0" anchor="ctr"/>
          <a:lstStyle/>
          <a:p>
            <a:pPr>
              <a:lnSpc>
                <a:spcPct val="14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 natural languages, the big head-long tail phenomenon manifests through </a:t>
            </a: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Zipf's Law</a:t>
            </a: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 statistical pattern where a small number of words occur very frequently while many words occur rarely.</a:t>
            </a:r>
            <a:endParaRPr lang="en-US" sz="1600" dirty="0"/>
          </a:p>
        </p:txBody>
      </p:sp>
      <p:sp>
        <p:nvSpPr>
          <p:cNvPr id="11" name="Shape 9"/>
          <p:cNvSpPr/>
          <p:nvPr/>
        </p:nvSpPr>
        <p:spPr>
          <a:xfrm>
            <a:off x="536126" y="2857023"/>
            <a:ext cx="5289033" cy="972249"/>
          </a:xfrm>
          <a:custGeom>
            <a:avLst/>
            <a:gdLst/>
            <a:ahLst/>
            <a:cxnLst/>
            <a:rect l="l" t="t" r="r" b="b"/>
            <a:pathLst>
              <a:path w="5289033" h="972249">
                <a:moveTo>
                  <a:pt x="66667" y="0"/>
                </a:moveTo>
                <a:lnTo>
                  <a:pt x="5222366" y="0"/>
                </a:lnTo>
                <a:cubicBezTo>
                  <a:pt x="5259186" y="0"/>
                  <a:pt x="5289033" y="29848"/>
                  <a:pt x="5289033" y="66667"/>
                </a:cubicBezTo>
                <a:lnTo>
                  <a:pt x="5289033" y="905582"/>
                </a:lnTo>
                <a:cubicBezTo>
                  <a:pt x="5289033" y="942401"/>
                  <a:pt x="5259186" y="972249"/>
                  <a:pt x="5222366" y="972249"/>
                </a:cubicBezTo>
                <a:lnTo>
                  <a:pt x="66667" y="972249"/>
                </a:lnTo>
                <a:cubicBezTo>
                  <a:pt x="29848" y="972249"/>
                  <a:pt x="0" y="942401"/>
                  <a:pt x="0" y="905582"/>
                </a:cubicBezTo>
                <a:lnTo>
                  <a:pt x="0" y="66667"/>
                </a:lnTo>
                <a:cubicBezTo>
                  <a:pt x="0" y="29873"/>
                  <a:pt x="29873" y="0"/>
                  <a:pt x="66667"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12" name="Text 10"/>
          <p:cNvSpPr/>
          <p:nvPr/>
        </p:nvSpPr>
        <p:spPr>
          <a:xfrm>
            <a:off x="672241" y="2993140"/>
            <a:ext cx="5083472" cy="200005"/>
          </a:xfrm>
          <a:prstGeom prst="rect">
            <a:avLst/>
          </a:prstGeom>
          <a:noFill/>
        </p:spPr>
        <p:txBody>
          <a:bodyPr wrap="square" lIns="0" tIns="0" rIns="0" bIns="0" rtlCol="0" anchor="ctr"/>
          <a:lstStyle/>
          <a:p>
            <a:pPr>
              <a:lnSpc>
                <a:spcPct val="130000"/>
              </a:lnSpc>
            </a:pPr>
            <a:r>
              <a:rPr lang="en-US" sz="105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The Big Head: Core Lexicon</a:t>
            </a:r>
            <a:endParaRPr lang="en-US" sz="1600" dirty="0"/>
          </a:p>
        </p:txBody>
      </p:sp>
      <p:sp>
        <p:nvSpPr>
          <p:cNvPr id="13" name="Text 11"/>
          <p:cNvSpPr/>
          <p:nvPr/>
        </p:nvSpPr>
        <p:spPr>
          <a:xfrm>
            <a:off x="672241" y="3259814"/>
            <a:ext cx="5083472" cy="433345"/>
          </a:xfrm>
          <a:prstGeom prst="rect">
            <a:avLst/>
          </a:prstGeom>
          <a:noFill/>
        </p:spPr>
        <p:txBody>
          <a:bodyPr wrap="square" lIns="0" tIns="0" rIns="0" bIns="0" rtlCol="0" anchor="ctr"/>
          <a:lstStyle/>
          <a:p>
            <a:pPr>
              <a:lnSpc>
                <a:spcPct val="14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Common words ("the", "be", "to") used and reused by all communicators, enabling </a:t>
            </a: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universal communication</a:t>
            </a: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across the language community.</a:t>
            </a:r>
            <a:endParaRPr lang="en-US" sz="1600" dirty="0"/>
          </a:p>
        </p:txBody>
      </p:sp>
      <p:sp>
        <p:nvSpPr>
          <p:cNvPr id="14" name="Shape 12"/>
          <p:cNvSpPr/>
          <p:nvPr/>
        </p:nvSpPr>
        <p:spPr>
          <a:xfrm>
            <a:off x="536126" y="3970945"/>
            <a:ext cx="5289033" cy="1672268"/>
          </a:xfrm>
          <a:custGeom>
            <a:avLst/>
            <a:gdLst/>
            <a:ahLst/>
            <a:cxnLst/>
            <a:rect l="l" t="t" r="r" b="b"/>
            <a:pathLst>
              <a:path w="5289033" h="1672268">
                <a:moveTo>
                  <a:pt x="66673" y="0"/>
                </a:moveTo>
                <a:lnTo>
                  <a:pt x="5222360" y="0"/>
                </a:lnTo>
                <a:cubicBezTo>
                  <a:pt x="5259183" y="0"/>
                  <a:pt x="5289033" y="29851"/>
                  <a:pt x="5289033" y="66673"/>
                </a:cubicBezTo>
                <a:lnTo>
                  <a:pt x="5289033" y="1605595"/>
                </a:lnTo>
                <a:cubicBezTo>
                  <a:pt x="5289033" y="1642417"/>
                  <a:pt x="5259183" y="1672268"/>
                  <a:pt x="5222360" y="1672268"/>
                </a:cubicBezTo>
                <a:lnTo>
                  <a:pt x="66673" y="1672268"/>
                </a:lnTo>
                <a:cubicBezTo>
                  <a:pt x="29851" y="1672268"/>
                  <a:pt x="0" y="1642417"/>
                  <a:pt x="0" y="1605595"/>
                </a:cubicBezTo>
                <a:lnTo>
                  <a:pt x="0" y="66673"/>
                </a:lnTo>
                <a:cubicBezTo>
                  <a:pt x="0" y="29875"/>
                  <a:pt x="29875" y="0"/>
                  <a:pt x="66673"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15" name="Text 13"/>
          <p:cNvSpPr/>
          <p:nvPr/>
        </p:nvSpPr>
        <p:spPr>
          <a:xfrm>
            <a:off x="672241" y="4107058"/>
            <a:ext cx="5083472" cy="200005"/>
          </a:xfrm>
          <a:prstGeom prst="rect">
            <a:avLst/>
          </a:prstGeom>
          <a:noFill/>
        </p:spPr>
        <p:txBody>
          <a:bodyPr wrap="square" lIns="0" tIns="0" rIns="0" bIns="0" rtlCol="0" anchor="ctr"/>
          <a:lstStyle/>
          <a:p>
            <a:pPr>
              <a:lnSpc>
                <a:spcPct val="130000"/>
              </a:lnSpc>
            </a:pPr>
            <a:r>
              <a:rPr lang="en-US" sz="1050"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The Long Tail: Specialized Terminologies</a:t>
            </a:r>
            <a:endParaRPr lang="en-US" sz="1600" dirty="0"/>
          </a:p>
        </p:txBody>
      </p:sp>
      <p:sp>
        <p:nvSpPr>
          <p:cNvPr id="16" name="Text 14"/>
          <p:cNvSpPr/>
          <p:nvPr/>
        </p:nvSpPr>
        <p:spPr>
          <a:xfrm>
            <a:off x="672241" y="4373732"/>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Materials science terminology</a:t>
            </a:r>
            <a:endParaRPr lang="en-US" sz="1600" dirty="0"/>
          </a:p>
        </p:txBody>
      </p:sp>
      <p:sp>
        <p:nvSpPr>
          <p:cNvPr id="17" name="Text 15"/>
          <p:cNvSpPr/>
          <p:nvPr/>
        </p:nvSpPr>
        <p:spPr>
          <a:xfrm>
            <a:off x="672241" y="4607072"/>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Legal contract language</a:t>
            </a:r>
            <a:endParaRPr lang="en-US" sz="1600" dirty="0"/>
          </a:p>
        </p:txBody>
      </p:sp>
      <p:sp>
        <p:nvSpPr>
          <p:cNvPr id="18" name="Text 16"/>
          <p:cNvSpPr/>
          <p:nvPr/>
        </p:nvSpPr>
        <p:spPr>
          <a:xfrm>
            <a:off x="672241" y="4840411"/>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Molecular biology terms</a:t>
            </a:r>
            <a:endParaRPr lang="en-US" sz="1600" dirty="0"/>
          </a:p>
        </p:txBody>
      </p:sp>
      <p:sp>
        <p:nvSpPr>
          <p:cNvPr id="19" name="Text 17"/>
          <p:cNvSpPr/>
          <p:nvPr/>
        </p:nvSpPr>
        <p:spPr>
          <a:xfrm>
            <a:off x="672241" y="5073751"/>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Subcultural dialects</a:t>
            </a:r>
            <a:endParaRPr lang="en-US" sz="1600" dirty="0"/>
          </a:p>
        </p:txBody>
      </p:sp>
      <p:sp>
        <p:nvSpPr>
          <p:cNvPr id="20" name="Text 18"/>
          <p:cNvSpPr/>
          <p:nvPr/>
        </p:nvSpPr>
        <p:spPr>
          <a:xfrm>
            <a:off x="672241" y="5307091"/>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Regional geographic variants</a:t>
            </a:r>
            <a:endParaRPr lang="en-US" sz="1600" dirty="0"/>
          </a:p>
        </p:txBody>
      </p:sp>
      <p:sp>
        <p:nvSpPr>
          <p:cNvPr id="21" name="Shape 19"/>
          <p:cNvSpPr/>
          <p:nvPr/>
        </p:nvSpPr>
        <p:spPr>
          <a:xfrm>
            <a:off x="533348" y="5782104"/>
            <a:ext cx="5300145" cy="700019"/>
          </a:xfrm>
          <a:custGeom>
            <a:avLst/>
            <a:gdLst/>
            <a:ahLst/>
            <a:cxnLst/>
            <a:rect l="l" t="t" r="r" b="b"/>
            <a:pathLst>
              <a:path w="5300145" h="700019">
                <a:moveTo>
                  <a:pt x="66670" y="0"/>
                </a:moveTo>
                <a:lnTo>
                  <a:pt x="5233475" y="0"/>
                </a:lnTo>
                <a:cubicBezTo>
                  <a:pt x="5270296" y="0"/>
                  <a:pt x="5300145" y="29849"/>
                  <a:pt x="5300145" y="66670"/>
                </a:cubicBezTo>
                <a:lnTo>
                  <a:pt x="5300145" y="633349"/>
                </a:lnTo>
                <a:cubicBezTo>
                  <a:pt x="5300145" y="670170"/>
                  <a:pt x="5270296" y="700019"/>
                  <a:pt x="5233475" y="700019"/>
                </a:cubicBezTo>
                <a:lnTo>
                  <a:pt x="66670" y="700019"/>
                </a:lnTo>
                <a:cubicBezTo>
                  <a:pt x="29874" y="700019"/>
                  <a:pt x="0" y="670145"/>
                  <a:pt x="0" y="633349"/>
                </a:cubicBezTo>
                <a:lnTo>
                  <a:pt x="0" y="66670"/>
                </a:lnTo>
                <a:cubicBezTo>
                  <a:pt x="0" y="29874"/>
                  <a:pt x="29874" y="0"/>
                  <a:pt x="66670" y="0"/>
                </a:cubicBezTo>
                <a:close/>
              </a:path>
            </a:pathLst>
          </a:custGeom>
          <a:solidFill>
            <a:srgbClr val="1A1D24">
              <a:alpha val="60000"/>
            </a:srgbClr>
          </a:solidFill>
        </p:spPr>
        <p:txBody>
          <a:bodyPr/>
          <a:lstStyle/>
          <a:p>
            <a:endParaRPr lang="en-US"/>
          </a:p>
        </p:txBody>
      </p:sp>
      <p:sp>
        <p:nvSpPr>
          <p:cNvPr id="22" name="Text 20"/>
          <p:cNvSpPr/>
          <p:nvPr/>
        </p:nvSpPr>
        <p:spPr>
          <a:xfrm>
            <a:off x="666685" y="5915441"/>
            <a:ext cx="5100139" cy="433345"/>
          </a:xfrm>
          <a:prstGeom prst="rect">
            <a:avLst/>
          </a:prstGeom>
          <a:noFill/>
        </p:spPr>
        <p:txBody>
          <a:bodyPr wrap="square" lIns="0" tIns="0" rIns="0" bIns="0" rtlCol="0" anchor="ctr"/>
          <a:lstStyle/>
          <a:p>
            <a:pPr>
              <a:lnSpc>
                <a:spcPct val="14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This tail represents </a:t>
            </a: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not fragmentation but expansive capacity</a:t>
            </a: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for niche and contextual communication.</a:t>
            </a:r>
            <a:endParaRPr lang="en-US" sz="1600" dirty="0"/>
          </a:p>
        </p:txBody>
      </p:sp>
      <p:sp>
        <p:nvSpPr>
          <p:cNvPr id="23" name="Shape 21"/>
          <p:cNvSpPr/>
          <p:nvPr/>
        </p:nvSpPr>
        <p:spPr>
          <a:xfrm>
            <a:off x="6213104" y="1233367"/>
            <a:ext cx="5650154" cy="5416815"/>
          </a:xfrm>
          <a:custGeom>
            <a:avLst/>
            <a:gdLst/>
            <a:ahLst/>
            <a:cxnLst/>
            <a:rect l="l" t="t" r="r" b="b"/>
            <a:pathLst>
              <a:path w="5650154" h="5416815">
                <a:moveTo>
                  <a:pt x="33334" y="0"/>
                </a:moveTo>
                <a:lnTo>
                  <a:pt x="5583473" y="0"/>
                </a:lnTo>
                <a:cubicBezTo>
                  <a:pt x="5620300" y="0"/>
                  <a:pt x="5650154" y="29854"/>
                  <a:pt x="5650154" y="66681"/>
                </a:cubicBezTo>
                <a:lnTo>
                  <a:pt x="5650154" y="5350134"/>
                </a:lnTo>
                <a:cubicBezTo>
                  <a:pt x="5650154" y="5386961"/>
                  <a:pt x="5620300" y="5416815"/>
                  <a:pt x="5583473" y="5416815"/>
                </a:cubicBezTo>
                <a:lnTo>
                  <a:pt x="33334" y="5416815"/>
                </a:lnTo>
                <a:cubicBezTo>
                  <a:pt x="14924" y="5416815"/>
                  <a:pt x="0" y="5401891"/>
                  <a:pt x="0" y="5383481"/>
                </a:cubicBezTo>
                <a:lnTo>
                  <a:pt x="0" y="33334"/>
                </a:lnTo>
                <a:cubicBezTo>
                  <a:pt x="0" y="14924"/>
                  <a:pt x="14924" y="0"/>
                  <a:pt x="33334" y="0"/>
                </a:cubicBezTo>
                <a:close/>
              </a:path>
            </a:pathLst>
          </a:custGeom>
          <a:solidFill>
            <a:srgbClr val="D8A252">
              <a:alpha val="14902"/>
            </a:srgbClr>
          </a:solidFill>
        </p:spPr>
        <p:txBody>
          <a:bodyPr/>
          <a:lstStyle/>
          <a:p>
            <a:endParaRPr lang="en-US"/>
          </a:p>
        </p:txBody>
      </p:sp>
      <p:sp>
        <p:nvSpPr>
          <p:cNvPr id="24" name="Shape 22"/>
          <p:cNvSpPr/>
          <p:nvPr/>
        </p:nvSpPr>
        <p:spPr>
          <a:xfrm>
            <a:off x="6213104" y="1233367"/>
            <a:ext cx="33334" cy="5416815"/>
          </a:xfrm>
          <a:custGeom>
            <a:avLst/>
            <a:gdLst/>
            <a:ahLst/>
            <a:cxnLst/>
            <a:rect l="l" t="t" r="r" b="b"/>
            <a:pathLst>
              <a:path w="33334" h="5416815">
                <a:moveTo>
                  <a:pt x="33334" y="0"/>
                </a:moveTo>
                <a:lnTo>
                  <a:pt x="33334" y="0"/>
                </a:lnTo>
                <a:lnTo>
                  <a:pt x="33334" y="5416815"/>
                </a:lnTo>
                <a:lnTo>
                  <a:pt x="33334" y="5416815"/>
                </a:lnTo>
                <a:cubicBezTo>
                  <a:pt x="14924" y="5416815"/>
                  <a:pt x="0" y="5401891"/>
                  <a:pt x="0" y="5383481"/>
                </a:cubicBezTo>
                <a:lnTo>
                  <a:pt x="0" y="33334"/>
                </a:lnTo>
                <a:cubicBezTo>
                  <a:pt x="0" y="14924"/>
                  <a:pt x="14924" y="0"/>
                  <a:pt x="33334" y="0"/>
                </a:cubicBezTo>
                <a:close/>
              </a:path>
            </a:pathLst>
          </a:custGeom>
          <a:solidFill>
            <a:srgbClr val="D8A252"/>
          </a:solidFill>
        </p:spPr>
        <p:txBody>
          <a:bodyPr/>
          <a:lstStyle/>
          <a:p>
            <a:endParaRPr lang="en-US"/>
          </a:p>
        </p:txBody>
      </p:sp>
      <p:sp>
        <p:nvSpPr>
          <p:cNvPr id="25" name="Shape 23"/>
          <p:cNvSpPr/>
          <p:nvPr/>
        </p:nvSpPr>
        <p:spPr>
          <a:xfrm>
            <a:off x="6421443" y="1433373"/>
            <a:ext cx="200005" cy="200005"/>
          </a:xfrm>
          <a:custGeom>
            <a:avLst/>
            <a:gdLst/>
            <a:ahLst/>
            <a:cxnLst/>
            <a:rect l="l" t="t" r="r" b="b"/>
            <a:pathLst>
              <a:path w="200005" h="200005">
                <a:moveTo>
                  <a:pt x="21758" y="78010"/>
                </a:moveTo>
                <a:lnTo>
                  <a:pt x="33829" y="90081"/>
                </a:lnTo>
                <a:cubicBezTo>
                  <a:pt x="36173" y="92424"/>
                  <a:pt x="39337" y="93753"/>
                  <a:pt x="42657" y="93753"/>
                </a:cubicBezTo>
                <a:lnTo>
                  <a:pt x="51056" y="93753"/>
                </a:lnTo>
                <a:cubicBezTo>
                  <a:pt x="54376" y="93753"/>
                  <a:pt x="57541" y="95081"/>
                  <a:pt x="59884" y="97425"/>
                </a:cubicBezTo>
                <a:lnTo>
                  <a:pt x="71330" y="108870"/>
                </a:lnTo>
                <a:cubicBezTo>
                  <a:pt x="73674" y="111214"/>
                  <a:pt x="75002" y="114378"/>
                  <a:pt x="75002" y="117699"/>
                </a:cubicBezTo>
                <a:lnTo>
                  <a:pt x="75002" y="132347"/>
                </a:lnTo>
                <a:cubicBezTo>
                  <a:pt x="75002" y="135668"/>
                  <a:pt x="76330" y="138832"/>
                  <a:pt x="78674" y="141176"/>
                </a:cubicBezTo>
                <a:lnTo>
                  <a:pt x="83869" y="146371"/>
                </a:lnTo>
                <a:cubicBezTo>
                  <a:pt x="86213" y="148715"/>
                  <a:pt x="87541" y="151879"/>
                  <a:pt x="87541" y="155200"/>
                </a:cubicBezTo>
                <a:lnTo>
                  <a:pt x="87541" y="162504"/>
                </a:lnTo>
                <a:cubicBezTo>
                  <a:pt x="87541" y="169419"/>
                  <a:pt x="93128" y="175005"/>
                  <a:pt x="100042" y="175005"/>
                </a:cubicBezTo>
                <a:cubicBezTo>
                  <a:pt x="106956" y="175005"/>
                  <a:pt x="112542" y="169419"/>
                  <a:pt x="112542" y="162504"/>
                </a:cubicBezTo>
                <a:lnTo>
                  <a:pt x="112542" y="161450"/>
                </a:lnTo>
                <a:cubicBezTo>
                  <a:pt x="112542" y="158129"/>
                  <a:pt x="113870" y="154965"/>
                  <a:pt x="116214" y="152621"/>
                </a:cubicBezTo>
                <a:lnTo>
                  <a:pt x="133910" y="134926"/>
                </a:lnTo>
                <a:cubicBezTo>
                  <a:pt x="136254" y="132582"/>
                  <a:pt x="137582" y="129418"/>
                  <a:pt x="137582" y="126097"/>
                </a:cubicBezTo>
                <a:lnTo>
                  <a:pt x="137582" y="112542"/>
                </a:lnTo>
                <a:cubicBezTo>
                  <a:pt x="137582" y="105628"/>
                  <a:pt x="131996" y="100042"/>
                  <a:pt x="125082" y="100042"/>
                </a:cubicBezTo>
                <a:lnTo>
                  <a:pt x="92776" y="100042"/>
                </a:lnTo>
                <a:cubicBezTo>
                  <a:pt x="89456" y="100042"/>
                  <a:pt x="86291" y="98714"/>
                  <a:pt x="83948" y="96370"/>
                </a:cubicBezTo>
                <a:lnTo>
                  <a:pt x="77697" y="90120"/>
                </a:lnTo>
                <a:cubicBezTo>
                  <a:pt x="76057" y="88479"/>
                  <a:pt x="75119" y="86213"/>
                  <a:pt x="75119" y="83869"/>
                </a:cubicBezTo>
                <a:cubicBezTo>
                  <a:pt x="75119" y="78987"/>
                  <a:pt x="79065" y="75041"/>
                  <a:pt x="83948" y="75041"/>
                </a:cubicBezTo>
                <a:lnTo>
                  <a:pt x="97503" y="75041"/>
                </a:lnTo>
                <a:cubicBezTo>
                  <a:pt x="102386" y="75041"/>
                  <a:pt x="106331" y="71096"/>
                  <a:pt x="106331" y="66213"/>
                </a:cubicBezTo>
                <a:cubicBezTo>
                  <a:pt x="106331" y="63869"/>
                  <a:pt x="105394" y="61603"/>
                  <a:pt x="103753" y="59963"/>
                </a:cubicBezTo>
                <a:lnTo>
                  <a:pt x="96057" y="52267"/>
                </a:lnTo>
                <a:cubicBezTo>
                  <a:pt x="94534" y="50783"/>
                  <a:pt x="93753" y="48869"/>
                  <a:pt x="93753" y="46876"/>
                </a:cubicBezTo>
                <a:cubicBezTo>
                  <a:pt x="93753" y="44884"/>
                  <a:pt x="94534" y="42970"/>
                  <a:pt x="95979" y="41525"/>
                </a:cubicBezTo>
                <a:lnTo>
                  <a:pt x="102737" y="34767"/>
                </a:lnTo>
                <a:cubicBezTo>
                  <a:pt x="105003" y="32501"/>
                  <a:pt x="106292" y="29415"/>
                  <a:pt x="106292" y="26212"/>
                </a:cubicBezTo>
                <a:cubicBezTo>
                  <a:pt x="106292" y="23399"/>
                  <a:pt x="105354" y="20860"/>
                  <a:pt x="103792" y="18829"/>
                </a:cubicBezTo>
                <a:cubicBezTo>
                  <a:pt x="102542" y="18790"/>
                  <a:pt x="101292" y="18751"/>
                  <a:pt x="100042" y="18751"/>
                </a:cubicBezTo>
                <a:cubicBezTo>
                  <a:pt x="62775" y="18751"/>
                  <a:pt x="31407" y="43829"/>
                  <a:pt x="21797" y="78010"/>
                </a:cubicBezTo>
                <a:close/>
                <a:moveTo>
                  <a:pt x="181255" y="100003"/>
                </a:moveTo>
                <a:cubicBezTo>
                  <a:pt x="181255" y="86487"/>
                  <a:pt x="177974" y="73752"/>
                  <a:pt x="172114" y="62580"/>
                </a:cubicBezTo>
                <a:cubicBezTo>
                  <a:pt x="169614" y="62931"/>
                  <a:pt x="167153" y="64103"/>
                  <a:pt x="165122" y="66135"/>
                </a:cubicBezTo>
                <a:lnTo>
                  <a:pt x="159887" y="71369"/>
                </a:lnTo>
                <a:cubicBezTo>
                  <a:pt x="157543" y="73713"/>
                  <a:pt x="156215" y="76877"/>
                  <a:pt x="156215" y="80198"/>
                </a:cubicBezTo>
                <a:lnTo>
                  <a:pt x="156215" y="93753"/>
                </a:lnTo>
                <a:cubicBezTo>
                  <a:pt x="156215" y="100667"/>
                  <a:pt x="161801" y="106253"/>
                  <a:pt x="168716" y="106253"/>
                </a:cubicBezTo>
                <a:lnTo>
                  <a:pt x="178130" y="106253"/>
                </a:lnTo>
                <a:cubicBezTo>
                  <a:pt x="179106" y="106253"/>
                  <a:pt x="180083" y="106136"/>
                  <a:pt x="180982" y="105940"/>
                </a:cubicBezTo>
                <a:cubicBezTo>
                  <a:pt x="181138" y="103987"/>
                  <a:pt x="181177" y="101995"/>
                  <a:pt x="181177" y="100003"/>
                </a:cubicBezTo>
                <a:close/>
                <a:moveTo>
                  <a:pt x="0" y="100003"/>
                </a:moveTo>
                <a:cubicBezTo>
                  <a:pt x="0" y="44810"/>
                  <a:pt x="44810" y="0"/>
                  <a:pt x="100003" y="0"/>
                </a:cubicBezTo>
                <a:cubicBezTo>
                  <a:pt x="155196" y="0"/>
                  <a:pt x="200005" y="44810"/>
                  <a:pt x="200005" y="100003"/>
                </a:cubicBezTo>
                <a:cubicBezTo>
                  <a:pt x="200005" y="155196"/>
                  <a:pt x="155196" y="200005"/>
                  <a:pt x="100003" y="200005"/>
                </a:cubicBezTo>
                <a:cubicBezTo>
                  <a:pt x="44810" y="200005"/>
                  <a:pt x="0" y="155196"/>
                  <a:pt x="0" y="100003"/>
                </a:cubicBezTo>
                <a:close/>
              </a:path>
            </a:pathLst>
          </a:custGeom>
          <a:solidFill>
            <a:srgbClr val="D8A252"/>
          </a:solidFill>
        </p:spPr>
        <p:txBody>
          <a:bodyPr/>
          <a:lstStyle/>
          <a:p>
            <a:endParaRPr lang="en-US"/>
          </a:p>
        </p:txBody>
      </p:sp>
      <p:sp>
        <p:nvSpPr>
          <p:cNvPr id="26" name="Text 24"/>
          <p:cNvSpPr/>
          <p:nvPr/>
        </p:nvSpPr>
        <p:spPr>
          <a:xfrm>
            <a:off x="6746452" y="1400038"/>
            <a:ext cx="1675046" cy="266674"/>
          </a:xfrm>
          <a:prstGeom prst="rect">
            <a:avLst/>
          </a:prstGeom>
          <a:noFill/>
        </p:spPr>
        <p:txBody>
          <a:bodyPr wrap="square" lIns="0" tIns="0" rIns="0" bIns="0" rtlCol="0" anchor="ctr"/>
          <a:lstStyle/>
          <a:p>
            <a:pPr>
              <a:lnSpc>
                <a:spcPct val="110000"/>
              </a:lnSpc>
            </a:pPr>
            <a:r>
              <a:rPr lang="en-US" sz="1575" b="1" dirty="0">
                <a:solidFill>
                  <a:srgbClr val="E8E8E8"/>
                </a:solidFill>
                <a:latin typeface="Hedvig Letters Sans" pitchFamily="34" charset="0"/>
                <a:ea typeface="Hedvig Letters Sans" pitchFamily="34" charset="-122"/>
                <a:cs typeface="Hedvig Letters Sans" pitchFamily="34" charset="-120"/>
              </a:rPr>
              <a:t>World Wide Web</a:t>
            </a:r>
            <a:endParaRPr lang="en-US" sz="1600" dirty="0"/>
          </a:p>
        </p:txBody>
      </p:sp>
      <p:sp>
        <p:nvSpPr>
          <p:cNvPr id="27" name="Shape 25"/>
          <p:cNvSpPr/>
          <p:nvPr/>
        </p:nvSpPr>
        <p:spPr>
          <a:xfrm>
            <a:off x="6396443" y="1800049"/>
            <a:ext cx="5300145" cy="700019"/>
          </a:xfrm>
          <a:custGeom>
            <a:avLst/>
            <a:gdLst/>
            <a:ahLst/>
            <a:cxnLst/>
            <a:rect l="l" t="t" r="r" b="b"/>
            <a:pathLst>
              <a:path w="5300145" h="700019">
                <a:moveTo>
                  <a:pt x="66670" y="0"/>
                </a:moveTo>
                <a:lnTo>
                  <a:pt x="5233475" y="0"/>
                </a:lnTo>
                <a:cubicBezTo>
                  <a:pt x="5270296" y="0"/>
                  <a:pt x="5300145" y="29849"/>
                  <a:pt x="5300145" y="66670"/>
                </a:cubicBezTo>
                <a:lnTo>
                  <a:pt x="5300145" y="633349"/>
                </a:lnTo>
                <a:cubicBezTo>
                  <a:pt x="5300145" y="670170"/>
                  <a:pt x="5270296" y="700019"/>
                  <a:pt x="5233475" y="700019"/>
                </a:cubicBezTo>
                <a:lnTo>
                  <a:pt x="66670" y="700019"/>
                </a:lnTo>
                <a:cubicBezTo>
                  <a:pt x="29874" y="700019"/>
                  <a:pt x="0" y="670145"/>
                  <a:pt x="0" y="633349"/>
                </a:cubicBezTo>
                <a:lnTo>
                  <a:pt x="0" y="66670"/>
                </a:lnTo>
                <a:cubicBezTo>
                  <a:pt x="0" y="29874"/>
                  <a:pt x="29874" y="0"/>
                  <a:pt x="66670" y="0"/>
                </a:cubicBezTo>
                <a:close/>
              </a:path>
            </a:pathLst>
          </a:custGeom>
          <a:solidFill>
            <a:srgbClr val="1A1D24">
              <a:alpha val="60000"/>
            </a:srgbClr>
          </a:solidFill>
        </p:spPr>
        <p:txBody>
          <a:bodyPr/>
          <a:lstStyle/>
          <a:p>
            <a:endParaRPr lang="en-US"/>
          </a:p>
        </p:txBody>
      </p:sp>
      <p:sp>
        <p:nvSpPr>
          <p:cNvPr id="28" name="Text 26"/>
          <p:cNvSpPr/>
          <p:nvPr/>
        </p:nvSpPr>
        <p:spPr>
          <a:xfrm>
            <a:off x="6529780" y="1933386"/>
            <a:ext cx="5100139" cy="433345"/>
          </a:xfrm>
          <a:prstGeom prst="rect">
            <a:avLst/>
          </a:prstGeom>
          <a:noFill/>
        </p:spPr>
        <p:txBody>
          <a:bodyPr wrap="square" lIns="0" tIns="0" rIns="0" bIns="0" rtlCol="0" anchor="ctr"/>
          <a:lstStyle/>
          <a:p>
            <a:pPr>
              <a:lnSpc>
                <a:spcPct val="14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WWW exhibits a healthy long tail where </a:t>
            </a: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dominant platforms</a:t>
            </a: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coexist with </a:t>
            </a:r>
            <a:r>
              <a:rPr lang="en-US" sz="1050"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niche specialized content</a:t>
            </a: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29" name="Shape 27"/>
          <p:cNvSpPr/>
          <p:nvPr/>
        </p:nvSpPr>
        <p:spPr>
          <a:xfrm>
            <a:off x="6399220" y="2636183"/>
            <a:ext cx="5289033" cy="972249"/>
          </a:xfrm>
          <a:custGeom>
            <a:avLst/>
            <a:gdLst/>
            <a:ahLst/>
            <a:cxnLst/>
            <a:rect l="l" t="t" r="r" b="b"/>
            <a:pathLst>
              <a:path w="5289033" h="972249">
                <a:moveTo>
                  <a:pt x="66667" y="0"/>
                </a:moveTo>
                <a:lnTo>
                  <a:pt x="5222366" y="0"/>
                </a:lnTo>
                <a:cubicBezTo>
                  <a:pt x="5259186" y="0"/>
                  <a:pt x="5289033" y="29848"/>
                  <a:pt x="5289033" y="66667"/>
                </a:cubicBezTo>
                <a:lnTo>
                  <a:pt x="5289033" y="905582"/>
                </a:lnTo>
                <a:cubicBezTo>
                  <a:pt x="5289033" y="942401"/>
                  <a:pt x="5259186" y="972249"/>
                  <a:pt x="5222366" y="972249"/>
                </a:cubicBezTo>
                <a:lnTo>
                  <a:pt x="66667" y="972249"/>
                </a:lnTo>
                <a:cubicBezTo>
                  <a:pt x="29848" y="972249"/>
                  <a:pt x="0" y="942401"/>
                  <a:pt x="0" y="905582"/>
                </a:cubicBezTo>
                <a:lnTo>
                  <a:pt x="0" y="66667"/>
                </a:lnTo>
                <a:cubicBezTo>
                  <a:pt x="0" y="29873"/>
                  <a:pt x="29873" y="0"/>
                  <a:pt x="66667"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30" name="Text 28"/>
          <p:cNvSpPr/>
          <p:nvPr/>
        </p:nvSpPr>
        <p:spPr>
          <a:xfrm>
            <a:off x="6535335" y="2772301"/>
            <a:ext cx="5083472" cy="200005"/>
          </a:xfrm>
          <a:prstGeom prst="rect">
            <a:avLst/>
          </a:prstGeom>
          <a:noFill/>
        </p:spPr>
        <p:txBody>
          <a:bodyPr wrap="square" lIns="0" tIns="0" rIns="0" bIns="0" rtlCol="0" anchor="ctr"/>
          <a:lstStyle/>
          <a:p>
            <a:pPr>
              <a:lnSpc>
                <a:spcPct val="130000"/>
              </a:lnSpc>
            </a:pPr>
            <a:r>
              <a:rPr lang="en-US" sz="1050"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The Big Head: Dominant Platforms</a:t>
            </a:r>
            <a:endParaRPr lang="en-US" sz="1600" dirty="0"/>
          </a:p>
        </p:txBody>
      </p:sp>
      <p:sp>
        <p:nvSpPr>
          <p:cNvPr id="31" name="Text 29"/>
          <p:cNvSpPr/>
          <p:nvPr/>
        </p:nvSpPr>
        <p:spPr>
          <a:xfrm>
            <a:off x="6535335" y="3038975"/>
            <a:ext cx="5083472" cy="433345"/>
          </a:xfrm>
          <a:prstGeom prst="rect">
            <a:avLst/>
          </a:prstGeom>
          <a:noFill/>
        </p:spPr>
        <p:txBody>
          <a:bodyPr wrap="square" lIns="0" tIns="0" rIns="0" bIns="0" rtlCol="0" anchor="ctr"/>
          <a:lstStyle/>
          <a:p>
            <a:pPr>
              <a:lnSpc>
                <a:spcPct val="140000"/>
              </a:lnSpc>
            </a:pPr>
            <a:r>
              <a:rPr lang="en-US" sz="105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 handful of platforms (Google, Facebook, Amazon) constitute the big head with billions of users accessing their general services.</a:t>
            </a:r>
            <a:endParaRPr lang="en-US" sz="1600" dirty="0"/>
          </a:p>
        </p:txBody>
      </p:sp>
      <p:sp>
        <p:nvSpPr>
          <p:cNvPr id="32" name="Shape 30"/>
          <p:cNvSpPr/>
          <p:nvPr/>
        </p:nvSpPr>
        <p:spPr>
          <a:xfrm>
            <a:off x="6399220" y="3747326"/>
            <a:ext cx="5289033" cy="1672268"/>
          </a:xfrm>
          <a:custGeom>
            <a:avLst/>
            <a:gdLst/>
            <a:ahLst/>
            <a:cxnLst/>
            <a:rect l="l" t="t" r="r" b="b"/>
            <a:pathLst>
              <a:path w="5289033" h="1672268">
                <a:moveTo>
                  <a:pt x="66673" y="0"/>
                </a:moveTo>
                <a:lnTo>
                  <a:pt x="5222360" y="0"/>
                </a:lnTo>
                <a:cubicBezTo>
                  <a:pt x="5259183" y="0"/>
                  <a:pt x="5289033" y="29851"/>
                  <a:pt x="5289033" y="66673"/>
                </a:cubicBezTo>
                <a:lnTo>
                  <a:pt x="5289033" y="1605595"/>
                </a:lnTo>
                <a:cubicBezTo>
                  <a:pt x="5289033" y="1642417"/>
                  <a:pt x="5259183" y="1672268"/>
                  <a:pt x="5222360" y="1672268"/>
                </a:cubicBezTo>
                <a:lnTo>
                  <a:pt x="66673" y="1672268"/>
                </a:lnTo>
                <a:cubicBezTo>
                  <a:pt x="29851" y="1672268"/>
                  <a:pt x="0" y="1642417"/>
                  <a:pt x="0" y="1605595"/>
                </a:cubicBezTo>
                <a:lnTo>
                  <a:pt x="0" y="66673"/>
                </a:lnTo>
                <a:cubicBezTo>
                  <a:pt x="0" y="29875"/>
                  <a:pt x="29875" y="0"/>
                  <a:pt x="66673"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33" name="Text 31"/>
          <p:cNvSpPr/>
          <p:nvPr/>
        </p:nvSpPr>
        <p:spPr>
          <a:xfrm>
            <a:off x="6535335" y="3883440"/>
            <a:ext cx="5083472" cy="200005"/>
          </a:xfrm>
          <a:prstGeom prst="rect">
            <a:avLst/>
          </a:prstGeom>
          <a:noFill/>
        </p:spPr>
        <p:txBody>
          <a:bodyPr wrap="square" lIns="0" tIns="0" rIns="0" bIns="0" rtlCol="0" anchor="ctr"/>
          <a:lstStyle/>
          <a:p>
            <a:pPr>
              <a:lnSpc>
                <a:spcPct val="130000"/>
              </a:lnSpc>
            </a:pPr>
            <a:r>
              <a:rPr lang="en-US" sz="1050"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The Long Tail: Niche Content</a:t>
            </a:r>
            <a:endParaRPr lang="en-US" sz="1600" dirty="0"/>
          </a:p>
        </p:txBody>
      </p:sp>
      <p:sp>
        <p:nvSpPr>
          <p:cNvPr id="34" name="Text 32"/>
          <p:cNvSpPr/>
          <p:nvPr/>
        </p:nvSpPr>
        <p:spPr>
          <a:xfrm>
            <a:off x="6535335" y="4150113"/>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Specialized forums and communities</a:t>
            </a:r>
            <a:endParaRPr lang="en-US" sz="1600" dirty="0"/>
          </a:p>
        </p:txBody>
      </p:sp>
      <p:sp>
        <p:nvSpPr>
          <p:cNvPr id="35" name="Text 33"/>
          <p:cNvSpPr/>
          <p:nvPr/>
        </p:nvSpPr>
        <p:spPr>
          <a:xfrm>
            <a:off x="6535335" y="4383453"/>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Personal blogs</a:t>
            </a:r>
            <a:endParaRPr lang="en-US" sz="1600" dirty="0"/>
          </a:p>
        </p:txBody>
      </p:sp>
      <p:sp>
        <p:nvSpPr>
          <p:cNvPr id="36" name="Text 34"/>
          <p:cNvSpPr/>
          <p:nvPr/>
        </p:nvSpPr>
        <p:spPr>
          <a:xfrm>
            <a:off x="6535335" y="4616793"/>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Academic repositories</a:t>
            </a:r>
            <a:endParaRPr lang="en-US" sz="1600" dirty="0"/>
          </a:p>
        </p:txBody>
      </p:sp>
      <p:sp>
        <p:nvSpPr>
          <p:cNvPr id="37" name="Text 35"/>
          <p:cNvSpPr/>
          <p:nvPr/>
        </p:nvSpPr>
        <p:spPr>
          <a:xfrm>
            <a:off x="6535335" y="4850133"/>
            <a:ext cx="5083472" cy="200005"/>
          </a:xfrm>
          <a:prstGeom prst="rect">
            <a:avLst/>
          </a:prstGeom>
          <a:noFill/>
        </p:spPr>
        <p:txBody>
          <a:bodyPr wrap="square" lIns="0" tIns="0" rIns="0" bIns="0" rtlCol="0" anchor="ctr"/>
          <a:lstStyle/>
          <a:p>
            <a:pPr>
              <a:lnSpc>
                <a:spcPct val="130000"/>
              </a:lnSpc>
            </a:pP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Niche e-commerce sites</a:t>
            </a:r>
            <a:endParaRPr lang="en-US" sz="1600" dirty="0"/>
          </a:p>
        </p:txBody>
      </p:sp>
      <p:sp>
        <p:nvSpPr>
          <p:cNvPr id="38" name="Text 36"/>
          <p:cNvSpPr/>
          <p:nvPr/>
        </p:nvSpPr>
        <p:spPr>
          <a:xfrm>
            <a:off x="6535335" y="5116807"/>
            <a:ext cx="5075139" cy="166671"/>
          </a:xfrm>
          <a:prstGeom prst="rect">
            <a:avLst/>
          </a:prstGeom>
          <a:noFill/>
        </p:spPr>
        <p:txBody>
          <a:bodyPr wrap="square" lIns="0" tIns="0" rIns="0" bIns="0" rtlCol="0" anchor="ctr"/>
          <a:lstStyle/>
          <a:p>
            <a:pPr>
              <a:lnSpc>
                <a:spcPct val="120000"/>
              </a:lnSpc>
            </a:pPr>
            <a:r>
              <a:rPr lang="en-US" sz="92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Individually minimal traffic; collectively facilitate contextual knowledge reuse</a:t>
            </a:r>
            <a:endParaRPr lang="en-US" sz="1600" dirty="0"/>
          </a:p>
        </p:txBody>
      </p:sp>
      <p:sp>
        <p:nvSpPr>
          <p:cNvPr id="39" name="Shape 37"/>
          <p:cNvSpPr/>
          <p:nvPr/>
        </p:nvSpPr>
        <p:spPr>
          <a:xfrm>
            <a:off x="6399220" y="5558488"/>
            <a:ext cx="5289033" cy="922247"/>
          </a:xfrm>
          <a:custGeom>
            <a:avLst/>
            <a:gdLst/>
            <a:ahLst/>
            <a:cxnLst/>
            <a:rect l="l" t="t" r="r" b="b"/>
            <a:pathLst>
              <a:path w="5289033" h="922247">
                <a:moveTo>
                  <a:pt x="66669" y="0"/>
                </a:moveTo>
                <a:lnTo>
                  <a:pt x="5222364" y="0"/>
                </a:lnTo>
                <a:cubicBezTo>
                  <a:pt x="5259185" y="0"/>
                  <a:pt x="5289033" y="29849"/>
                  <a:pt x="5289033" y="66669"/>
                </a:cubicBezTo>
                <a:lnTo>
                  <a:pt x="5289033" y="855578"/>
                </a:lnTo>
                <a:cubicBezTo>
                  <a:pt x="5289033" y="892399"/>
                  <a:pt x="5259185" y="922247"/>
                  <a:pt x="5222364" y="922247"/>
                </a:cubicBezTo>
                <a:lnTo>
                  <a:pt x="66669" y="922247"/>
                </a:lnTo>
                <a:cubicBezTo>
                  <a:pt x="29849" y="922247"/>
                  <a:pt x="0" y="892399"/>
                  <a:pt x="0" y="855578"/>
                </a:cubicBezTo>
                <a:lnTo>
                  <a:pt x="0" y="66669"/>
                </a:lnTo>
                <a:cubicBezTo>
                  <a:pt x="0" y="29873"/>
                  <a:pt x="29873" y="0"/>
                  <a:pt x="66669"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40" name="Text 38"/>
          <p:cNvSpPr/>
          <p:nvPr/>
        </p:nvSpPr>
        <p:spPr>
          <a:xfrm>
            <a:off x="6535335" y="5694601"/>
            <a:ext cx="5083472" cy="650018"/>
          </a:xfrm>
          <a:prstGeom prst="rect">
            <a:avLst/>
          </a:prstGeom>
          <a:noFill/>
        </p:spPr>
        <p:txBody>
          <a:bodyPr wrap="square" lIns="0" tIns="0" rIns="0" bIns="0" rtlCol="0" anchor="ctr"/>
          <a:lstStyle/>
          <a:p>
            <a:pPr>
              <a:lnSpc>
                <a:spcPct val="140000"/>
              </a:lnSpc>
            </a:pPr>
            <a:r>
              <a:rPr lang="en-US" sz="105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Modern Recognition:</a:t>
            </a:r>
            <a:r>
              <a:rPr lang="en-US" sz="105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Information retrieval systems (including LLMs) have explicitly recognized the value of this long tail, developing algorithms to expose relevant niche content alongside popular results.</a:t>
            </a:r>
            <a:endParaRPr lang="en-US" sz="1600" dirty="0"/>
          </a:p>
        </p:txBody>
      </p:sp>
      <p:pic>
        <p:nvPicPr>
          <p:cNvPr id="41" name="Picture 40"/>
          <p:cNvPicPr>
            <a:picLocks noChangeAspect="1"/>
          </p:cNvPicPr>
          <p:nvPr/>
        </p:nvPicPr>
        <p:blipFill>
          <a:blip/>
          <a:stretch>
            <a:fillRect/>
          </a:stretch>
        </p:blipFill>
        <p:spPr>
          <a:xfrm>
            <a:off x="3285490" y="4046220"/>
            <a:ext cx="2485390" cy="18065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1" grpId="0"/>
      <p:bldP spid="33" grpId="0"/>
      <p:bldP spid="34" grpId="0"/>
      <p:bldP spid="35"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17914" y="317914"/>
            <a:ext cx="11619755" cy="190748"/>
          </a:xfrm>
          <a:prstGeom prst="rect">
            <a:avLst/>
          </a:prstGeom>
          <a:noFill/>
        </p:spPr>
        <p:txBody>
          <a:bodyPr wrap="square" lIns="0" tIns="0" rIns="0" bIns="0" rtlCol="0" anchor="ctr"/>
          <a:lstStyle/>
          <a:p>
            <a:pPr>
              <a:lnSpc>
                <a:spcPct val="130000"/>
              </a:lnSpc>
            </a:pPr>
            <a:r>
              <a:rPr lang="en-US" sz="1000" b="1" kern="0" spc="100"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SCIENTIFIC ECOSYSTEM</a:t>
            </a:r>
            <a:endParaRPr lang="en-US" sz="1600" dirty="0"/>
          </a:p>
        </p:txBody>
      </p:sp>
      <p:sp>
        <p:nvSpPr>
          <p:cNvPr id="3" name="Text 1"/>
          <p:cNvSpPr/>
          <p:nvPr/>
        </p:nvSpPr>
        <p:spPr>
          <a:xfrm>
            <a:off x="317914" y="572245"/>
            <a:ext cx="11699233" cy="317914"/>
          </a:xfrm>
          <a:prstGeom prst="rect">
            <a:avLst/>
          </a:prstGeom>
          <a:noFill/>
        </p:spPr>
        <p:txBody>
          <a:bodyPr wrap="square" lIns="0" tIns="0" rIns="0" bIns="0" rtlCol="0" anchor="ctr"/>
          <a:lstStyle/>
          <a:p>
            <a:pPr>
              <a:lnSpc>
                <a:spcPct val="90000"/>
              </a:lnSpc>
            </a:pPr>
            <a:r>
              <a:rPr lang="en-US" sz="225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Long Tail in Scientific Data: Dark Data Value</a:t>
            </a:r>
            <a:endParaRPr lang="en-US" sz="1600" dirty="0"/>
          </a:p>
        </p:txBody>
      </p:sp>
      <p:sp>
        <p:nvSpPr>
          <p:cNvPr id="4" name="Shape 2"/>
          <p:cNvSpPr/>
          <p:nvPr/>
        </p:nvSpPr>
        <p:spPr>
          <a:xfrm>
            <a:off x="317914" y="985533"/>
            <a:ext cx="762993" cy="31791"/>
          </a:xfrm>
          <a:custGeom>
            <a:avLst/>
            <a:gdLst/>
            <a:ahLst/>
            <a:cxnLst/>
            <a:rect l="l" t="t" r="r" b="b"/>
            <a:pathLst>
              <a:path w="762993" h="31791">
                <a:moveTo>
                  <a:pt x="0" y="0"/>
                </a:moveTo>
                <a:lnTo>
                  <a:pt x="762993" y="0"/>
                </a:lnTo>
                <a:lnTo>
                  <a:pt x="762993" y="31791"/>
                </a:lnTo>
                <a:lnTo>
                  <a:pt x="0" y="31791"/>
                </a:lnTo>
                <a:lnTo>
                  <a:pt x="0" y="0"/>
                </a:lnTo>
                <a:close/>
              </a:path>
            </a:pathLst>
          </a:custGeom>
          <a:solidFill>
            <a:srgbClr val="D8A252"/>
          </a:solidFill>
        </p:spPr>
        <p:txBody>
          <a:bodyPr/>
          <a:lstStyle/>
          <a:p>
            <a:endParaRPr lang="en-US"/>
          </a:p>
        </p:txBody>
      </p:sp>
      <p:sp>
        <p:nvSpPr>
          <p:cNvPr id="5" name="Shape 3"/>
          <p:cNvSpPr/>
          <p:nvPr/>
        </p:nvSpPr>
        <p:spPr>
          <a:xfrm>
            <a:off x="333810" y="1176282"/>
            <a:ext cx="6858993" cy="2042597"/>
          </a:xfrm>
          <a:custGeom>
            <a:avLst/>
            <a:gdLst/>
            <a:ahLst/>
            <a:cxnLst/>
            <a:rect l="l" t="t" r="r" b="b"/>
            <a:pathLst>
              <a:path w="6858993" h="2042597">
                <a:moveTo>
                  <a:pt x="31791" y="0"/>
                </a:moveTo>
                <a:lnTo>
                  <a:pt x="6795407" y="0"/>
                </a:lnTo>
                <a:cubicBezTo>
                  <a:pt x="6830525" y="0"/>
                  <a:pt x="6858993" y="28468"/>
                  <a:pt x="6858993" y="63586"/>
                </a:cubicBezTo>
                <a:lnTo>
                  <a:pt x="6858993" y="1979011"/>
                </a:lnTo>
                <a:cubicBezTo>
                  <a:pt x="6858993" y="2014129"/>
                  <a:pt x="6830525" y="2042597"/>
                  <a:pt x="6795407" y="2042597"/>
                </a:cubicBezTo>
                <a:lnTo>
                  <a:pt x="31791" y="2042597"/>
                </a:lnTo>
                <a:cubicBezTo>
                  <a:pt x="14233" y="2042597"/>
                  <a:pt x="0" y="2028364"/>
                  <a:pt x="0" y="2010806"/>
                </a:cubicBezTo>
                <a:lnTo>
                  <a:pt x="0" y="31791"/>
                </a:lnTo>
                <a:cubicBezTo>
                  <a:pt x="0" y="14245"/>
                  <a:pt x="14245" y="0"/>
                  <a:pt x="31791" y="0"/>
                </a:cubicBezTo>
                <a:close/>
              </a:path>
            </a:pathLst>
          </a:custGeom>
          <a:solidFill>
            <a:srgbClr val="4A6D8C">
              <a:alpha val="14902"/>
            </a:srgbClr>
          </a:solidFill>
        </p:spPr>
        <p:txBody>
          <a:bodyPr/>
          <a:lstStyle/>
          <a:p>
            <a:endParaRPr lang="en-US"/>
          </a:p>
        </p:txBody>
      </p:sp>
      <p:sp>
        <p:nvSpPr>
          <p:cNvPr id="6" name="Shape 4"/>
          <p:cNvSpPr/>
          <p:nvPr/>
        </p:nvSpPr>
        <p:spPr>
          <a:xfrm>
            <a:off x="333810" y="1176282"/>
            <a:ext cx="31791" cy="2042597"/>
          </a:xfrm>
          <a:custGeom>
            <a:avLst/>
            <a:gdLst/>
            <a:ahLst/>
            <a:cxnLst/>
            <a:rect l="l" t="t" r="r" b="b"/>
            <a:pathLst>
              <a:path w="31791" h="2042597">
                <a:moveTo>
                  <a:pt x="31791" y="0"/>
                </a:moveTo>
                <a:lnTo>
                  <a:pt x="31791" y="0"/>
                </a:lnTo>
                <a:lnTo>
                  <a:pt x="31791" y="2042597"/>
                </a:lnTo>
                <a:lnTo>
                  <a:pt x="31791" y="2042597"/>
                </a:lnTo>
                <a:cubicBezTo>
                  <a:pt x="14233" y="2042597"/>
                  <a:pt x="0" y="2028364"/>
                  <a:pt x="0" y="2010806"/>
                </a:cubicBezTo>
                <a:lnTo>
                  <a:pt x="0" y="31791"/>
                </a:lnTo>
                <a:cubicBezTo>
                  <a:pt x="0" y="14245"/>
                  <a:pt x="14245" y="0"/>
                  <a:pt x="31791" y="0"/>
                </a:cubicBezTo>
                <a:close/>
              </a:path>
            </a:pathLst>
          </a:custGeom>
          <a:solidFill>
            <a:srgbClr val="4A6D8C"/>
          </a:solidFill>
        </p:spPr>
        <p:txBody>
          <a:bodyPr/>
          <a:lstStyle/>
          <a:p>
            <a:endParaRPr lang="en-US"/>
          </a:p>
        </p:txBody>
      </p:sp>
      <p:sp>
        <p:nvSpPr>
          <p:cNvPr id="7" name="Shape 5"/>
          <p:cNvSpPr/>
          <p:nvPr/>
        </p:nvSpPr>
        <p:spPr>
          <a:xfrm>
            <a:off x="528532" y="1367030"/>
            <a:ext cx="158957" cy="158957"/>
          </a:xfrm>
          <a:custGeom>
            <a:avLst/>
            <a:gdLst/>
            <a:ahLst/>
            <a:cxnLst/>
            <a:rect l="l" t="t" r="r" b="b"/>
            <a:pathLst>
              <a:path w="158957" h="158957">
                <a:moveTo>
                  <a:pt x="54641" y="0"/>
                </a:moveTo>
                <a:cubicBezTo>
                  <a:pt x="46414" y="0"/>
                  <a:pt x="39739" y="6675"/>
                  <a:pt x="39739" y="14902"/>
                </a:cubicBezTo>
                <a:lnTo>
                  <a:pt x="39739" y="79478"/>
                </a:lnTo>
                <a:cubicBezTo>
                  <a:pt x="39739" y="87706"/>
                  <a:pt x="46414" y="94381"/>
                  <a:pt x="54641" y="94381"/>
                </a:cubicBezTo>
                <a:lnTo>
                  <a:pt x="74511" y="94381"/>
                </a:lnTo>
                <a:cubicBezTo>
                  <a:pt x="82738" y="94381"/>
                  <a:pt x="89413" y="87706"/>
                  <a:pt x="89413" y="79478"/>
                </a:cubicBezTo>
                <a:lnTo>
                  <a:pt x="89413" y="59609"/>
                </a:lnTo>
                <a:lnTo>
                  <a:pt x="99348" y="59609"/>
                </a:lnTo>
                <a:cubicBezTo>
                  <a:pt x="121298" y="59609"/>
                  <a:pt x="139087" y="77398"/>
                  <a:pt x="139087" y="99348"/>
                </a:cubicBezTo>
                <a:cubicBezTo>
                  <a:pt x="139087" y="121298"/>
                  <a:pt x="121298" y="139087"/>
                  <a:pt x="99348" y="139087"/>
                </a:cubicBezTo>
                <a:lnTo>
                  <a:pt x="9935" y="139087"/>
                </a:lnTo>
                <a:cubicBezTo>
                  <a:pt x="4440" y="139087"/>
                  <a:pt x="0" y="143527"/>
                  <a:pt x="0" y="149022"/>
                </a:cubicBezTo>
                <a:cubicBezTo>
                  <a:pt x="0" y="154517"/>
                  <a:pt x="4440" y="158957"/>
                  <a:pt x="9935" y="158957"/>
                </a:cubicBezTo>
                <a:lnTo>
                  <a:pt x="149022" y="158957"/>
                </a:lnTo>
                <a:cubicBezTo>
                  <a:pt x="154517" y="158957"/>
                  <a:pt x="158957" y="154517"/>
                  <a:pt x="158957" y="149022"/>
                </a:cubicBezTo>
                <a:cubicBezTo>
                  <a:pt x="158957" y="143527"/>
                  <a:pt x="154517" y="139087"/>
                  <a:pt x="149022" y="139087"/>
                </a:cubicBezTo>
                <a:lnTo>
                  <a:pt x="143775" y="139087"/>
                </a:lnTo>
                <a:cubicBezTo>
                  <a:pt x="153213" y="128532"/>
                  <a:pt x="158957" y="114623"/>
                  <a:pt x="158957" y="99348"/>
                </a:cubicBezTo>
                <a:cubicBezTo>
                  <a:pt x="158957" y="66439"/>
                  <a:pt x="132257" y="39739"/>
                  <a:pt x="99348" y="39739"/>
                </a:cubicBezTo>
                <a:lnTo>
                  <a:pt x="89413" y="39739"/>
                </a:lnTo>
                <a:lnTo>
                  <a:pt x="89413" y="14902"/>
                </a:lnTo>
                <a:cubicBezTo>
                  <a:pt x="89413" y="6675"/>
                  <a:pt x="82738" y="0"/>
                  <a:pt x="74511" y="0"/>
                </a:cubicBezTo>
                <a:lnTo>
                  <a:pt x="54641" y="0"/>
                </a:lnTo>
                <a:close/>
                <a:moveTo>
                  <a:pt x="37256" y="109283"/>
                </a:moveTo>
                <a:cubicBezTo>
                  <a:pt x="33126" y="109283"/>
                  <a:pt x="29804" y="112605"/>
                  <a:pt x="29804" y="116734"/>
                </a:cubicBezTo>
                <a:cubicBezTo>
                  <a:pt x="29804" y="120863"/>
                  <a:pt x="33126" y="124185"/>
                  <a:pt x="37256" y="124185"/>
                </a:cubicBezTo>
                <a:lnTo>
                  <a:pt x="91897" y="124185"/>
                </a:lnTo>
                <a:cubicBezTo>
                  <a:pt x="96026" y="124185"/>
                  <a:pt x="99348" y="120863"/>
                  <a:pt x="99348" y="116734"/>
                </a:cubicBezTo>
                <a:cubicBezTo>
                  <a:pt x="99348" y="112605"/>
                  <a:pt x="96026" y="109283"/>
                  <a:pt x="91897" y="109283"/>
                </a:cubicBezTo>
                <a:lnTo>
                  <a:pt x="37256" y="109283"/>
                </a:lnTo>
                <a:close/>
              </a:path>
            </a:pathLst>
          </a:custGeom>
          <a:solidFill>
            <a:srgbClr val="D8A252"/>
          </a:solidFill>
        </p:spPr>
        <p:txBody>
          <a:bodyPr/>
          <a:lstStyle/>
          <a:p>
            <a:endParaRPr lang="en-US"/>
          </a:p>
        </p:txBody>
      </p:sp>
      <p:sp>
        <p:nvSpPr>
          <p:cNvPr id="8" name="Text 6"/>
          <p:cNvSpPr/>
          <p:nvPr/>
        </p:nvSpPr>
        <p:spPr>
          <a:xfrm>
            <a:off x="707359" y="1335239"/>
            <a:ext cx="6405966" cy="22254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The Long Tail of Science</a:t>
            </a:r>
            <a:endParaRPr lang="en-US" sz="1600" dirty="0"/>
          </a:p>
        </p:txBody>
      </p:sp>
      <p:sp>
        <p:nvSpPr>
          <p:cNvPr id="9" name="Text 7"/>
          <p:cNvSpPr/>
          <p:nvPr/>
        </p:nvSpPr>
        <p:spPr>
          <a:xfrm>
            <a:off x="508662" y="1653153"/>
            <a:ext cx="6588767" cy="413288"/>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Scientific data exhibits a pervasive long tail phenomenon, with </a:t>
            </a: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large-scale collaborative projects</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forming the big head and </a:t>
            </a:r>
            <a:r>
              <a:rPr lang="en-US" sz="1000"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countless specialized datasets</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from individual labs constituting the tail.</a:t>
            </a:r>
            <a:endParaRPr lang="en-US" sz="1600" dirty="0"/>
          </a:p>
        </p:txBody>
      </p:sp>
      <p:sp>
        <p:nvSpPr>
          <p:cNvPr id="10" name="Shape 8"/>
          <p:cNvSpPr/>
          <p:nvPr/>
        </p:nvSpPr>
        <p:spPr>
          <a:xfrm>
            <a:off x="511312" y="2164464"/>
            <a:ext cx="3208282" cy="895458"/>
          </a:xfrm>
          <a:custGeom>
            <a:avLst/>
            <a:gdLst/>
            <a:ahLst/>
            <a:cxnLst/>
            <a:rect l="l" t="t" r="r" b="b"/>
            <a:pathLst>
              <a:path w="3208282" h="895458">
                <a:moveTo>
                  <a:pt x="63586" y="0"/>
                </a:moveTo>
                <a:lnTo>
                  <a:pt x="3144695" y="0"/>
                </a:lnTo>
                <a:cubicBezTo>
                  <a:pt x="3179813" y="0"/>
                  <a:pt x="3208282" y="28469"/>
                  <a:pt x="3208282" y="63586"/>
                </a:cubicBezTo>
                <a:lnTo>
                  <a:pt x="3208282" y="831871"/>
                </a:lnTo>
                <a:cubicBezTo>
                  <a:pt x="3208282" y="866989"/>
                  <a:pt x="3179813" y="895458"/>
                  <a:pt x="3144695" y="895458"/>
                </a:cubicBezTo>
                <a:lnTo>
                  <a:pt x="63586" y="895458"/>
                </a:lnTo>
                <a:cubicBezTo>
                  <a:pt x="28469" y="895458"/>
                  <a:pt x="0" y="866989"/>
                  <a:pt x="0" y="831871"/>
                </a:cubicBezTo>
                <a:lnTo>
                  <a:pt x="0" y="63586"/>
                </a:lnTo>
                <a:cubicBezTo>
                  <a:pt x="0" y="28492"/>
                  <a:pt x="28492" y="0"/>
                  <a:pt x="63586" y="0"/>
                </a:cubicBezTo>
                <a:close/>
              </a:path>
            </a:pathLst>
          </a:custGeom>
          <a:solidFill>
            <a:srgbClr val="D8A252">
              <a:alpha val="14902"/>
            </a:srgbClr>
          </a:solidFill>
          <a:ln w="8467">
            <a:solidFill>
              <a:srgbClr val="D8A252">
                <a:alpha val="50196"/>
              </a:srgbClr>
            </a:solidFill>
            <a:prstDash val="solid"/>
          </a:ln>
        </p:spPr>
        <p:txBody>
          <a:bodyPr/>
          <a:lstStyle/>
          <a:p>
            <a:endParaRPr lang="en-US"/>
          </a:p>
        </p:txBody>
      </p:sp>
      <p:sp>
        <p:nvSpPr>
          <p:cNvPr id="11" name="Text 9"/>
          <p:cNvSpPr/>
          <p:nvPr/>
        </p:nvSpPr>
        <p:spPr>
          <a:xfrm>
            <a:off x="609335" y="2262490"/>
            <a:ext cx="3067870" cy="158957"/>
          </a:xfrm>
          <a:prstGeom prst="rect">
            <a:avLst/>
          </a:prstGeom>
          <a:noFill/>
        </p:spPr>
        <p:txBody>
          <a:bodyPr wrap="square" lIns="0" tIns="0" rIns="0" bIns="0" rtlCol="0" anchor="ctr"/>
          <a:lstStyle/>
          <a:p>
            <a:pPr>
              <a:lnSpc>
                <a:spcPct val="120000"/>
              </a:lnSpc>
            </a:pPr>
            <a:r>
              <a:rPr lang="en-US" sz="87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Big Head Examples</a:t>
            </a:r>
            <a:endParaRPr lang="en-US" sz="1600" dirty="0"/>
          </a:p>
        </p:txBody>
      </p:sp>
      <p:sp>
        <p:nvSpPr>
          <p:cNvPr id="12" name="Text 10"/>
          <p:cNvSpPr/>
          <p:nvPr/>
        </p:nvSpPr>
        <p:spPr>
          <a:xfrm>
            <a:off x="609335" y="2485030"/>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Neuroscience databases</a:t>
            </a:r>
            <a:endParaRPr lang="en-US" sz="1600" dirty="0"/>
          </a:p>
        </p:txBody>
      </p:sp>
      <p:sp>
        <p:nvSpPr>
          <p:cNvPr id="13" name="Text 11"/>
          <p:cNvSpPr/>
          <p:nvPr/>
        </p:nvSpPr>
        <p:spPr>
          <a:xfrm>
            <a:off x="609335" y="2643987"/>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Genomic databases</a:t>
            </a:r>
            <a:endParaRPr lang="en-US" sz="1600" dirty="0"/>
          </a:p>
        </p:txBody>
      </p:sp>
      <p:sp>
        <p:nvSpPr>
          <p:cNvPr id="14" name="Text 12"/>
          <p:cNvSpPr/>
          <p:nvPr/>
        </p:nvSpPr>
        <p:spPr>
          <a:xfrm>
            <a:off x="609335" y="2802944"/>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Particle physics data</a:t>
            </a:r>
            <a:endParaRPr lang="en-US" sz="1600" dirty="0"/>
          </a:p>
        </p:txBody>
      </p:sp>
      <p:sp>
        <p:nvSpPr>
          <p:cNvPr id="15" name="Shape 13"/>
          <p:cNvSpPr/>
          <p:nvPr/>
        </p:nvSpPr>
        <p:spPr>
          <a:xfrm>
            <a:off x="3819687" y="2164464"/>
            <a:ext cx="3208282" cy="895458"/>
          </a:xfrm>
          <a:custGeom>
            <a:avLst/>
            <a:gdLst/>
            <a:ahLst/>
            <a:cxnLst/>
            <a:rect l="l" t="t" r="r" b="b"/>
            <a:pathLst>
              <a:path w="3208282" h="895458">
                <a:moveTo>
                  <a:pt x="63586" y="0"/>
                </a:moveTo>
                <a:lnTo>
                  <a:pt x="3144695" y="0"/>
                </a:lnTo>
                <a:cubicBezTo>
                  <a:pt x="3179813" y="0"/>
                  <a:pt x="3208282" y="28469"/>
                  <a:pt x="3208282" y="63586"/>
                </a:cubicBezTo>
                <a:lnTo>
                  <a:pt x="3208282" y="831871"/>
                </a:lnTo>
                <a:cubicBezTo>
                  <a:pt x="3208282" y="866989"/>
                  <a:pt x="3179813" y="895458"/>
                  <a:pt x="3144695" y="895458"/>
                </a:cubicBezTo>
                <a:lnTo>
                  <a:pt x="63586" y="895458"/>
                </a:lnTo>
                <a:cubicBezTo>
                  <a:pt x="28469" y="895458"/>
                  <a:pt x="0" y="866989"/>
                  <a:pt x="0" y="831871"/>
                </a:cubicBezTo>
                <a:lnTo>
                  <a:pt x="0" y="63586"/>
                </a:lnTo>
                <a:cubicBezTo>
                  <a:pt x="0" y="28492"/>
                  <a:pt x="28492" y="0"/>
                  <a:pt x="63586" y="0"/>
                </a:cubicBezTo>
                <a:close/>
              </a:path>
            </a:pathLst>
          </a:custGeom>
          <a:solidFill>
            <a:srgbClr val="4A6D8C">
              <a:alpha val="14902"/>
            </a:srgbClr>
          </a:solidFill>
          <a:ln w="8467">
            <a:solidFill>
              <a:srgbClr val="4A6D8C">
                <a:alpha val="50196"/>
              </a:srgbClr>
            </a:solidFill>
            <a:prstDash val="solid"/>
          </a:ln>
        </p:spPr>
        <p:txBody>
          <a:bodyPr/>
          <a:lstStyle/>
          <a:p>
            <a:endParaRPr lang="en-US"/>
          </a:p>
        </p:txBody>
      </p:sp>
      <p:sp>
        <p:nvSpPr>
          <p:cNvPr id="16" name="Text 14"/>
          <p:cNvSpPr/>
          <p:nvPr/>
        </p:nvSpPr>
        <p:spPr>
          <a:xfrm>
            <a:off x="3917710" y="2262490"/>
            <a:ext cx="3067870" cy="158957"/>
          </a:xfrm>
          <a:prstGeom prst="rect">
            <a:avLst/>
          </a:prstGeom>
          <a:noFill/>
        </p:spPr>
        <p:txBody>
          <a:bodyPr wrap="square" lIns="0" tIns="0" rIns="0" bIns="0" rtlCol="0" anchor="ctr"/>
          <a:lstStyle/>
          <a:p>
            <a:pPr>
              <a:lnSpc>
                <a:spcPct val="120000"/>
              </a:lnSpc>
            </a:pPr>
            <a:r>
              <a:rPr lang="en-US" sz="875" b="1" dirty="0">
                <a:solidFill>
                  <a:srgbClr val="4A6D8C"/>
                </a:solidFill>
                <a:latin typeface="Quattrocento Sans" panose="020B0502050000020003" pitchFamily="34" charset="0"/>
                <a:ea typeface="Quattrocento Sans" panose="020B0502050000020003" pitchFamily="34" charset="-122"/>
                <a:cs typeface="Quattrocento Sans" panose="020B0502050000020003" pitchFamily="34" charset="-120"/>
              </a:rPr>
              <a:t>Long Tail Examples</a:t>
            </a:r>
            <a:endParaRPr lang="en-US" sz="1600" dirty="0"/>
          </a:p>
        </p:txBody>
      </p:sp>
      <p:sp>
        <p:nvSpPr>
          <p:cNvPr id="17" name="Text 15"/>
          <p:cNvSpPr/>
          <p:nvPr/>
        </p:nvSpPr>
        <p:spPr>
          <a:xfrm>
            <a:off x="3917710" y="2485030"/>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Individual lab datasets</a:t>
            </a:r>
            <a:endParaRPr lang="en-US" sz="1600" dirty="0"/>
          </a:p>
        </p:txBody>
      </p:sp>
      <p:sp>
        <p:nvSpPr>
          <p:cNvPr id="18" name="Text 16"/>
          <p:cNvSpPr/>
          <p:nvPr/>
        </p:nvSpPr>
        <p:spPr>
          <a:xfrm>
            <a:off x="3917710" y="2643987"/>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Field study observations</a:t>
            </a:r>
            <a:endParaRPr lang="en-US" sz="1600" dirty="0"/>
          </a:p>
        </p:txBody>
      </p:sp>
      <p:sp>
        <p:nvSpPr>
          <p:cNvPr id="19" name="Text 17"/>
          <p:cNvSpPr/>
          <p:nvPr/>
        </p:nvSpPr>
        <p:spPr>
          <a:xfrm>
            <a:off x="3917710" y="2802944"/>
            <a:ext cx="3067870" cy="158957"/>
          </a:xfrm>
          <a:prstGeom prst="rect">
            <a:avLst/>
          </a:prstGeom>
          <a:noFill/>
        </p:spPr>
        <p:txBody>
          <a:bodyPr wrap="square" lIns="0" tIns="0" rIns="0" bIns="0" rtlCol="0" anchor="ctr"/>
          <a:lstStyle/>
          <a:p>
            <a:pPr>
              <a:lnSpc>
                <a:spcPct val="120000"/>
              </a:lnSpc>
            </a:pPr>
            <a:r>
              <a:rPr lang="en-US" sz="87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Specialized measurements</a:t>
            </a:r>
            <a:endParaRPr lang="en-US" sz="1600" dirty="0"/>
          </a:p>
        </p:txBody>
      </p:sp>
      <p:sp>
        <p:nvSpPr>
          <p:cNvPr id="20" name="Shape 18"/>
          <p:cNvSpPr/>
          <p:nvPr/>
        </p:nvSpPr>
        <p:spPr>
          <a:xfrm>
            <a:off x="333810" y="3348695"/>
            <a:ext cx="6858993" cy="3512949"/>
          </a:xfrm>
          <a:custGeom>
            <a:avLst/>
            <a:gdLst/>
            <a:ahLst/>
            <a:cxnLst/>
            <a:rect l="l" t="t" r="r" b="b"/>
            <a:pathLst>
              <a:path w="6858993" h="3512949">
                <a:moveTo>
                  <a:pt x="31791" y="0"/>
                </a:moveTo>
                <a:lnTo>
                  <a:pt x="6795409" y="0"/>
                </a:lnTo>
                <a:cubicBezTo>
                  <a:pt x="6830526" y="0"/>
                  <a:pt x="6858993" y="28468"/>
                  <a:pt x="6858993" y="63584"/>
                </a:cubicBezTo>
                <a:lnTo>
                  <a:pt x="6858993" y="3449365"/>
                </a:lnTo>
                <a:cubicBezTo>
                  <a:pt x="6858993" y="3484481"/>
                  <a:pt x="6830526" y="3512949"/>
                  <a:pt x="6795409" y="3512949"/>
                </a:cubicBezTo>
                <a:lnTo>
                  <a:pt x="31791" y="3512949"/>
                </a:lnTo>
                <a:cubicBezTo>
                  <a:pt x="14233" y="3512949"/>
                  <a:pt x="0" y="3498716"/>
                  <a:pt x="0" y="3481158"/>
                </a:cubicBezTo>
                <a:lnTo>
                  <a:pt x="0" y="31791"/>
                </a:lnTo>
                <a:cubicBezTo>
                  <a:pt x="0" y="14245"/>
                  <a:pt x="14245" y="0"/>
                  <a:pt x="31791" y="0"/>
                </a:cubicBezTo>
                <a:close/>
              </a:path>
            </a:pathLst>
          </a:custGeom>
          <a:solidFill>
            <a:srgbClr val="D8A252">
              <a:alpha val="14902"/>
            </a:srgbClr>
          </a:solidFill>
        </p:spPr>
        <p:txBody>
          <a:bodyPr/>
          <a:lstStyle/>
          <a:p>
            <a:endParaRPr lang="en-US"/>
          </a:p>
        </p:txBody>
      </p:sp>
      <p:sp>
        <p:nvSpPr>
          <p:cNvPr id="21" name="Shape 19"/>
          <p:cNvSpPr/>
          <p:nvPr/>
        </p:nvSpPr>
        <p:spPr>
          <a:xfrm>
            <a:off x="333810" y="3348695"/>
            <a:ext cx="31791" cy="3512949"/>
          </a:xfrm>
          <a:custGeom>
            <a:avLst/>
            <a:gdLst/>
            <a:ahLst/>
            <a:cxnLst/>
            <a:rect l="l" t="t" r="r" b="b"/>
            <a:pathLst>
              <a:path w="31791" h="3512949">
                <a:moveTo>
                  <a:pt x="31791" y="0"/>
                </a:moveTo>
                <a:lnTo>
                  <a:pt x="31791" y="0"/>
                </a:lnTo>
                <a:lnTo>
                  <a:pt x="31791" y="3512949"/>
                </a:lnTo>
                <a:lnTo>
                  <a:pt x="31791" y="3512949"/>
                </a:lnTo>
                <a:cubicBezTo>
                  <a:pt x="14233" y="3512949"/>
                  <a:pt x="0" y="3498716"/>
                  <a:pt x="0" y="3481158"/>
                </a:cubicBezTo>
                <a:lnTo>
                  <a:pt x="0" y="31791"/>
                </a:lnTo>
                <a:cubicBezTo>
                  <a:pt x="0" y="14245"/>
                  <a:pt x="14245" y="0"/>
                  <a:pt x="31791" y="0"/>
                </a:cubicBezTo>
                <a:close/>
              </a:path>
            </a:pathLst>
          </a:custGeom>
          <a:solidFill>
            <a:srgbClr val="D8A252"/>
          </a:solidFill>
        </p:spPr>
        <p:txBody>
          <a:bodyPr/>
          <a:lstStyle/>
          <a:p>
            <a:endParaRPr lang="en-US"/>
          </a:p>
        </p:txBody>
      </p:sp>
      <p:sp>
        <p:nvSpPr>
          <p:cNvPr id="22" name="Shape 20"/>
          <p:cNvSpPr/>
          <p:nvPr/>
        </p:nvSpPr>
        <p:spPr>
          <a:xfrm>
            <a:off x="528532" y="4350124"/>
            <a:ext cx="158957" cy="158957"/>
          </a:xfrm>
          <a:custGeom>
            <a:avLst/>
            <a:gdLst/>
            <a:ahLst/>
            <a:cxnLst/>
            <a:rect l="l" t="t" r="r" b="b"/>
            <a:pathLst>
              <a:path w="158957" h="158957">
                <a:moveTo>
                  <a:pt x="79478" y="0"/>
                </a:moveTo>
                <a:cubicBezTo>
                  <a:pt x="35579" y="0"/>
                  <a:pt x="0" y="35579"/>
                  <a:pt x="0" y="79478"/>
                </a:cubicBezTo>
                <a:cubicBezTo>
                  <a:pt x="0" y="123378"/>
                  <a:pt x="35579" y="158957"/>
                  <a:pt x="79478" y="158957"/>
                </a:cubicBezTo>
                <a:cubicBezTo>
                  <a:pt x="100838" y="158957"/>
                  <a:pt x="120242" y="150512"/>
                  <a:pt x="134524" y="136790"/>
                </a:cubicBezTo>
                <a:cubicBezTo>
                  <a:pt x="136790" y="134617"/>
                  <a:pt x="137442" y="131233"/>
                  <a:pt x="136169" y="128376"/>
                </a:cubicBezTo>
                <a:cubicBezTo>
                  <a:pt x="134896" y="125520"/>
                  <a:pt x="131916" y="123750"/>
                  <a:pt x="128780" y="123999"/>
                </a:cubicBezTo>
                <a:cubicBezTo>
                  <a:pt x="127259" y="124123"/>
                  <a:pt x="125737" y="124185"/>
                  <a:pt x="124185" y="124185"/>
                </a:cubicBezTo>
                <a:cubicBezTo>
                  <a:pt x="92642" y="124185"/>
                  <a:pt x="67060" y="98603"/>
                  <a:pt x="67060" y="67060"/>
                </a:cubicBezTo>
                <a:cubicBezTo>
                  <a:pt x="67060" y="44676"/>
                  <a:pt x="79944" y="25272"/>
                  <a:pt x="98758" y="15896"/>
                </a:cubicBezTo>
                <a:cubicBezTo>
                  <a:pt x="101583" y="14499"/>
                  <a:pt x="103198" y="11456"/>
                  <a:pt x="102825" y="8320"/>
                </a:cubicBezTo>
                <a:cubicBezTo>
                  <a:pt x="102453" y="5185"/>
                  <a:pt x="100155" y="2639"/>
                  <a:pt x="97082" y="1956"/>
                </a:cubicBezTo>
                <a:cubicBezTo>
                  <a:pt x="91400" y="683"/>
                  <a:pt x="85501" y="0"/>
                  <a:pt x="79478" y="0"/>
                </a:cubicBezTo>
                <a:close/>
              </a:path>
            </a:pathLst>
          </a:custGeom>
          <a:solidFill>
            <a:srgbClr val="D8A252"/>
          </a:solidFill>
        </p:spPr>
        <p:txBody>
          <a:bodyPr/>
          <a:lstStyle/>
          <a:p>
            <a:endParaRPr lang="en-US"/>
          </a:p>
        </p:txBody>
      </p:sp>
      <p:sp>
        <p:nvSpPr>
          <p:cNvPr id="23" name="Text 21"/>
          <p:cNvSpPr/>
          <p:nvPr/>
        </p:nvSpPr>
        <p:spPr>
          <a:xfrm>
            <a:off x="707359" y="4318332"/>
            <a:ext cx="6405966" cy="222540"/>
          </a:xfrm>
          <a:prstGeom prst="rect">
            <a:avLst/>
          </a:prstGeom>
          <a:noFill/>
        </p:spPr>
        <p:txBody>
          <a:bodyPr wrap="square" lIns="0" tIns="0" rIns="0" bIns="0" rtlCol="0" anchor="ctr"/>
          <a:lstStyle/>
          <a:p>
            <a:pPr>
              <a:lnSpc>
                <a:spcPct val="120000"/>
              </a:lnSpc>
            </a:pPr>
            <a:r>
              <a:rPr lang="en-US" sz="1250" b="1" dirty="0">
                <a:solidFill>
                  <a:srgbClr val="E8E8E8"/>
                </a:solidFill>
                <a:latin typeface="Hedvig Letters Sans" pitchFamily="34" charset="0"/>
                <a:ea typeface="Hedvig Letters Sans" pitchFamily="34" charset="-122"/>
                <a:cs typeface="Hedvig Letters Sans" pitchFamily="34" charset="-120"/>
              </a:rPr>
              <a:t>Dark Data in the Long Tail</a:t>
            </a:r>
            <a:endParaRPr lang="en-US" sz="1600" dirty="0"/>
          </a:p>
        </p:txBody>
      </p:sp>
      <p:sp>
        <p:nvSpPr>
          <p:cNvPr id="24" name="Text 22"/>
          <p:cNvSpPr/>
          <p:nvPr/>
        </p:nvSpPr>
        <p:spPr>
          <a:xfrm>
            <a:off x="508662" y="4636246"/>
            <a:ext cx="6588767" cy="206644"/>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concept of </a:t>
            </a:r>
            <a:r>
              <a:rPr lang="en-US" sz="100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"dark data" </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refers to specialized datasets that are:</a:t>
            </a:r>
            <a:endParaRPr lang="en-US" sz="1600" dirty="0"/>
          </a:p>
        </p:txBody>
      </p:sp>
      <p:sp>
        <p:nvSpPr>
          <p:cNvPr id="25" name="Shape 23"/>
          <p:cNvSpPr/>
          <p:nvPr/>
        </p:nvSpPr>
        <p:spPr>
          <a:xfrm>
            <a:off x="520584" y="5001847"/>
            <a:ext cx="95374" cy="95374"/>
          </a:xfrm>
          <a:custGeom>
            <a:avLst/>
            <a:gdLst/>
            <a:ahLst/>
            <a:cxnLst/>
            <a:rect l="l" t="t" r="r" b="b"/>
            <a:pathLst>
              <a:path w="95374" h="95374">
                <a:moveTo>
                  <a:pt x="0" y="47687"/>
                </a:moveTo>
                <a:cubicBezTo>
                  <a:pt x="0" y="21368"/>
                  <a:pt x="21368" y="0"/>
                  <a:pt x="47687" y="0"/>
                </a:cubicBezTo>
                <a:cubicBezTo>
                  <a:pt x="74006" y="0"/>
                  <a:pt x="95374" y="21368"/>
                  <a:pt x="95374" y="47687"/>
                </a:cubicBezTo>
                <a:cubicBezTo>
                  <a:pt x="95374" y="74006"/>
                  <a:pt x="74006" y="95374"/>
                  <a:pt x="47687" y="95374"/>
                </a:cubicBezTo>
                <a:cubicBezTo>
                  <a:pt x="21368" y="95374"/>
                  <a:pt x="0" y="74006"/>
                  <a:pt x="0" y="47687"/>
                </a:cubicBezTo>
                <a:close/>
              </a:path>
            </a:pathLst>
          </a:custGeom>
          <a:solidFill>
            <a:srgbClr val="788A9C"/>
          </a:solidFill>
        </p:spPr>
        <p:txBody>
          <a:bodyPr/>
          <a:lstStyle/>
          <a:p>
            <a:endParaRPr lang="en-US"/>
          </a:p>
        </p:txBody>
      </p:sp>
      <p:sp>
        <p:nvSpPr>
          <p:cNvPr id="26" name="Text 24"/>
          <p:cNvSpPr/>
          <p:nvPr/>
        </p:nvSpPr>
        <p:spPr>
          <a:xfrm>
            <a:off x="691463" y="4938265"/>
            <a:ext cx="2106180"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Poorly indexed across data catalogs</a:t>
            </a:r>
            <a:endParaRPr lang="en-US" sz="1600" dirty="0"/>
          </a:p>
        </p:txBody>
      </p:sp>
      <p:sp>
        <p:nvSpPr>
          <p:cNvPr id="27" name="Shape 25"/>
          <p:cNvSpPr/>
          <p:nvPr/>
        </p:nvSpPr>
        <p:spPr>
          <a:xfrm>
            <a:off x="520584" y="5256179"/>
            <a:ext cx="95374" cy="95374"/>
          </a:xfrm>
          <a:custGeom>
            <a:avLst/>
            <a:gdLst/>
            <a:ahLst/>
            <a:cxnLst/>
            <a:rect l="l" t="t" r="r" b="b"/>
            <a:pathLst>
              <a:path w="95374" h="95374">
                <a:moveTo>
                  <a:pt x="0" y="47687"/>
                </a:moveTo>
                <a:cubicBezTo>
                  <a:pt x="0" y="21368"/>
                  <a:pt x="21368" y="0"/>
                  <a:pt x="47687" y="0"/>
                </a:cubicBezTo>
                <a:cubicBezTo>
                  <a:pt x="74006" y="0"/>
                  <a:pt x="95374" y="21368"/>
                  <a:pt x="95374" y="47687"/>
                </a:cubicBezTo>
                <a:cubicBezTo>
                  <a:pt x="95374" y="74006"/>
                  <a:pt x="74006" y="95374"/>
                  <a:pt x="47687" y="95374"/>
                </a:cubicBezTo>
                <a:cubicBezTo>
                  <a:pt x="21368" y="95374"/>
                  <a:pt x="0" y="74006"/>
                  <a:pt x="0" y="47687"/>
                </a:cubicBezTo>
                <a:close/>
              </a:path>
            </a:pathLst>
          </a:custGeom>
          <a:solidFill>
            <a:srgbClr val="788A9C"/>
          </a:solidFill>
        </p:spPr>
        <p:txBody>
          <a:bodyPr/>
          <a:lstStyle/>
          <a:p>
            <a:endParaRPr lang="en-US"/>
          </a:p>
        </p:txBody>
      </p:sp>
      <p:sp>
        <p:nvSpPr>
          <p:cNvPr id="28" name="Text 26"/>
          <p:cNvSpPr/>
          <p:nvPr/>
        </p:nvSpPr>
        <p:spPr>
          <a:xfrm>
            <a:off x="691463" y="5192596"/>
            <a:ext cx="1454456"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Stored in ad-hoc formats</a:t>
            </a:r>
            <a:endParaRPr lang="en-US" sz="1600" dirty="0"/>
          </a:p>
        </p:txBody>
      </p:sp>
      <p:sp>
        <p:nvSpPr>
          <p:cNvPr id="29" name="Shape 27"/>
          <p:cNvSpPr/>
          <p:nvPr/>
        </p:nvSpPr>
        <p:spPr>
          <a:xfrm>
            <a:off x="520584" y="5510510"/>
            <a:ext cx="95374" cy="95374"/>
          </a:xfrm>
          <a:custGeom>
            <a:avLst/>
            <a:gdLst/>
            <a:ahLst/>
            <a:cxnLst/>
            <a:rect l="l" t="t" r="r" b="b"/>
            <a:pathLst>
              <a:path w="95374" h="95374">
                <a:moveTo>
                  <a:pt x="0" y="47687"/>
                </a:moveTo>
                <a:cubicBezTo>
                  <a:pt x="0" y="21368"/>
                  <a:pt x="21368" y="0"/>
                  <a:pt x="47687" y="0"/>
                </a:cubicBezTo>
                <a:cubicBezTo>
                  <a:pt x="74006" y="0"/>
                  <a:pt x="95374" y="21368"/>
                  <a:pt x="95374" y="47687"/>
                </a:cubicBezTo>
                <a:cubicBezTo>
                  <a:pt x="95374" y="74006"/>
                  <a:pt x="74006" y="95374"/>
                  <a:pt x="47687" y="95374"/>
                </a:cubicBezTo>
                <a:cubicBezTo>
                  <a:pt x="21368" y="95374"/>
                  <a:pt x="0" y="74006"/>
                  <a:pt x="0" y="47687"/>
                </a:cubicBezTo>
                <a:close/>
              </a:path>
            </a:pathLst>
          </a:custGeom>
          <a:solidFill>
            <a:srgbClr val="788A9C"/>
          </a:solidFill>
        </p:spPr>
        <p:txBody>
          <a:bodyPr/>
          <a:lstStyle/>
          <a:p>
            <a:endParaRPr lang="en-US"/>
          </a:p>
        </p:txBody>
      </p:sp>
      <p:sp>
        <p:nvSpPr>
          <p:cNvPr id="30" name="Text 28"/>
          <p:cNvSpPr/>
          <p:nvPr/>
        </p:nvSpPr>
        <p:spPr>
          <a:xfrm>
            <a:off x="691463" y="5446927"/>
            <a:ext cx="1812110"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Difficult to discover and access</a:t>
            </a:r>
            <a:endParaRPr lang="en-US" sz="1600" dirty="0"/>
          </a:p>
        </p:txBody>
      </p:sp>
      <p:sp>
        <p:nvSpPr>
          <p:cNvPr id="31" name="Shape 29"/>
          <p:cNvSpPr/>
          <p:nvPr/>
        </p:nvSpPr>
        <p:spPr>
          <a:xfrm>
            <a:off x="520584" y="5764841"/>
            <a:ext cx="95374" cy="95374"/>
          </a:xfrm>
          <a:custGeom>
            <a:avLst/>
            <a:gdLst/>
            <a:ahLst/>
            <a:cxnLst/>
            <a:rect l="l" t="t" r="r" b="b"/>
            <a:pathLst>
              <a:path w="95374" h="95374">
                <a:moveTo>
                  <a:pt x="0" y="47687"/>
                </a:moveTo>
                <a:cubicBezTo>
                  <a:pt x="0" y="21368"/>
                  <a:pt x="21368" y="0"/>
                  <a:pt x="47687" y="0"/>
                </a:cubicBezTo>
                <a:cubicBezTo>
                  <a:pt x="74006" y="0"/>
                  <a:pt x="95374" y="21368"/>
                  <a:pt x="95374" y="47687"/>
                </a:cubicBezTo>
                <a:cubicBezTo>
                  <a:pt x="95374" y="74006"/>
                  <a:pt x="74006" y="95374"/>
                  <a:pt x="47687" y="95374"/>
                </a:cubicBezTo>
                <a:cubicBezTo>
                  <a:pt x="21368" y="95374"/>
                  <a:pt x="0" y="74006"/>
                  <a:pt x="0" y="47687"/>
                </a:cubicBezTo>
                <a:close/>
              </a:path>
            </a:pathLst>
          </a:custGeom>
          <a:solidFill>
            <a:srgbClr val="788A9C"/>
          </a:solidFill>
        </p:spPr>
        <p:txBody>
          <a:bodyPr/>
          <a:lstStyle/>
          <a:p>
            <a:endParaRPr lang="en-US"/>
          </a:p>
        </p:txBody>
      </p:sp>
      <p:sp>
        <p:nvSpPr>
          <p:cNvPr id="32" name="Text 30"/>
          <p:cNvSpPr/>
          <p:nvPr/>
        </p:nvSpPr>
        <p:spPr>
          <a:xfrm>
            <a:off x="691463" y="5701258"/>
            <a:ext cx="2726112"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Addressing narrow, specific research questions</a:t>
            </a:r>
            <a:endParaRPr lang="en-US" sz="1600" dirty="0"/>
          </a:p>
        </p:txBody>
      </p:sp>
      <p:sp>
        <p:nvSpPr>
          <p:cNvPr id="33" name="Shape 31"/>
          <p:cNvSpPr/>
          <p:nvPr/>
        </p:nvSpPr>
        <p:spPr>
          <a:xfrm>
            <a:off x="7355982" y="1184229"/>
            <a:ext cx="4514378" cy="2638686"/>
          </a:xfrm>
          <a:custGeom>
            <a:avLst/>
            <a:gdLst/>
            <a:ahLst/>
            <a:cxnLst/>
            <a:rect l="l" t="t" r="r" b="b"/>
            <a:pathLst>
              <a:path w="4514378" h="2638686">
                <a:moveTo>
                  <a:pt x="63592" y="0"/>
                </a:moveTo>
                <a:lnTo>
                  <a:pt x="4450786" y="0"/>
                </a:lnTo>
                <a:cubicBezTo>
                  <a:pt x="4485907" y="0"/>
                  <a:pt x="4514378" y="28471"/>
                  <a:pt x="4514378" y="63592"/>
                </a:cubicBezTo>
                <a:lnTo>
                  <a:pt x="4514378" y="2575093"/>
                </a:lnTo>
                <a:cubicBezTo>
                  <a:pt x="4514378" y="2610215"/>
                  <a:pt x="4485907" y="2638686"/>
                  <a:pt x="4450786" y="2638686"/>
                </a:cubicBezTo>
                <a:lnTo>
                  <a:pt x="63592" y="2638686"/>
                </a:lnTo>
                <a:cubicBezTo>
                  <a:pt x="28471" y="2638686"/>
                  <a:pt x="0" y="2610215"/>
                  <a:pt x="0" y="2575093"/>
                </a:cubicBezTo>
                <a:lnTo>
                  <a:pt x="0" y="63592"/>
                </a:lnTo>
                <a:cubicBezTo>
                  <a:pt x="0" y="28495"/>
                  <a:pt x="28495" y="0"/>
                  <a:pt x="63592"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34" name="Text 32"/>
          <p:cNvSpPr/>
          <p:nvPr/>
        </p:nvSpPr>
        <p:spPr>
          <a:xfrm>
            <a:off x="7487122" y="1351134"/>
            <a:ext cx="4252099" cy="222540"/>
          </a:xfrm>
          <a:prstGeom prst="rect">
            <a:avLst/>
          </a:prstGeom>
          <a:noFill/>
        </p:spPr>
        <p:txBody>
          <a:bodyPr wrap="square" lIns="0" tIns="0" rIns="0" bIns="0" rtlCol="0" anchor="ctr"/>
          <a:lstStyle/>
          <a:p>
            <a:pPr algn="ctr">
              <a:lnSpc>
                <a:spcPct val="130000"/>
              </a:lnSpc>
            </a:pPr>
            <a:r>
              <a:rPr lang="en-US" sz="1125" b="1" dirty="0">
                <a:solidFill>
                  <a:srgbClr val="E8E8E8"/>
                </a:solidFill>
                <a:latin typeface="Hedvig Letters Sans" pitchFamily="34" charset="0"/>
                <a:ea typeface="Hedvig Letters Sans" pitchFamily="34" charset="-122"/>
                <a:cs typeface="Hedvig Letters Sans" pitchFamily="34" charset="-120"/>
              </a:rPr>
              <a:t>Scientific Data Distribution</a:t>
            </a:r>
            <a:endParaRPr lang="en-US" sz="1600" dirty="0"/>
          </a:p>
        </p:txBody>
      </p:sp>
      <p:pic>
        <p:nvPicPr>
          <p:cNvPr id="35" name="Image 0" descr="https://kimi-img.moonshot.cn/pub/slides/26-02-23-20:48:44-d6e4pb0l3dc60bolb3l0.png"/>
          <p:cNvPicPr>
            <a:picLocks noChangeAspect="1"/>
          </p:cNvPicPr>
          <p:nvPr/>
        </p:nvPicPr>
        <p:blipFill>
          <a:blip/>
          <a:srcRect/>
          <a:stretch>
            <a:fillRect/>
          </a:stretch>
        </p:blipFill>
        <p:spPr>
          <a:xfrm>
            <a:off x="7522887" y="1669048"/>
            <a:ext cx="3369888" cy="1986962"/>
          </a:xfrm>
          <a:prstGeom prst="roundRect">
            <a:avLst>
              <a:gd name="adj" fmla="val 0"/>
            </a:avLst>
          </a:prstGeom>
        </p:spPr>
      </p:pic>
      <p:sp>
        <p:nvSpPr>
          <p:cNvPr id="36" name="Shape 33"/>
          <p:cNvSpPr/>
          <p:nvPr/>
        </p:nvSpPr>
        <p:spPr>
          <a:xfrm>
            <a:off x="7363930" y="3958029"/>
            <a:ext cx="4514378" cy="1891588"/>
          </a:xfrm>
          <a:custGeom>
            <a:avLst/>
            <a:gdLst/>
            <a:ahLst/>
            <a:cxnLst/>
            <a:rect l="l" t="t" r="r" b="b"/>
            <a:pathLst>
              <a:path w="4514378" h="1891588">
                <a:moveTo>
                  <a:pt x="31791" y="0"/>
                </a:moveTo>
                <a:lnTo>
                  <a:pt x="4450802" y="0"/>
                </a:lnTo>
                <a:cubicBezTo>
                  <a:pt x="4485914" y="0"/>
                  <a:pt x="4514378" y="28464"/>
                  <a:pt x="4514378" y="63576"/>
                </a:cubicBezTo>
                <a:lnTo>
                  <a:pt x="4514378" y="1828012"/>
                </a:lnTo>
                <a:cubicBezTo>
                  <a:pt x="4514378" y="1863124"/>
                  <a:pt x="4485914" y="1891588"/>
                  <a:pt x="4450802" y="1891588"/>
                </a:cubicBezTo>
                <a:lnTo>
                  <a:pt x="31791" y="1891588"/>
                </a:lnTo>
                <a:cubicBezTo>
                  <a:pt x="14233" y="1891588"/>
                  <a:pt x="0" y="1877355"/>
                  <a:pt x="0" y="1859797"/>
                </a:cubicBezTo>
                <a:lnTo>
                  <a:pt x="0" y="31791"/>
                </a:lnTo>
                <a:cubicBezTo>
                  <a:pt x="0" y="14245"/>
                  <a:pt x="14245" y="0"/>
                  <a:pt x="31791" y="0"/>
                </a:cubicBezTo>
                <a:close/>
              </a:path>
            </a:pathLst>
          </a:custGeom>
          <a:solidFill>
            <a:srgbClr val="4A6D8C">
              <a:alpha val="14902"/>
            </a:srgbClr>
          </a:solidFill>
        </p:spPr>
        <p:txBody>
          <a:bodyPr/>
          <a:lstStyle/>
          <a:p>
            <a:endParaRPr lang="en-US"/>
          </a:p>
        </p:txBody>
      </p:sp>
      <p:sp>
        <p:nvSpPr>
          <p:cNvPr id="37" name="Shape 34"/>
          <p:cNvSpPr/>
          <p:nvPr/>
        </p:nvSpPr>
        <p:spPr>
          <a:xfrm>
            <a:off x="7363930" y="3958029"/>
            <a:ext cx="31791" cy="1891588"/>
          </a:xfrm>
          <a:custGeom>
            <a:avLst/>
            <a:gdLst/>
            <a:ahLst/>
            <a:cxnLst/>
            <a:rect l="l" t="t" r="r" b="b"/>
            <a:pathLst>
              <a:path w="31791" h="1891588">
                <a:moveTo>
                  <a:pt x="31791" y="0"/>
                </a:moveTo>
                <a:lnTo>
                  <a:pt x="31791" y="0"/>
                </a:lnTo>
                <a:lnTo>
                  <a:pt x="31791" y="1891588"/>
                </a:lnTo>
                <a:lnTo>
                  <a:pt x="31791" y="1891588"/>
                </a:lnTo>
                <a:cubicBezTo>
                  <a:pt x="14233" y="1891588"/>
                  <a:pt x="0" y="1877355"/>
                  <a:pt x="0" y="1859797"/>
                </a:cubicBezTo>
                <a:lnTo>
                  <a:pt x="0" y="31791"/>
                </a:lnTo>
                <a:cubicBezTo>
                  <a:pt x="0" y="14245"/>
                  <a:pt x="14245" y="0"/>
                  <a:pt x="31791" y="0"/>
                </a:cubicBezTo>
                <a:close/>
              </a:path>
            </a:pathLst>
          </a:custGeom>
          <a:solidFill>
            <a:srgbClr val="4A6D8C"/>
          </a:solidFill>
        </p:spPr>
        <p:txBody>
          <a:bodyPr/>
          <a:lstStyle/>
          <a:p>
            <a:endParaRPr lang="en-US"/>
          </a:p>
        </p:txBody>
      </p:sp>
      <p:sp>
        <p:nvSpPr>
          <p:cNvPr id="38" name="Text 35"/>
          <p:cNvSpPr/>
          <p:nvPr/>
        </p:nvSpPr>
        <p:spPr>
          <a:xfrm>
            <a:off x="7538783" y="4116986"/>
            <a:ext cx="4252099" cy="222540"/>
          </a:xfrm>
          <a:prstGeom prst="rect">
            <a:avLst/>
          </a:prstGeom>
          <a:noFill/>
        </p:spPr>
        <p:txBody>
          <a:bodyPr wrap="square" lIns="0" tIns="0" rIns="0" bIns="0" rtlCol="0" anchor="ctr"/>
          <a:lstStyle/>
          <a:p>
            <a:pPr>
              <a:lnSpc>
                <a:spcPct val="130000"/>
              </a:lnSpc>
            </a:pPr>
            <a:r>
              <a:rPr lang="en-US" sz="1125" b="1" dirty="0">
                <a:solidFill>
                  <a:srgbClr val="E8E8E8"/>
                </a:solidFill>
                <a:latin typeface="Hedvig Letters Sans" pitchFamily="34" charset="0"/>
                <a:ea typeface="Hedvig Letters Sans" pitchFamily="34" charset="-122"/>
                <a:cs typeface="Hedvig Letters Sans" pitchFamily="34" charset="-120"/>
              </a:rPr>
              <a:t>Critical Value of Dark Data</a:t>
            </a:r>
            <a:endParaRPr lang="en-US" sz="1600" dirty="0"/>
          </a:p>
        </p:txBody>
      </p:sp>
      <p:sp>
        <p:nvSpPr>
          <p:cNvPr id="39" name="Text 36"/>
          <p:cNvSpPr/>
          <p:nvPr/>
        </p:nvSpPr>
        <p:spPr>
          <a:xfrm>
            <a:off x="7538783" y="4434900"/>
            <a:ext cx="4244151" cy="206644"/>
          </a:xfrm>
          <a:prstGeom prst="rect">
            <a:avLst/>
          </a:prstGeom>
          <a:noFill/>
        </p:spPr>
        <p:txBody>
          <a:bodyPr wrap="square" lIns="0" tIns="0" rIns="0" bIns="0" rtlCol="0" anchor="ctr"/>
          <a:lstStyle/>
          <a:p>
            <a:pPr>
              <a:lnSpc>
                <a:spcPct val="140000"/>
              </a:lnSpc>
            </a:pP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Dark data is </a:t>
            </a: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not negligible</a:t>
            </a:r>
            <a:r>
              <a:rPr lang="en-US" sz="100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In aggregate, it represents:</a:t>
            </a:r>
            <a:endParaRPr lang="en-US" sz="1600" dirty="0"/>
          </a:p>
        </p:txBody>
      </p:sp>
      <p:sp>
        <p:nvSpPr>
          <p:cNvPr id="40" name="Shape 37"/>
          <p:cNvSpPr/>
          <p:nvPr/>
        </p:nvSpPr>
        <p:spPr>
          <a:xfrm>
            <a:off x="7554679" y="4768709"/>
            <a:ext cx="127166" cy="127166"/>
          </a:xfrm>
          <a:custGeom>
            <a:avLst/>
            <a:gdLst/>
            <a:ahLst/>
            <a:cxnLst/>
            <a:rect l="l" t="t" r="r" b="b"/>
            <a:pathLst>
              <a:path w="127166" h="127166">
                <a:moveTo>
                  <a:pt x="63583" y="127166"/>
                </a:moveTo>
                <a:cubicBezTo>
                  <a:pt x="98675" y="127166"/>
                  <a:pt x="127166" y="98675"/>
                  <a:pt x="127166" y="63583"/>
                </a:cubicBezTo>
                <a:cubicBezTo>
                  <a:pt x="127166" y="28490"/>
                  <a:pt x="98675" y="0"/>
                  <a:pt x="63583" y="0"/>
                </a:cubicBezTo>
                <a:cubicBezTo>
                  <a:pt x="28490" y="0"/>
                  <a:pt x="0" y="28490"/>
                  <a:pt x="0" y="63583"/>
                </a:cubicBezTo>
                <a:cubicBezTo>
                  <a:pt x="0" y="98675"/>
                  <a:pt x="28490" y="127166"/>
                  <a:pt x="63583" y="127166"/>
                </a:cubicBezTo>
                <a:close/>
                <a:moveTo>
                  <a:pt x="84545" y="52828"/>
                </a:moveTo>
                <a:lnTo>
                  <a:pt x="64676" y="84620"/>
                </a:lnTo>
                <a:cubicBezTo>
                  <a:pt x="63632" y="86284"/>
                  <a:pt x="61844" y="87327"/>
                  <a:pt x="59882" y="87426"/>
                </a:cubicBezTo>
                <a:cubicBezTo>
                  <a:pt x="57920" y="87526"/>
                  <a:pt x="56032" y="86632"/>
                  <a:pt x="54865" y="85042"/>
                </a:cubicBezTo>
                <a:lnTo>
                  <a:pt x="42943" y="69146"/>
                </a:lnTo>
                <a:cubicBezTo>
                  <a:pt x="40956" y="66514"/>
                  <a:pt x="41503" y="62788"/>
                  <a:pt x="44135" y="60801"/>
                </a:cubicBezTo>
                <a:cubicBezTo>
                  <a:pt x="46768" y="58814"/>
                  <a:pt x="50494" y="59360"/>
                  <a:pt x="52481" y="61993"/>
                </a:cubicBezTo>
                <a:lnTo>
                  <a:pt x="59187" y="70935"/>
                </a:lnTo>
                <a:lnTo>
                  <a:pt x="74437" y="46520"/>
                </a:lnTo>
                <a:cubicBezTo>
                  <a:pt x="76175" y="43738"/>
                  <a:pt x="79851" y="42869"/>
                  <a:pt x="82658" y="44632"/>
                </a:cubicBezTo>
                <a:cubicBezTo>
                  <a:pt x="85464" y="46396"/>
                  <a:pt x="86309" y="50047"/>
                  <a:pt x="84545" y="52853"/>
                </a:cubicBezTo>
                <a:close/>
              </a:path>
            </a:pathLst>
          </a:custGeom>
          <a:solidFill>
            <a:srgbClr val="D8A252"/>
          </a:solidFill>
        </p:spPr>
        <p:txBody>
          <a:bodyPr/>
          <a:lstStyle/>
          <a:p>
            <a:endParaRPr lang="en-US"/>
          </a:p>
        </p:txBody>
      </p:sp>
      <p:sp>
        <p:nvSpPr>
          <p:cNvPr id="41" name="Text 38"/>
          <p:cNvSpPr/>
          <p:nvPr/>
        </p:nvSpPr>
        <p:spPr>
          <a:xfrm>
            <a:off x="7761323" y="4736918"/>
            <a:ext cx="2074389"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Vast repository of detailed evidence</a:t>
            </a:r>
            <a:endParaRPr lang="en-US" sz="1600" dirty="0"/>
          </a:p>
        </p:txBody>
      </p:sp>
      <p:sp>
        <p:nvSpPr>
          <p:cNvPr id="42" name="Shape 39"/>
          <p:cNvSpPr/>
          <p:nvPr/>
        </p:nvSpPr>
        <p:spPr>
          <a:xfrm>
            <a:off x="7554679" y="5023040"/>
            <a:ext cx="127166" cy="127166"/>
          </a:xfrm>
          <a:custGeom>
            <a:avLst/>
            <a:gdLst/>
            <a:ahLst/>
            <a:cxnLst/>
            <a:rect l="l" t="t" r="r" b="b"/>
            <a:pathLst>
              <a:path w="127166" h="127166">
                <a:moveTo>
                  <a:pt x="63583" y="127166"/>
                </a:moveTo>
                <a:cubicBezTo>
                  <a:pt x="98675" y="127166"/>
                  <a:pt x="127166" y="98675"/>
                  <a:pt x="127166" y="63583"/>
                </a:cubicBezTo>
                <a:cubicBezTo>
                  <a:pt x="127166" y="28490"/>
                  <a:pt x="98675" y="0"/>
                  <a:pt x="63583" y="0"/>
                </a:cubicBezTo>
                <a:cubicBezTo>
                  <a:pt x="28490" y="0"/>
                  <a:pt x="0" y="28490"/>
                  <a:pt x="0" y="63583"/>
                </a:cubicBezTo>
                <a:cubicBezTo>
                  <a:pt x="0" y="98675"/>
                  <a:pt x="28490" y="127166"/>
                  <a:pt x="63583" y="127166"/>
                </a:cubicBezTo>
                <a:close/>
                <a:moveTo>
                  <a:pt x="84545" y="52828"/>
                </a:moveTo>
                <a:lnTo>
                  <a:pt x="64676" y="84620"/>
                </a:lnTo>
                <a:cubicBezTo>
                  <a:pt x="63632" y="86284"/>
                  <a:pt x="61844" y="87327"/>
                  <a:pt x="59882" y="87426"/>
                </a:cubicBezTo>
                <a:cubicBezTo>
                  <a:pt x="57920" y="87526"/>
                  <a:pt x="56032" y="86632"/>
                  <a:pt x="54865" y="85042"/>
                </a:cubicBezTo>
                <a:lnTo>
                  <a:pt x="42943" y="69146"/>
                </a:lnTo>
                <a:cubicBezTo>
                  <a:pt x="40956" y="66514"/>
                  <a:pt x="41503" y="62788"/>
                  <a:pt x="44135" y="60801"/>
                </a:cubicBezTo>
                <a:cubicBezTo>
                  <a:pt x="46768" y="58814"/>
                  <a:pt x="50494" y="59360"/>
                  <a:pt x="52481" y="61993"/>
                </a:cubicBezTo>
                <a:lnTo>
                  <a:pt x="59187" y="70935"/>
                </a:lnTo>
                <a:lnTo>
                  <a:pt x="74437" y="46520"/>
                </a:lnTo>
                <a:cubicBezTo>
                  <a:pt x="76175" y="43738"/>
                  <a:pt x="79851" y="42869"/>
                  <a:pt x="82658" y="44632"/>
                </a:cubicBezTo>
                <a:cubicBezTo>
                  <a:pt x="85464" y="46396"/>
                  <a:pt x="86309" y="50047"/>
                  <a:pt x="84545" y="52853"/>
                </a:cubicBezTo>
                <a:close/>
              </a:path>
            </a:pathLst>
          </a:custGeom>
          <a:solidFill>
            <a:srgbClr val="D8A252"/>
          </a:solidFill>
        </p:spPr>
        <p:txBody>
          <a:bodyPr/>
          <a:lstStyle/>
          <a:p>
            <a:endParaRPr lang="en-US"/>
          </a:p>
        </p:txBody>
      </p:sp>
      <p:sp>
        <p:nvSpPr>
          <p:cNvPr id="43" name="Text 40"/>
          <p:cNvSpPr/>
          <p:nvPr/>
        </p:nvSpPr>
        <p:spPr>
          <a:xfrm>
            <a:off x="7761323" y="4991249"/>
            <a:ext cx="1454456"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Critical for reproducibility</a:t>
            </a:r>
            <a:endParaRPr lang="en-US" sz="1600" dirty="0"/>
          </a:p>
        </p:txBody>
      </p:sp>
      <p:sp>
        <p:nvSpPr>
          <p:cNvPr id="44" name="Shape 41"/>
          <p:cNvSpPr/>
          <p:nvPr/>
        </p:nvSpPr>
        <p:spPr>
          <a:xfrm>
            <a:off x="7554679" y="5277372"/>
            <a:ext cx="127166" cy="127166"/>
          </a:xfrm>
          <a:custGeom>
            <a:avLst/>
            <a:gdLst/>
            <a:ahLst/>
            <a:cxnLst/>
            <a:rect l="l" t="t" r="r" b="b"/>
            <a:pathLst>
              <a:path w="127166" h="127166">
                <a:moveTo>
                  <a:pt x="63583" y="127166"/>
                </a:moveTo>
                <a:cubicBezTo>
                  <a:pt x="98675" y="127166"/>
                  <a:pt x="127166" y="98675"/>
                  <a:pt x="127166" y="63583"/>
                </a:cubicBezTo>
                <a:cubicBezTo>
                  <a:pt x="127166" y="28490"/>
                  <a:pt x="98675" y="0"/>
                  <a:pt x="63583" y="0"/>
                </a:cubicBezTo>
                <a:cubicBezTo>
                  <a:pt x="28490" y="0"/>
                  <a:pt x="0" y="28490"/>
                  <a:pt x="0" y="63583"/>
                </a:cubicBezTo>
                <a:cubicBezTo>
                  <a:pt x="0" y="98675"/>
                  <a:pt x="28490" y="127166"/>
                  <a:pt x="63583" y="127166"/>
                </a:cubicBezTo>
                <a:close/>
                <a:moveTo>
                  <a:pt x="84545" y="52828"/>
                </a:moveTo>
                <a:lnTo>
                  <a:pt x="64676" y="84620"/>
                </a:lnTo>
                <a:cubicBezTo>
                  <a:pt x="63632" y="86284"/>
                  <a:pt x="61844" y="87327"/>
                  <a:pt x="59882" y="87426"/>
                </a:cubicBezTo>
                <a:cubicBezTo>
                  <a:pt x="57920" y="87526"/>
                  <a:pt x="56032" y="86632"/>
                  <a:pt x="54865" y="85042"/>
                </a:cubicBezTo>
                <a:lnTo>
                  <a:pt x="42943" y="69146"/>
                </a:lnTo>
                <a:cubicBezTo>
                  <a:pt x="40956" y="66514"/>
                  <a:pt x="41503" y="62788"/>
                  <a:pt x="44135" y="60801"/>
                </a:cubicBezTo>
                <a:cubicBezTo>
                  <a:pt x="46768" y="58814"/>
                  <a:pt x="50494" y="59360"/>
                  <a:pt x="52481" y="61993"/>
                </a:cubicBezTo>
                <a:lnTo>
                  <a:pt x="59187" y="70935"/>
                </a:lnTo>
                <a:lnTo>
                  <a:pt x="74437" y="46520"/>
                </a:lnTo>
                <a:cubicBezTo>
                  <a:pt x="76175" y="43738"/>
                  <a:pt x="79851" y="42869"/>
                  <a:pt x="82658" y="44632"/>
                </a:cubicBezTo>
                <a:cubicBezTo>
                  <a:pt x="85464" y="46396"/>
                  <a:pt x="86309" y="50047"/>
                  <a:pt x="84545" y="52853"/>
                </a:cubicBezTo>
                <a:close/>
              </a:path>
            </a:pathLst>
          </a:custGeom>
          <a:solidFill>
            <a:srgbClr val="D8A252"/>
          </a:solidFill>
        </p:spPr>
        <p:txBody>
          <a:bodyPr/>
          <a:lstStyle/>
          <a:p>
            <a:endParaRPr lang="en-US"/>
          </a:p>
        </p:txBody>
      </p:sp>
      <p:sp>
        <p:nvSpPr>
          <p:cNvPr id="45" name="Text 42"/>
          <p:cNvSpPr/>
          <p:nvPr/>
        </p:nvSpPr>
        <p:spPr>
          <a:xfrm>
            <a:off x="7761323" y="5245580"/>
            <a:ext cx="1581622"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Essential for meta-analysis</a:t>
            </a:r>
            <a:endParaRPr lang="en-US" sz="1600" dirty="0"/>
          </a:p>
        </p:txBody>
      </p:sp>
      <p:sp>
        <p:nvSpPr>
          <p:cNvPr id="46" name="Shape 43"/>
          <p:cNvSpPr/>
          <p:nvPr/>
        </p:nvSpPr>
        <p:spPr>
          <a:xfrm>
            <a:off x="7554679" y="5531703"/>
            <a:ext cx="127166" cy="127166"/>
          </a:xfrm>
          <a:custGeom>
            <a:avLst/>
            <a:gdLst/>
            <a:ahLst/>
            <a:cxnLst/>
            <a:rect l="l" t="t" r="r" b="b"/>
            <a:pathLst>
              <a:path w="127166" h="127166">
                <a:moveTo>
                  <a:pt x="63583" y="127166"/>
                </a:moveTo>
                <a:cubicBezTo>
                  <a:pt x="98675" y="127166"/>
                  <a:pt x="127166" y="98675"/>
                  <a:pt x="127166" y="63583"/>
                </a:cubicBezTo>
                <a:cubicBezTo>
                  <a:pt x="127166" y="28490"/>
                  <a:pt x="98675" y="0"/>
                  <a:pt x="63583" y="0"/>
                </a:cubicBezTo>
                <a:cubicBezTo>
                  <a:pt x="28490" y="0"/>
                  <a:pt x="0" y="28490"/>
                  <a:pt x="0" y="63583"/>
                </a:cubicBezTo>
                <a:cubicBezTo>
                  <a:pt x="0" y="98675"/>
                  <a:pt x="28490" y="127166"/>
                  <a:pt x="63583" y="127166"/>
                </a:cubicBezTo>
                <a:close/>
                <a:moveTo>
                  <a:pt x="84545" y="52828"/>
                </a:moveTo>
                <a:lnTo>
                  <a:pt x="64676" y="84620"/>
                </a:lnTo>
                <a:cubicBezTo>
                  <a:pt x="63632" y="86284"/>
                  <a:pt x="61844" y="87327"/>
                  <a:pt x="59882" y="87426"/>
                </a:cubicBezTo>
                <a:cubicBezTo>
                  <a:pt x="57920" y="87526"/>
                  <a:pt x="56032" y="86632"/>
                  <a:pt x="54865" y="85042"/>
                </a:cubicBezTo>
                <a:lnTo>
                  <a:pt x="42943" y="69146"/>
                </a:lnTo>
                <a:cubicBezTo>
                  <a:pt x="40956" y="66514"/>
                  <a:pt x="41503" y="62788"/>
                  <a:pt x="44135" y="60801"/>
                </a:cubicBezTo>
                <a:cubicBezTo>
                  <a:pt x="46768" y="58814"/>
                  <a:pt x="50494" y="59360"/>
                  <a:pt x="52481" y="61993"/>
                </a:cubicBezTo>
                <a:lnTo>
                  <a:pt x="59187" y="70935"/>
                </a:lnTo>
                <a:lnTo>
                  <a:pt x="74437" y="46520"/>
                </a:lnTo>
                <a:cubicBezTo>
                  <a:pt x="76175" y="43738"/>
                  <a:pt x="79851" y="42869"/>
                  <a:pt x="82658" y="44632"/>
                </a:cubicBezTo>
                <a:cubicBezTo>
                  <a:pt x="85464" y="46396"/>
                  <a:pt x="86309" y="50047"/>
                  <a:pt x="84545" y="52853"/>
                </a:cubicBezTo>
                <a:close/>
              </a:path>
            </a:pathLst>
          </a:custGeom>
          <a:solidFill>
            <a:srgbClr val="D8A252"/>
          </a:solidFill>
        </p:spPr>
        <p:txBody>
          <a:bodyPr/>
          <a:lstStyle/>
          <a:p>
            <a:endParaRPr lang="en-US"/>
          </a:p>
        </p:txBody>
      </p:sp>
      <p:sp>
        <p:nvSpPr>
          <p:cNvPr id="47" name="Text 44"/>
          <p:cNvSpPr/>
          <p:nvPr/>
        </p:nvSpPr>
        <p:spPr>
          <a:xfrm>
            <a:off x="7761323" y="5499911"/>
            <a:ext cx="2614842" cy="190748"/>
          </a:xfrm>
          <a:prstGeom prst="rect">
            <a:avLst/>
          </a:prstGeom>
          <a:noFill/>
        </p:spPr>
        <p:txBody>
          <a:bodyPr wrap="square" lIns="0" tIns="0" rIns="0" bIns="0" rtlCol="0" anchor="ctr"/>
          <a:lstStyle/>
          <a:p>
            <a:pPr>
              <a:lnSpc>
                <a:spcPct val="130000"/>
              </a:lnSpc>
            </a:pP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Unexpected discovery through recombination</a:t>
            </a:r>
            <a:endParaRPr lang="en-US" sz="1600" dirty="0"/>
          </a:p>
        </p:txBody>
      </p:sp>
      <p:sp>
        <p:nvSpPr>
          <p:cNvPr id="48" name="Shape 45"/>
          <p:cNvSpPr/>
          <p:nvPr/>
        </p:nvSpPr>
        <p:spPr>
          <a:xfrm>
            <a:off x="7350684" y="5979432"/>
            <a:ext cx="4519677" cy="879562"/>
          </a:xfrm>
          <a:custGeom>
            <a:avLst/>
            <a:gdLst/>
            <a:ahLst/>
            <a:cxnLst/>
            <a:rect l="l" t="t" r="r" b="b"/>
            <a:pathLst>
              <a:path w="4519677" h="879562">
                <a:moveTo>
                  <a:pt x="63584" y="0"/>
                </a:moveTo>
                <a:lnTo>
                  <a:pt x="4456093" y="0"/>
                </a:lnTo>
                <a:cubicBezTo>
                  <a:pt x="4491209" y="0"/>
                  <a:pt x="4519677" y="28467"/>
                  <a:pt x="4519677" y="63584"/>
                </a:cubicBezTo>
                <a:lnTo>
                  <a:pt x="4519677" y="815978"/>
                </a:lnTo>
                <a:cubicBezTo>
                  <a:pt x="4519677" y="851095"/>
                  <a:pt x="4491209" y="879562"/>
                  <a:pt x="4456093" y="879562"/>
                </a:cubicBezTo>
                <a:lnTo>
                  <a:pt x="63584" y="879562"/>
                </a:lnTo>
                <a:cubicBezTo>
                  <a:pt x="28467" y="879562"/>
                  <a:pt x="0" y="851095"/>
                  <a:pt x="0" y="815978"/>
                </a:cubicBezTo>
                <a:lnTo>
                  <a:pt x="0" y="63584"/>
                </a:lnTo>
                <a:cubicBezTo>
                  <a:pt x="0" y="28467"/>
                  <a:pt x="28467" y="0"/>
                  <a:pt x="63584" y="0"/>
                </a:cubicBezTo>
                <a:close/>
              </a:path>
            </a:pathLst>
          </a:custGeom>
          <a:solidFill>
            <a:srgbClr val="D8A252">
              <a:alpha val="30196"/>
            </a:srgbClr>
          </a:solidFill>
          <a:ln w="8467">
            <a:solidFill>
              <a:srgbClr val="D8A252"/>
            </a:solidFill>
            <a:prstDash val="solid"/>
          </a:ln>
        </p:spPr>
        <p:txBody>
          <a:bodyPr/>
          <a:lstStyle/>
          <a:p>
            <a:endParaRPr lang="en-US"/>
          </a:p>
        </p:txBody>
      </p:sp>
      <p:sp>
        <p:nvSpPr>
          <p:cNvPr id="49" name="Text 46"/>
          <p:cNvSpPr/>
          <p:nvPr/>
        </p:nvSpPr>
        <p:spPr>
          <a:xfrm>
            <a:off x="7480499" y="6109249"/>
            <a:ext cx="4323630" cy="619932"/>
          </a:xfrm>
          <a:prstGeom prst="rect">
            <a:avLst/>
          </a:prstGeom>
          <a:noFill/>
        </p:spPr>
        <p:txBody>
          <a:bodyPr wrap="square" lIns="0" tIns="0" rIns="0" bIns="0" rtlCol="0" anchor="ctr"/>
          <a:lstStyle/>
          <a:p>
            <a:pPr>
              <a:lnSpc>
                <a:spcPct val="140000"/>
              </a:lnSpc>
            </a:pPr>
            <a:r>
              <a:rPr lang="en-US" sz="1000"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Growing Recognition:</a:t>
            </a:r>
            <a:r>
              <a:rPr lang="en-US" sz="1000"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The emphasis on open science and data sharing acknowledges that the scientific process critically depends on reusing this long tail.</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8" grpId="0"/>
      <p:bldP spid="30" grpId="0"/>
      <p:bldP spid="32" grpId="0"/>
      <p:bldP spid="38" grpId="0"/>
      <p:bldP spid="39" grpId="0"/>
      <p:bldP spid="41" grpId="0"/>
      <p:bldP spid="43" grpId="0"/>
      <p:bldP spid="45" grpId="0"/>
      <p:bldP spid="47"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D24"/>
        </a:solidFill>
        <a:effectLst/>
      </p:bgPr>
    </p:bg>
    <p:spTree>
      <p:nvGrpSpPr>
        <p:cNvPr id="1" name=""/>
        <p:cNvGrpSpPr/>
        <p:nvPr/>
      </p:nvGrpSpPr>
      <p:grpSpPr>
        <a:xfrm>
          <a:off x="0" y="0"/>
          <a:ext cx="0" cy="0"/>
          <a:chOff x="0" y="0"/>
          <a:chExt cx="0" cy="0"/>
        </a:xfrm>
      </p:grpSpPr>
      <p:sp>
        <p:nvSpPr>
          <p:cNvPr id="2" name="Text 0"/>
          <p:cNvSpPr/>
          <p:nvPr/>
        </p:nvSpPr>
        <p:spPr>
          <a:xfrm>
            <a:off x="332434" y="332434"/>
            <a:ext cx="11593620" cy="199460"/>
          </a:xfrm>
          <a:prstGeom prst="rect">
            <a:avLst/>
          </a:prstGeom>
          <a:noFill/>
        </p:spPr>
        <p:txBody>
          <a:bodyPr wrap="square" lIns="0" tIns="0" rIns="0" bIns="0" rtlCol="0" anchor="ctr"/>
          <a:lstStyle/>
          <a:p>
            <a:pPr>
              <a:lnSpc>
                <a:spcPct val="130000"/>
              </a:lnSpc>
            </a:pPr>
            <a:r>
              <a:rPr lang="en-US" sz="1045" b="1" kern="0" spc="105"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SYNTHESIS</a:t>
            </a:r>
            <a:endParaRPr lang="en-US" sz="1600" dirty="0"/>
          </a:p>
        </p:txBody>
      </p:sp>
      <p:sp>
        <p:nvSpPr>
          <p:cNvPr id="3" name="Text 1"/>
          <p:cNvSpPr/>
          <p:nvPr/>
        </p:nvSpPr>
        <p:spPr>
          <a:xfrm>
            <a:off x="332434" y="598380"/>
            <a:ext cx="11676728" cy="332434"/>
          </a:xfrm>
          <a:prstGeom prst="rect">
            <a:avLst/>
          </a:prstGeom>
          <a:noFill/>
        </p:spPr>
        <p:txBody>
          <a:bodyPr wrap="square" lIns="0" tIns="0" rIns="0" bIns="0" rtlCol="0" anchor="ctr"/>
          <a:lstStyle/>
          <a:p>
            <a:pPr>
              <a:lnSpc>
                <a:spcPct val="90000"/>
              </a:lnSpc>
            </a:pPr>
            <a:r>
              <a:rPr lang="en-US" sz="2355" b="1" dirty="0">
                <a:solidFill>
                  <a:srgbClr val="E8E8E8"/>
                </a:solidFill>
                <a:latin typeface="Noto Sans SC" panose="020B0200000000000000" pitchFamily="34" charset="-122"/>
                <a:ea typeface="Noto Sans SC" panose="020B0200000000000000" pitchFamily="34" charset="-122"/>
                <a:cs typeface="Noto Sans SC" panose="020B0200000000000000" pitchFamily="34" charset="-120"/>
              </a:rPr>
              <a:t>Common Principle: Specialization and Decentralized Reuse</a:t>
            </a:r>
            <a:endParaRPr lang="en-US" sz="1600" dirty="0"/>
          </a:p>
        </p:txBody>
      </p:sp>
      <p:sp>
        <p:nvSpPr>
          <p:cNvPr id="4" name="Shape 2"/>
          <p:cNvSpPr/>
          <p:nvPr/>
        </p:nvSpPr>
        <p:spPr>
          <a:xfrm>
            <a:off x="332434" y="1030544"/>
            <a:ext cx="797840" cy="33243"/>
          </a:xfrm>
          <a:custGeom>
            <a:avLst/>
            <a:gdLst/>
            <a:ahLst/>
            <a:cxnLst/>
            <a:rect l="l" t="t" r="r" b="b"/>
            <a:pathLst>
              <a:path w="797840" h="33243">
                <a:moveTo>
                  <a:pt x="0" y="0"/>
                </a:moveTo>
                <a:lnTo>
                  <a:pt x="797840" y="0"/>
                </a:lnTo>
                <a:lnTo>
                  <a:pt x="797840" y="33243"/>
                </a:lnTo>
                <a:lnTo>
                  <a:pt x="0" y="33243"/>
                </a:lnTo>
                <a:lnTo>
                  <a:pt x="0" y="0"/>
                </a:lnTo>
                <a:close/>
              </a:path>
            </a:pathLst>
          </a:custGeom>
          <a:solidFill>
            <a:srgbClr val="D8A252"/>
          </a:solidFill>
        </p:spPr>
        <p:txBody>
          <a:bodyPr/>
          <a:lstStyle/>
          <a:p>
            <a:endParaRPr lang="en-US"/>
          </a:p>
        </p:txBody>
      </p:sp>
      <p:sp>
        <p:nvSpPr>
          <p:cNvPr id="5" name="Shape 3"/>
          <p:cNvSpPr/>
          <p:nvPr/>
        </p:nvSpPr>
        <p:spPr>
          <a:xfrm>
            <a:off x="349055" y="1230004"/>
            <a:ext cx="11510511" cy="1188450"/>
          </a:xfrm>
          <a:custGeom>
            <a:avLst/>
            <a:gdLst/>
            <a:ahLst/>
            <a:cxnLst/>
            <a:rect l="l" t="t" r="r" b="b"/>
            <a:pathLst>
              <a:path w="11510511" h="1188450">
                <a:moveTo>
                  <a:pt x="33243" y="0"/>
                </a:moveTo>
                <a:lnTo>
                  <a:pt x="11444029" y="0"/>
                </a:lnTo>
                <a:cubicBezTo>
                  <a:pt x="11480746" y="0"/>
                  <a:pt x="11510511" y="29765"/>
                  <a:pt x="11510511" y="66482"/>
                </a:cubicBezTo>
                <a:lnTo>
                  <a:pt x="11510511" y="1121968"/>
                </a:lnTo>
                <a:cubicBezTo>
                  <a:pt x="11510511" y="1158685"/>
                  <a:pt x="11480746" y="1188450"/>
                  <a:pt x="11444029" y="1188450"/>
                </a:cubicBezTo>
                <a:lnTo>
                  <a:pt x="33243" y="1188450"/>
                </a:lnTo>
                <a:cubicBezTo>
                  <a:pt x="14884" y="1188450"/>
                  <a:pt x="0" y="1173566"/>
                  <a:pt x="0" y="1155207"/>
                </a:cubicBezTo>
                <a:lnTo>
                  <a:pt x="0" y="33243"/>
                </a:lnTo>
                <a:cubicBezTo>
                  <a:pt x="0" y="14896"/>
                  <a:pt x="14896" y="0"/>
                  <a:pt x="33243" y="0"/>
                </a:cubicBezTo>
                <a:close/>
              </a:path>
            </a:pathLst>
          </a:custGeom>
          <a:solidFill>
            <a:srgbClr val="4A6D8C">
              <a:alpha val="14902"/>
            </a:srgbClr>
          </a:solidFill>
        </p:spPr>
        <p:txBody>
          <a:bodyPr/>
          <a:lstStyle/>
          <a:p>
            <a:endParaRPr lang="en-US"/>
          </a:p>
        </p:txBody>
      </p:sp>
      <p:sp>
        <p:nvSpPr>
          <p:cNvPr id="6" name="Shape 4"/>
          <p:cNvSpPr/>
          <p:nvPr/>
        </p:nvSpPr>
        <p:spPr>
          <a:xfrm>
            <a:off x="349055" y="1230004"/>
            <a:ext cx="33243" cy="1188450"/>
          </a:xfrm>
          <a:custGeom>
            <a:avLst/>
            <a:gdLst/>
            <a:ahLst/>
            <a:cxnLst/>
            <a:rect l="l" t="t" r="r" b="b"/>
            <a:pathLst>
              <a:path w="33243" h="1188450">
                <a:moveTo>
                  <a:pt x="33243" y="0"/>
                </a:moveTo>
                <a:lnTo>
                  <a:pt x="33243" y="0"/>
                </a:lnTo>
                <a:lnTo>
                  <a:pt x="33243" y="1188450"/>
                </a:lnTo>
                <a:lnTo>
                  <a:pt x="33243" y="1188450"/>
                </a:lnTo>
                <a:cubicBezTo>
                  <a:pt x="14884" y="1188450"/>
                  <a:pt x="0" y="1173566"/>
                  <a:pt x="0" y="1155207"/>
                </a:cubicBezTo>
                <a:lnTo>
                  <a:pt x="0" y="33243"/>
                </a:lnTo>
                <a:cubicBezTo>
                  <a:pt x="0" y="14896"/>
                  <a:pt x="14896" y="0"/>
                  <a:pt x="33243" y="0"/>
                </a:cubicBezTo>
                <a:close/>
              </a:path>
            </a:pathLst>
          </a:custGeom>
          <a:solidFill>
            <a:srgbClr val="4A6D8C"/>
          </a:solidFill>
        </p:spPr>
        <p:txBody>
          <a:bodyPr/>
          <a:lstStyle/>
          <a:p>
            <a:endParaRPr lang="en-US"/>
          </a:p>
        </p:txBody>
      </p:sp>
      <p:sp>
        <p:nvSpPr>
          <p:cNvPr id="7" name="Text 5"/>
          <p:cNvSpPr/>
          <p:nvPr/>
        </p:nvSpPr>
        <p:spPr>
          <a:xfrm>
            <a:off x="482029" y="1396221"/>
            <a:ext cx="11261186" cy="265947"/>
          </a:xfrm>
          <a:prstGeom prst="rect">
            <a:avLst/>
          </a:prstGeom>
          <a:noFill/>
        </p:spPr>
        <p:txBody>
          <a:bodyPr wrap="square" lIns="0" tIns="0" rIns="0" bIns="0" rtlCol="0" anchor="ctr"/>
          <a:lstStyle/>
          <a:p>
            <a:pPr algn="ctr">
              <a:lnSpc>
                <a:spcPct val="110000"/>
              </a:lnSpc>
            </a:pPr>
            <a:r>
              <a:rPr lang="en-US" sz="1570" b="1" dirty="0">
                <a:solidFill>
                  <a:srgbClr val="E8E8E8"/>
                </a:solidFill>
                <a:latin typeface="Hedvig Letters Sans" pitchFamily="34" charset="0"/>
                <a:ea typeface="Hedvig Letters Sans" pitchFamily="34" charset="-122"/>
                <a:cs typeface="Hedvig Letters Sans" pitchFamily="34" charset="-120"/>
              </a:rPr>
              <a:t>The Consistent Principle Across Healthy Ecosystems</a:t>
            </a:r>
            <a:endParaRPr lang="en-US" sz="1600" dirty="0"/>
          </a:p>
        </p:txBody>
      </p:sp>
      <p:sp>
        <p:nvSpPr>
          <p:cNvPr id="8" name="Text 6"/>
          <p:cNvSpPr/>
          <p:nvPr/>
        </p:nvSpPr>
        <p:spPr>
          <a:xfrm>
            <a:off x="2350582" y="1761898"/>
            <a:ext cx="7521309" cy="490339"/>
          </a:xfrm>
          <a:prstGeom prst="rect">
            <a:avLst/>
          </a:prstGeom>
          <a:noFill/>
        </p:spPr>
        <p:txBody>
          <a:bodyPr wrap="square" lIns="0" tIns="0" rIns="0" bIns="0" rtlCol="0" anchor="ctr"/>
          <a:lstStyle/>
          <a:p>
            <a:pPr algn="ctr">
              <a:lnSpc>
                <a:spcPct val="140000"/>
              </a:lnSpc>
            </a:pPr>
            <a:r>
              <a:rPr lang="en-US" sz="118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 consistent principle emerges from diverse cases: </a:t>
            </a:r>
            <a:r>
              <a:rPr lang="en-US" sz="1180" b="1" dirty="0">
                <a:solidFill>
                  <a:srgbClr val="E8E8E8"/>
                </a:solidFill>
                <a:highlight>
                  <a:srgbClr val="D8A252">
                    <a:alpha val="30000"/>
                  </a:srgbClr>
                </a:highlight>
                <a:latin typeface="Quattrocento Sans" panose="020B0502050000020003" pitchFamily="34" charset="0"/>
                <a:ea typeface="Quattrocento Sans" panose="020B0502050000020003" pitchFamily="34" charset="-122"/>
                <a:cs typeface="Quattrocento Sans" panose="020B0502050000020003" pitchFamily="34" charset="-120"/>
              </a:rPr>
              <a:t>the long tail embodies specialization, contextual adaptation, and decentralized reuse </a:t>
            </a:r>
            <a:r>
              <a:rPr lang="en-US" sz="1180"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a:t>
            </a:r>
            <a:endParaRPr lang="en-US" sz="1600" dirty="0"/>
          </a:p>
        </p:txBody>
      </p:sp>
      <p:sp>
        <p:nvSpPr>
          <p:cNvPr id="9" name="Shape 7"/>
          <p:cNvSpPr/>
          <p:nvPr/>
        </p:nvSpPr>
        <p:spPr>
          <a:xfrm>
            <a:off x="340744" y="2588826"/>
            <a:ext cx="3714945" cy="3025145"/>
          </a:xfrm>
          <a:custGeom>
            <a:avLst/>
            <a:gdLst/>
            <a:ahLst/>
            <a:cxnLst/>
            <a:rect l="l" t="t" r="r" b="b"/>
            <a:pathLst>
              <a:path w="3714945" h="3025145">
                <a:moveTo>
                  <a:pt x="66493" y="0"/>
                </a:moveTo>
                <a:lnTo>
                  <a:pt x="3648452" y="0"/>
                </a:lnTo>
                <a:cubicBezTo>
                  <a:pt x="3685175" y="0"/>
                  <a:pt x="3714945" y="29770"/>
                  <a:pt x="3714945" y="66493"/>
                </a:cubicBezTo>
                <a:lnTo>
                  <a:pt x="3714945" y="2958653"/>
                </a:lnTo>
                <a:cubicBezTo>
                  <a:pt x="3714945" y="2995375"/>
                  <a:pt x="3685175" y="3025145"/>
                  <a:pt x="3648452" y="3025145"/>
                </a:cubicBezTo>
                <a:lnTo>
                  <a:pt x="66493" y="3025145"/>
                </a:lnTo>
                <a:cubicBezTo>
                  <a:pt x="29770" y="3025145"/>
                  <a:pt x="0" y="2995375"/>
                  <a:pt x="0" y="2958653"/>
                </a:cubicBezTo>
                <a:lnTo>
                  <a:pt x="0" y="66493"/>
                </a:lnTo>
                <a:cubicBezTo>
                  <a:pt x="0" y="29770"/>
                  <a:pt x="29770" y="0"/>
                  <a:pt x="66493"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10" name="Shape 8"/>
          <p:cNvSpPr/>
          <p:nvPr/>
        </p:nvSpPr>
        <p:spPr>
          <a:xfrm>
            <a:off x="1940061" y="2771665"/>
            <a:ext cx="515272" cy="515272"/>
          </a:xfrm>
          <a:custGeom>
            <a:avLst/>
            <a:gdLst/>
            <a:ahLst/>
            <a:cxnLst/>
            <a:rect l="l" t="t" r="r" b="b"/>
            <a:pathLst>
              <a:path w="515272" h="515272">
                <a:moveTo>
                  <a:pt x="257636" y="0"/>
                </a:moveTo>
                <a:lnTo>
                  <a:pt x="257636" y="0"/>
                </a:lnTo>
                <a:cubicBezTo>
                  <a:pt x="399829" y="0"/>
                  <a:pt x="515272" y="115443"/>
                  <a:pt x="515272" y="257636"/>
                </a:cubicBezTo>
                <a:lnTo>
                  <a:pt x="515272" y="257636"/>
                </a:lnTo>
                <a:cubicBezTo>
                  <a:pt x="515272" y="399829"/>
                  <a:pt x="399829" y="515272"/>
                  <a:pt x="257636" y="515272"/>
                </a:cubicBezTo>
                <a:lnTo>
                  <a:pt x="257636" y="515272"/>
                </a:lnTo>
                <a:cubicBezTo>
                  <a:pt x="115443" y="515272"/>
                  <a:pt x="0" y="399829"/>
                  <a:pt x="0" y="257636"/>
                </a:cubicBezTo>
                <a:lnTo>
                  <a:pt x="0" y="257636"/>
                </a:lnTo>
                <a:cubicBezTo>
                  <a:pt x="0" y="115443"/>
                  <a:pt x="115443" y="0"/>
                  <a:pt x="257636"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11" name="Shape 9"/>
          <p:cNvSpPr/>
          <p:nvPr/>
        </p:nvSpPr>
        <p:spPr>
          <a:xfrm>
            <a:off x="2075112" y="2904638"/>
            <a:ext cx="249325" cy="249325"/>
          </a:xfrm>
          <a:custGeom>
            <a:avLst/>
            <a:gdLst/>
            <a:ahLst/>
            <a:cxnLst/>
            <a:rect l="l" t="t" r="r" b="b"/>
            <a:pathLst>
              <a:path w="249325" h="249325">
                <a:moveTo>
                  <a:pt x="109080" y="0"/>
                </a:moveTo>
                <a:cubicBezTo>
                  <a:pt x="126270" y="0"/>
                  <a:pt x="140245" y="10470"/>
                  <a:pt x="140245" y="23374"/>
                </a:cubicBezTo>
                <a:cubicBezTo>
                  <a:pt x="140245" y="28439"/>
                  <a:pt x="138103" y="33113"/>
                  <a:pt x="134402" y="36961"/>
                </a:cubicBezTo>
                <a:cubicBezTo>
                  <a:pt x="131188" y="40321"/>
                  <a:pt x="128558" y="44411"/>
                  <a:pt x="128558" y="49086"/>
                </a:cubicBezTo>
                <a:cubicBezTo>
                  <a:pt x="128558" y="56390"/>
                  <a:pt x="134499" y="62331"/>
                  <a:pt x="141804" y="62331"/>
                </a:cubicBezTo>
                <a:lnTo>
                  <a:pt x="163620" y="62331"/>
                </a:lnTo>
                <a:cubicBezTo>
                  <a:pt x="176524" y="62331"/>
                  <a:pt x="186994" y="72801"/>
                  <a:pt x="186994" y="85706"/>
                </a:cubicBezTo>
                <a:lnTo>
                  <a:pt x="186994" y="107521"/>
                </a:lnTo>
                <a:cubicBezTo>
                  <a:pt x="186994" y="114826"/>
                  <a:pt x="192935" y="120767"/>
                  <a:pt x="200239" y="120767"/>
                </a:cubicBezTo>
                <a:cubicBezTo>
                  <a:pt x="204865" y="120767"/>
                  <a:pt x="209005" y="118137"/>
                  <a:pt x="212365" y="114923"/>
                </a:cubicBezTo>
                <a:cubicBezTo>
                  <a:pt x="216212" y="111271"/>
                  <a:pt x="220887" y="109080"/>
                  <a:pt x="225951" y="109080"/>
                </a:cubicBezTo>
                <a:cubicBezTo>
                  <a:pt x="238855" y="109080"/>
                  <a:pt x="249325" y="123056"/>
                  <a:pt x="249325" y="140245"/>
                </a:cubicBezTo>
                <a:cubicBezTo>
                  <a:pt x="249325" y="157435"/>
                  <a:pt x="238855" y="171411"/>
                  <a:pt x="225951" y="171411"/>
                </a:cubicBezTo>
                <a:cubicBezTo>
                  <a:pt x="220887" y="171411"/>
                  <a:pt x="216163" y="169268"/>
                  <a:pt x="212365" y="165567"/>
                </a:cubicBezTo>
                <a:cubicBezTo>
                  <a:pt x="209005" y="162354"/>
                  <a:pt x="204914" y="159724"/>
                  <a:pt x="200239" y="159724"/>
                </a:cubicBezTo>
                <a:cubicBezTo>
                  <a:pt x="192935" y="159724"/>
                  <a:pt x="186994" y="165665"/>
                  <a:pt x="186994" y="172969"/>
                </a:cubicBezTo>
                <a:lnTo>
                  <a:pt x="186994" y="225951"/>
                </a:lnTo>
                <a:cubicBezTo>
                  <a:pt x="186994" y="238855"/>
                  <a:pt x="176524" y="249325"/>
                  <a:pt x="163620" y="249325"/>
                </a:cubicBezTo>
                <a:lnTo>
                  <a:pt x="135960" y="249325"/>
                </a:lnTo>
                <a:cubicBezTo>
                  <a:pt x="129727" y="249325"/>
                  <a:pt x="124663" y="244261"/>
                  <a:pt x="124663" y="238028"/>
                </a:cubicBezTo>
                <a:cubicBezTo>
                  <a:pt x="124663" y="233548"/>
                  <a:pt x="127487" y="229603"/>
                  <a:pt x="131090" y="226925"/>
                </a:cubicBezTo>
                <a:cubicBezTo>
                  <a:pt x="136739" y="222688"/>
                  <a:pt x="140245" y="216845"/>
                  <a:pt x="140245" y="210368"/>
                </a:cubicBezTo>
                <a:cubicBezTo>
                  <a:pt x="140245" y="197464"/>
                  <a:pt x="126270" y="186994"/>
                  <a:pt x="109080" y="186994"/>
                </a:cubicBezTo>
                <a:cubicBezTo>
                  <a:pt x="91890" y="186994"/>
                  <a:pt x="77914" y="197464"/>
                  <a:pt x="77914" y="210368"/>
                </a:cubicBezTo>
                <a:cubicBezTo>
                  <a:pt x="77914" y="216845"/>
                  <a:pt x="81420" y="222688"/>
                  <a:pt x="87069" y="226925"/>
                </a:cubicBezTo>
                <a:cubicBezTo>
                  <a:pt x="90673" y="229603"/>
                  <a:pt x="93497" y="233499"/>
                  <a:pt x="93497" y="238028"/>
                </a:cubicBezTo>
                <a:cubicBezTo>
                  <a:pt x="93497" y="244261"/>
                  <a:pt x="88433" y="249325"/>
                  <a:pt x="82199" y="249325"/>
                </a:cubicBezTo>
                <a:lnTo>
                  <a:pt x="23374" y="249325"/>
                </a:lnTo>
                <a:cubicBezTo>
                  <a:pt x="10470" y="249325"/>
                  <a:pt x="0" y="238855"/>
                  <a:pt x="0" y="225951"/>
                </a:cubicBezTo>
                <a:lnTo>
                  <a:pt x="0" y="167126"/>
                </a:lnTo>
                <a:cubicBezTo>
                  <a:pt x="0" y="160893"/>
                  <a:pt x="5064" y="155828"/>
                  <a:pt x="11298" y="155828"/>
                </a:cubicBezTo>
                <a:cubicBezTo>
                  <a:pt x="15778" y="155828"/>
                  <a:pt x="19722" y="158653"/>
                  <a:pt x="22400" y="162256"/>
                </a:cubicBezTo>
                <a:cubicBezTo>
                  <a:pt x="26637" y="167905"/>
                  <a:pt x="32480" y="171411"/>
                  <a:pt x="38957" y="171411"/>
                </a:cubicBezTo>
                <a:cubicBezTo>
                  <a:pt x="51862" y="171411"/>
                  <a:pt x="62331" y="157435"/>
                  <a:pt x="62331" y="140245"/>
                </a:cubicBezTo>
                <a:cubicBezTo>
                  <a:pt x="62331" y="123056"/>
                  <a:pt x="51862" y="109080"/>
                  <a:pt x="38957" y="109080"/>
                </a:cubicBezTo>
                <a:cubicBezTo>
                  <a:pt x="32480" y="109080"/>
                  <a:pt x="26637" y="112586"/>
                  <a:pt x="22400" y="118235"/>
                </a:cubicBezTo>
                <a:cubicBezTo>
                  <a:pt x="19722" y="121838"/>
                  <a:pt x="15826" y="124663"/>
                  <a:pt x="11298" y="124663"/>
                </a:cubicBezTo>
                <a:cubicBezTo>
                  <a:pt x="5064" y="124663"/>
                  <a:pt x="0" y="119598"/>
                  <a:pt x="0" y="113365"/>
                </a:cubicBezTo>
                <a:lnTo>
                  <a:pt x="0" y="85706"/>
                </a:lnTo>
                <a:cubicBezTo>
                  <a:pt x="0" y="72801"/>
                  <a:pt x="10470" y="62331"/>
                  <a:pt x="23374" y="62331"/>
                </a:cubicBezTo>
                <a:lnTo>
                  <a:pt x="76356" y="62331"/>
                </a:lnTo>
                <a:cubicBezTo>
                  <a:pt x="83660" y="62331"/>
                  <a:pt x="89601" y="56390"/>
                  <a:pt x="89601" y="49086"/>
                </a:cubicBezTo>
                <a:cubicBezTo>
                  <a:pt x="89601" y="44460"/>
                  <a:pt x="86972" y="40321"/>
                  <a:pt x="83758" y="36961"/>
                </a:cubicBezTo>
                <a:cubicBezTo>
                  <a:pt x="80105" y="33113"/>
                  <a:pt x="77914" y="28439"/>
                  <a:pt x="77914" y="23374"/>
                </a:cubicBezTo>
                <a:cubicBezTo>
                  <a:pt x="77914" y="10470"/>
                  <a:pt x="91890" y="0"/>
                  <a:pt x="109080" y="0"/>
                </a:cubicBezTo>
                <a:close/>
              </a:path>
            </a:pathLst>
          </a:custGeom>
          <a:solidFill>
            <a:srgbClr val="D8A252"/>
          </a:solidFill>
        </p:spPr>
        <p:txBody>
          <a:bodyPr/>
          <a:lstStyle/>
          <a:p>
            <a:endParaRPr lang="en-US"/>
          </a:p>
        </p:txBody>
      </p:sp>
      <p:sp>
        <p:nvSpPr>
          <p:cNvPr id="12" name="Text 10"/>
          <p:cNvSpPr/>
          <p:nvPr/>
        </p:nvSpPr>
        <p:spPr>
          <a:xfrm>
            <a:off x="473718" y="3394978"/>
            <a:ext cx="3448998" cy="232703"/>
          </a:xfrm>
          <a:prstGeom prst="rect">
            <a:avLst/>
          </a:prstGeom>
          <a:noFill/>
        </p:spPr>
        <p:txBody>
          <a:bodyPr wrap="square" lIns="0" tIns="0" rIns="0" bIns="0" rtlCol="0" anchor="ctr"/>
          <a:lstStyle/>
          <a:p>
            <a:pPr algn="ctr">
              <a:lnSpc>
                <a:spcPct val="120000"/>
              </a:lnSpc>
            </a:pPr>
            <a:r>
              <a:rPr lang="en-US" sz="1310" b="1" dirty="0">
                <a:solidFill>
                  <a:srgbClr val="E8E8E8"/>
                </a:solidFill>
                <a:latin typeface="Hedvig Letters Sans" pitchFamily="34" charset="0"/>
                <a:ea typeface="Hedvig Letters Sans" pitchFamily="34" charset="-122"/>
                <a:cs typeface="Hedvig Letters Sans" pitchFamily="34" charset="-120"/>
              </a:rPr>
              <a:t>Specialization</a:t>
            </a:r>
            <a:endParaRPr lang="en-US" sz="1600" dirty="0"/>
          </a:p>
        </p:txBody>
      </p:sp>
      <p:sp>
        <p:nvSpPr>
          <p:cNvPr id="13" name="Text 11"/>
          <p:cNvSpPr/>
          <p:nvPr/>
        </p:nvSpPr>
        <p:spPr>
          <a:xfrm>
            <a:off x="515272" y="3760654"/>
            <a:ext cx="3432376" cy="432164"/>
          </a:xfrm>
          <a:prstGeom prst="rect">
            <a:avLst/>
          </a:prstGeom>
          <a:noFill/>
        </p:spPr>
        <p:txBody>
          <a:bodyPr wrap="square" lIns="0" tIns="0" rIns="0" bIns="0" rtlCol="0" anchor="ctr"/>
          <a:lstStyle/>
          <a:p>
            <a:pPr>
              <a:lnSpc>
                <a:spcPct val="140000"/>
              </a:lnSpc>
            </a:pP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long tail represents </a:t>
            </a:r>
            <a:r>
              <a:rPr lang="en-US" sz="10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diverse communities pursuing their own particular goals</a:t>
            </a: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within a shared ecosystem.</a:t>
            </a:r>
            <a:endParaRPr lang="en-US" sz="1600" dirty="0"/>
          </a:p>
        </p:txBody>
      </p:sp>
      <p:sp>
        <p:nvSpPr>
          <p:cNvPr id="14" name="Shape 12"/>
          <p:cNvSpPr/>
          <p:nvPr/>
        </p:nvSpPr>
        <p:spPr>
          <a:xfrm>
            <a:off x="515272" y="4292548"/>
            <a:ext cx="3365890" cy="930814"/>
          </a:xfrm>
          <a:custGeom>
            <a:avLst/>
            <a:gdLst/>
            <a:ahLst/>
            <a:cxnLst/>
            <a:rect l="l" t="t" r="r" b="b"/>
            <a:pathLst>
              <a:path w="3365890" h="930814">
                <a:moveTo>
                  <a:pt x="66488" y="0"/>
                </a:moveTo>
                <a:lnTo>
                  <a:pt x="3299402" y="0"/>
                </a:lnTo>
                <a:cubicBezTo>
                  <a:pt x="3336122" y="0"/>
                  <a:pt x="3365890" y="29768"/>
                  <a:pt x="3365890" y="66488"/>
                </a:cubicBezTo>
                <a:lnTo>
                  <a:pt x="3365890" y="864326"/>
                </a:lnTo>
                <a:cubicBezTo>
                  <a:pt x="3365890" y="901046"/>
                  <a:pt x="3336122" y="930814"/>
                  <a:pt x="3299402" y="930814"/>
                </a:cubicBezTo>
                <a:lnTo>
                  <a:pt x="66488" y="930814"/>
                </a:lnTo>
                <a:cubicBezTo>
                  <a:pt x="29768" y="930814"/>
                  <a:pt x="0" y="901046"/>
                  <a:pt x="0" y="864326"/>
                </a:cubicBezTo>
                <a:lnTo>
                  <a:pt x="0" y="66488"/>
                </a:lnTo>
                <a:cubicBezTo>
                  <a:pt x="0" y="29792"/>
                  <a:pt x="29792" y="0"/>
                  <a:pt x="66488" y="0"/>
                </a:cubicBezTo>
                <a:close/>
              </a:path>
            </a:pathLst>
          </a:custGeom>
          <a:solidFill>
            <a:srgbClr val="1A1D24">
              <a:alpha val="60000"/>
            </a:srgbClr>
          </a:solidFill>
        </p:spPr>
        <p:txBody>
          <a:bodyPr/>
          <a:lstStyle/>
          <a:p>
            <a:endParaRPr lang="en-US"/>
          </a:p>
        </p:txBody>
      </p:sp>
      <p:sp>
        <p:nvSpPr>
          <p:cNvPr id="15" name="Text 13"/>
          <p:cNvSpPr/>
          <p:nvPr/>
        </p:nvSpPr>
        <p:spPr>
          <a:xfrm>
            <a:off x="615002" y="4392278"/>
            <a:ext cx="3224605" cy="166217"/>
          </a:xfrm>
          <a:prstGeom prst="rect">
            <a:avLst/>
          </a:prstGeom>
          <a:noFill/>
        </p:spPr>
        <p:txBody>
          <a:bodyPr wrap="square" lIns="0" tIns="0" rIns="0" bIns="0" rtlCol="0" anchor="ctr"/>
          <a:lstStyle/>
          <a:p>
            <a:pPr>
              <a:lnSpc>
                <a:spcPct val="120000"/>
              </a:lnSpc>
            </a:pPr>
            <a:r>
              <a:rPr lang="en-US" sz="91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Examples:</a:t>
            </a:r>
            <a:endParaRPr lang="en-US" sz="1600" dirty="0"/>
          </a:p>
        </p:txBody>
      </p:sp>
      <p:sp>
        <p:nvSpPr>
          <p:cNvPr id="16" name="Text 14"/>
          <p:cNvSpPr/>
          <p:nvPr/>
        </p:nvSpPr>
        <p:spPr>
          <a:xfrm>
            <a:off x="615002" y="4624982"/>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Niche terminology in languages</a:t>
            </a:r>
            <a:endParaRPr lang="en-US" sz="1600" dirty="0"/>
          </a:p>
        </p:txBody>
      </p:sp>
      <p:sp>
        <p:nvSpPr>
          <p:cNvPr id="17" name="Text 15"/>
          <p:cNvSpPr/>
          <p:nvPr/>
        </p:nvSpPr>
        <p:spPr>
          <a:xfrm>
            <a:off x="615002" y="4791198"/>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Specialized forums on the web</a:t>
            </a:r>
            <a:endParaRPr lang="en-US" sz="1600" dirty="0"/>
          </a:p>
        </p:txBody>
      </p:sp>
      <p:sp>
        <p:nvSpPr>
          <p:cNvPr id="18" name="Text 16"/>
          <p:cNvSpPr/>
          <p:nvPr/>
        </p:nvSpPr>
        <p:spPr>
          <a:xfrm>
            <a:off x="615002" y="4957415"/>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Domain-specific datasets in science</a:t>
            </a:r>
            <a:endParaRPr lang="en-US" sz="1600" dirty="0"/>
          </a:p>
        </p:txBody>
      </p:sp>
      <p:sp>
        <p:nvSpPr>
          <p:cNvPr id="19" name="Shape 17"/>
          <p:cNvSpPr/>
          <p:nvPr/>
        </p:nvSpPr>
        <p:spPr>
          <a:xfrm>
            <a:off x="4237575" y="2588826"/>
            <a:ext cx="3714945" cy="3025145"/>
          </a:xfrm>
          <a:custGeom>
            <a:avLst/>
            <a:gdLst/>
            <a:ahLst/>
            <a:cxnLst/>
            <a:rect l="l" t="t" r="r" b="b"/>
            <a:pathLst>
              <a:path w="3714945" h="3025145">
                <a:moveTo>
                  <a:pt x="66493" y="0"/>
                </a:moveTo>
                <a:lnTo>
                  <a:pt x="3648452" y="0"/>
                </a:lnTo>
                <a:cubicBezTo>
                  <a:pt x="3685175" y="0"/>
                  <a:pt x="3714945" y="29770"/>
                  <a:pt x="3714945" y="66493"/>
                </a:cubicBezTo>
                <a:lnTo>
                  <a:pt x="3714945" y="2958653"/>
                </a:lnTo>
                <a:cubicBezTo>
                  <a:pt x="3714945" y="2995375"/>
                  <a:pt x="3685175" y="3025145"/>
                  <a:pt x="3648452" y="3025145"/>
                </a:cubicBezTo>
                <a:lnTo>
                  <a:pt x="66493" y="3025145"/>
                </a:lnTo>
                <a:cubicBezTo>
                  <a:pt x="29770" y="3025145"/>
                  <a:pt x="0" y="2995375"/>
                  <a:pt x="0" y="2958653"/>
                </a:cubicBezTo>
                <a:lnTo>
                  <a:pt x="0" y="66493"/>
                </a:lnTo>
                <a:cubicBezTo>
                  <a:pt x="0" y="29770"/>
                  <a:pt x="29770" y="0"/>
                  <a:pt x="66493"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20" name="Shape 18"/>
          <p:cNvSpPr/>
          <p:nvPr/>
        </p:nvSpPr>
        <p:spPr>
          <a:xfrm>
            <a:off x="5836892" y="2771665"/>
            <a:ext cx="515272" cy="515272"/>
          </a:xfrm>
          <a:custGeom>
            <a:avLst/>
            <a:gdLst/>
            <a:ahLst/>
            <a:cxnLst/>
            <a:rect l="l" t="t" r="r" b="b"/>
            <a:pathLst>
              <a:path w="515272" h="515272">
                <a:moveTo>
                  <a:pt x="257636" y="0"/>
                </a:moveTo>
                <a:lnTo>
                  <a:pt x="257636" y="0"/>
                </a:lnTo>
                <a:cubicBezTo>
                  <a:pt x="399829" y="0"/>
                  <a:pt x="515272" y="115443"/>
                  <a:pt x="515272" y="257636"/>
                </a:cubicBezTo>
                <a:lnTo>
                  <a:pt x="515272" y="257636"/>
                </a:lnTo>
                <a:cubicBezTo>
                  <a:pt x="515272" y="399829"/>
                  <a:pt x="399829" y="515272"/>
                  <a:pt x="257636" y="515272"/>
                </a:cubicBezTo>
                <a:lnTo>
                  <a:pt x="257636" y="515272"/>
                </a:lnTo>
                <a:cubicBezTo>
                  <a:pt x="115443" y="515272"/>
                  <a:pt x="0" y="399829"/>
                  <a:pt x="0" y="257636"/>
                </a:cubicBezTo>
                <a:lnTo>
                  <a:pt x="0" y="257636"/>
                </a:lnTo>
                <a:cubicBezTo>
                  <a:pt x="0" y="115443"/>
                  <a:pt x="115443" y="0"/>
                  <a:pt x="257636"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21" name="Shape 19"/>
          <p:cNvSpPr/>
          <p:nvPr/>
        </p:nvSpPr>
        <p:spPr>
          <a:xfrm>
            <a:off x="5971944" y="2904638"/>
            <a:ext cx="249325" cy="249325"/>
          </a:xfrm>
          <a:custGeom>
            <a:avLst/>
            <a:gdLst/>
            <a:ahLst/>
            <a:cxnLst/>
            <a:rect l="l" t="t" r="r" b="b"/>
            <a:pathLst>
              <a:path w="249325" h="249325">
                <a:moveTo>
                  <a:pt x="218160" y="124663"/>
                </a:moveTo>
                <a:cubicBezTo>
                  <a:pt x="218160" y="73044"/>
                  <a:pt x="176281" y="31166"/>
                  <a:pt x="124663" y="31166"/>
                </a:cubicBezTo>
                <a:lnTo>
                  <a:pt x="124663" y="218160"/>
                </a:lnTo>
                <a:cubicBezTo>
                  <a:pt x="176281" y="218160"/>
                  <a:pt x="218160" y="176281"/>
                  <a:pt x="218160" y="124663"/>
                </a:cubicBezTo>
                <a:close/>
                <a:moveTo>
                  <a:pt x="0" y="124663"/>
                </a:moveTo>
                <a:cubicBezTo>
                  <a:pt x="0" y="55859"/>
                  <a:pt x="55859" y="0"/>
                  <a:pt x="124663" y="0"/>
                </a:cubicBezTo>
                <a:cubicBezTo>
                  <a:pt x="193466" y="0"/>
                  <a:pt x="249325" y="55859"/>
                  <a:pt x="249325" y="124663"/>
                </a:cubicBezTo>
                <a:cubicBezTo>
                  <a:pt x="249325" y="193466"/>
                  <a:pt x="193466" y="249325"/>
                  <a:pt x="124663" y="249325"/>
                </a:cubicBezTo>
                <a:cubicBezTo>
                  <a:pt x="55859" y="249325"/>
                  <a:pt x="0" y="193466"/>
                  <a:pt x="0" y="124663"/>
                </a:cubicBezTo>
                <a:close/>
              </a:path>
            </a:pathLst>
          </a:custGeom>
          <a:solidFill>
            <a:srgbClr val="D8A252"/>
          </a:solidFill>
        </p:spPr>
        <p:txBody>
          <a:bodyPr/>
          <a:lstStyle/>
          <a:p>
            <a:endParaRPr lang="en-US"/>
          </a:p>
        </p:txBody>
      </p:sp>
      <p:sp>
        <p:nvSpPr>
          <p:cNvPr id="22" name="Text 20"/>
          <p:cNvSpPr/>
          <p:nvPr/>
        </p:nvSpPr>
        <p:spPr>
          <a:xfrm>
            <a:off x="4370549" y="3394978"/>
            <a:ext cx="3448998" cy="232703"/>
          </a:xfrm>
          <a:prstGeom prst="rect">
            <a:avLst/>
          </a:prstGeom>
          <a:noFill/>
        </p:spPr>
        <p:txBody>
          <a:bodyPr wrap="square" lIns="0" tIns="0" rIns="0" bIns="0" rtlCol="0" anchor="ctr"/>
          <a:lstStyle/>
          <a:p>
            <a:pPr algn="ctr">
              <a:lnSpc>
                <a:spcPct val="120000"/>
              </a:lnSpc>
            </a:pPr>
            <a:r>
              <a:rPr lang="en-US" sz="1310" b="1" dirty="0">
                <a:solidFill>
                  <a:srgbClr val="E8E8E8"/>
                </a:solidFill>
                <a:latin typeface="Hedvig Letters Sans" pitchFamily="34" charset="0"/>
                <a:ea typeface="Hedvig Letters Sans" pitchFamily="34" charset="-122"/>
                <a:cs typeface="Hedvig Letters Sans" pitchFamily="34" charset="-120"/>
              </a:rPr>
              <a:t>Contextual Adaptation</a:t>
            </a:r>
            <a:endParaRPr lang="en-US" sz="1600" dirty="0"/>
          </a:p>
        </p:txBody>
      </p:sp>
      <p:sp>
        <p:nvSpPr>
          <p:cNvPr id="23" name="Text 21"/>
          <p:cNvSpPr/>
          <p:nvPr/>
        </p:nvSpPr>
        <p:spPr>
          <a:xfrm>
            <a:off x="4412103" y="3760654"/>
            <a:ext cx="3432376" cy="648245"/>
          </a:xfrm>
          <a:prstGeom prst="rect">
            <a:avLst/>
          </a:prstGeom>
          <a:noFill/>
        </p:spPr>
        <p:txBody>
          <a:bodyPr wrap="square" lIns="0" tIns="0" rIns="0" bIns="0" rtlCol="0" anchor="ctr"/>
          <a:lstStyle/>
          <a:p>
            <a:pPr>
              <a:lnSpc>
                <a:spcPct val="140000"/>
              </a:lnSpc>
            </a:pP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Long tail elements </a:t>
            </a:r>
            <a:r>
              <a:rPr lang="en-US" sz="10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adapt to specific contexts and needs</a:t>
            </a: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without fragmenting the overall ecosystem coherence.</a:t>
            </a:r>
            <a:endParaRPr lang="en-US" sz="1600" dirty="0"/>
          </a:p>
        </p:txBody>
      </p:sp>
      <p:sp>
        <p:nvSpPr>
          <p:cNvPr id="24" name="Shape 22"/>
          <p:cNvSpPr/>
          <p:nvPr/>
        </p:nvSpPr>
        <p:spPr>
          <a:xfrm>
            <a:off x="4412103" y="4508630"/>
            <a:ext cx="3365890" cy="930814"/>
          </a:xfrm>
          <a:custGeom>
            <a:avLst/>
            <a:gdLst/>
            <a:ahLst/>
            <a:cxnLst/>
            <a:rect l="l" t="t" r="r" b="b"/>
            <a:pathLst>
              <a:path w="3365890" h="930814">
                <a:moveTo>
                  <a:pt x="66488" y="0"/>
                </a:moveTo>
                <a:lnTo>
                  <a:pt x="3299402" y="0"/>
                </a:lnTo>
                <a:cubicBezTo>
                  <a:pt x="3336122" y="0"/>
                  <a:pt x="3365890" y="29768"/>
                  <a:pt x="3365890" y="66488"/>
                </a:cubicBezTo>
                <a:lnTo>
                  <a:pt x="3365890" y="864326"/>
                </a:lnTo>
                <a:cubicBezTo>
                  <a:pt x="3365890" y="901046"/>
                  <a:pt x="3336122" y="930814"/>
                  <a:pt x="3299402" y="930814"/>
                </a:cubicBezTo>
                <a:lnTo>
                  <a:pt x="66488" y="930814"/>
                </a:lnTo>
                <a:cubicBezTo>
                  <a:pt x="29768" y="930814"/>
                  <a:pt x="0" y="901046"/>
                  <a:pt x="0" y="864326"/>
                </a:cubicBezTo>
                <a:lnTo>
                  <a:pt x="0" y="66488"/>
                </a:lnTo>
                <a:cubicBezTo>
                  <a:pt x="0" y="29792"/>
                  <a:pt x="29792" y="0"/>
                  <a:pt x="66488" y="0"/>
                </a:cubicBezTo>
                <a:close/>
              </a:path>
            </a:pathLst>
          </a:custGeom>
          <a:solidFill>
            <a:srgbClr val="1A1D24">
              <a:alpha val="60000"/>
            </a:srgbClr>
          </a:solidFill>
        </p:spPr>
        <p:txBody>
          <a:bodyPr/>
          <a:lstStyle/>
          <a:p>
            <a:endParaRPr lang="en-US"/>
          </a:p>
        </p:txBody>
      </p:sp>
      <p:sp>
        <p:nvSpPr>
          <p:cNvPr id="25" name="Text 23"/>
          <p:cNvSpPr/>
          <p:nvPr/>
        </p:nvSpPr>
        <p:spPr>
          <a:xfrm>
            <a:off x="4511833" y="4608360"/>
            <a:ext cx="3224605" cy="166217"/>
          </a:xfrm>
          <a:prstGeom prst="rect">
            <a:avLst/>
          </a:prstGeom>
          <a:noFill/>
        </p:spPr>
        <p:txBody>
          <a:bodyPr wrap="square" lIns="0" tIns="0" rIns="0" bIns="0" rtlCol="0" anchor="ctr"/>
          <a:lstStyle/>
          <a:p>
            <a:pPr>
              <a:lnSpc>
                <a:spcPct val="120000"/>
              </a:lnSpc>
            </a:pPr>
            <a:r>
              <a:rPr lang="en-US" sz="91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Characteristics:</a:t>
            </a:r>
            <a:endParaRPr lang="en-US" sz="1600" dirty="0"/>
          </a:p>
        </p:txBody>
      </p:sp>
      <p:sp>
        <p:nvSpPr>
          <p:cNvPr id="26" name="Text 24"/>
          <p:cNvSpPr/>
          <p:nvPr/>
        </p:nvSpPr>
        <p:spPr>
          <a:xfrm>
            <a:off x="4511833" y="4841063"/>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Purpose-specific modifications</a:t>
            </a:r>
            <a:endParaRPr lang="en-US" sz="1600" dirty="0"/>
          </a:p>
        </p:txBody>
      </p:sp>
      <p:sp>
        <p:nvSpPr>
          <p:cNvPr id="27" name="Text 25"/>
          <p:cNvSpPr/>
          <p:nvPr/>
        </p:nvSpPr>
        <p:spPr>
          <a:xfrm>
            <a:off x="4511833" y="5007280"/>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Local optimizations</a:t>
            </a:r>
            <a:endParaRPr lang="en-US" sz="1600" dirty="0"/>
          </a:p>
        </p:txBody>
      </p:sp>
      <p:sp>
        <p:nvSpPr>
          <p:cNvPr id="28" name="Text 26"/>
          <p:cNvSpPr/>
          <p:nvPr/>
        </p:nvSpPr>
        <p:spPr>
          <a:xfrm>
            <a:off x="4511833" y="5173497"/>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Community-driven evolution</a:t>
            </a:r>
            <a:endParaRPr lang="en-US" sz="1600" dirty="0"/>
          </a:p>
        </p:txBody>
      </p:sp>
      <p:sp>
        <p:nvSpPr>
          <p:cNvPr id="29" name="Shape 27"/>
          <p:cNvSpPr/>
          <p:nvPr/>
        </p:nvSpPr>
        <p:spPr>
          <a:xfrm>
            <a:off x="8134407" y="2588826"/>
            <a:ext cx="3714945" cy="3025145"/>
          </a:xfrm>
          <a:custGeom>
            <a:avLst/>
            <a:gdLst/>
            <a:ahLst/>
            <a:cxnLst/>
            <a:rect l="l" t="t" r="r" b="b"/>
            <a:pathLst>
              <a:path w="3714945" h="3025145">
                <a:moveTo>
                  <a:pt x="66493" y="0"/>
                </a:moveTo>
                <a:lnTo>
                  <a:pt x="3648452" y="0"/>
                </a:lnTo>
                <a:cubicBezTo>
                  <a:pt x="3685175" y="0"/>
                  <a:pt x="3714945" y="29770"/>
                  <a:pt x="3714945" y="66493"/>
                </a:cubicBezTo>
                <a:lnTo>
                  <a:pt x="3714945" y="2958653"/>
                </a:lnTo>
                <a:cubicBezTo>
                  <a:pt x="3714945" y="2995375"/>
                  <a:pt x="3685175" y="3025145"/>
                  <a:pt x="3648452" y="3025145"/>
                </a:cubicBezTo>
                <a:lnTo>
                  <a:pt x="66493" y="3025145"/>
                </a:lnTo>
                <a:cubicBezTo>
                  <a:pt x="29770" y="3025145"/>
                  <a:pt x="0" y="2995375"/>
                  <a:pt x="0" y="2958653"/>
                </a:cubicBezTo>
                <a:lnTo>
                  <a:pt x="0" y="66493"/>
                </a:lnTo>
                <a:cubicBezTo>
                  <a:pt x="0" y="29770"/>
                  <a:pt x="29770" y="0"/>
                  <a:pt x="66493" y="0"/>
                </a:cubicBezTo>
                <a:close/>
              </a:path>
            </a:pathLst>
          </a:custGeom>
          <a:solidFill>
            <a:srgbClr val="4A6D8C">
              <a:alpha val="10196"/>
            </a:srgbClr>
          </a:solidFill>
          <a:ln w="25400">
            <a:solidFill>
              <a:srgbClr val="4A6D8C">
                <a:alpha val="40000"/>
              </a:srgbClr>
            </a:solidFill>
            <a:prstDash val="solid"/>
          </a:ln>
        </p:spPr>
        <p:txBody>
          <a:bodyPr/>
          <a:lstStyle/>
          <a:p>
            <a:endParaRPr lang="en-US"/>
          </a:p>
        </p:txBody>
      </p:sp>
      <p:sp>
        <p:nvSpPr>
          <p:cNvPr id="30" name="Shape 28"/>
          <p:cNvSpPr/>
          <p:nvPr/>
        </p:nvSpPr>
        <p:spPr>
          <a:xfrm>
            <a:off x="9733724" y="2771665"/>
            <a:ext cx="515272" cy="515272"/>
          </a:xfrm>
          <a:custGeom>
            <a:avLst/>
            <a:gdLst/>
            <a:ahLst/>
            <a:cxnLst/>
            <a:rect l="l" t="t" r="r" b="b"/>
            <a:pathLst>
              <a:path w="515272" h="515272">
                <a:moveTo>
                  <a:pt x="257636" y="0"/>
                </a:moveTo>
                <a:lnTo>
                  <a:pt x="257636" y="0"/>
                </a:lnTo>
                <a:cubicBezTo>
                  <a:pt x="399829" y="0"/>
                  <a:pt x="515272" y="115443"/>
                  <a:pt x="515272" y="257636"/>
                </a:cubicBezTo>
                <a:lnTo>
                  <a:pt x="515272" y="257636"/>
                </a:lnTo>
                <a:cubicBezTo>
                  <a:pt x="515272" y="399829"/>
                  <a:pt x="399829" y="515272"/>
                  <a:pt x="257636" y="515272"/>
                </a:cubicBezTo>
                <a:lnTo>
                  <a:pt x="257636" y="515272"/>
                </a:lnTo>
                <a:cubicBezTo>
                  <a:pt x="115443" y="515272"/>
                  <a:pt x="0" y="399829"/>
                  <a:pt x="0" y="257636"/>
                </a:cubicBezTo>
                <a:lnTo>
                  <a:pt x="0" y="257636"/>
                </a:lnTo>
                <a:cubicBezTo>
                  <a:pt x="0" y="115443"/>
                  <a:pt x="115443" y="0"/>
                  <a:pt x="257636" y="0"/>
                </a:cubicBezTo>
                <a:close/>
              </a:path>
            </a:pathLst>
          </a:custGeom>
          <a:solidFill>
            <a:srgbClr val="D8A252">
              <a:alpha val="20000"/>
            </a:srgbClr>
          </a:solidFill>
          <a:ln w="25400">
            <a:solidFill>
              <a:srgbClr val="D8A252"/>
            </a:solidFill>
            <a:prstDash val="solid"/>
          </a:ln>
        </p:spPr>
        <p:txBody>
          <a:bodyPr/>
          <a:lstStyle/>
          <a:p>
            <a:endParaRPr lang="en-US"/>
          </a:p>
        </p:txBody>
      </p:sp>
      <p:sp>
        <p:nvSpPr>
          <p:cNvPr id="31" name="Shape 29"/>
          <p:cNvSpPr/>
          <p:nvPr/>
        </p:nvSpPr>
        <p:spPr>
          <a:xfrm>
            <a:off x="9853192" y="2904638"/>
            <a:ext cx="280491" cy="249325"/>
          </a:xfrm>
          <a:custGeom>
            <a:avLst/>
            <a:gdLst/>
            <a:ahLst/>
            <a:cxnLst/>
            <a:rect l="l" t="t" r="r" b="b"/>
            <a:pathLst>
              <a:path w="280491" h="249325">
                <a:moveTo>
                  <a:pt x="120767" y="42853"/>
                </a:moveTo>
                <a:lnTo>
                  <a:pt x="159724" y="42853"/>
                </a:lnTo>
                <a:lnTo>
                  <a:pt x="159724" y="66227"/>
                </a:lnTo>
                <a:lnTo>
                  <a:pt x="120767" y="66227"/>
                </a:lnTo>
                <a:lnTo>
                  <a:pt x="120767" y="42853"/>
                </a:lnTo>
                <a:close/>
                <a:moveTo>
                  <a:pt x="116871" y="15583"/>
                </a:moveTo>
                <a:cubicBezTo>
                  <a:pt x="103967" y="15583"/>
                  <a:pt x="93497" y="26053"/>
                  <a:pt x="93497" y="38957"/>
                </a:cubicBezTo>
                <a:lnTo>
                  <a:pt x="93497" y="70123"/>
                </a:lnTo>
                <a:cubicBezTo>
                  <a:pt x="93497" y="83027"/>
                  <a:pt x="103967" y="93497"/>
                  <a:pt x="116871" y="93497"/>
                </a:cubicBezTo>
                <a:lnTo>
                  <a:pt x="124663" y="93497"/>
                </a:lnTo>
                <a:lnTo>
                  <a:pt x="124663" y="109080"/>
                </a:lnTo>
                <a:lnTo>
                  <a:pt x="15583" y="109080"/>
                </a:lnTo>
                <a:cubicBezTo>
                  <a:pt x="6964" y="109080"/>
                  <a:pt x="0" y="116043"/>
                  <a:pt x="0" y="124663"/>
                </a:cubicBezTo>
                <a:cubicBezTo>
                  <a:pt x="0" y="133282"/>
                  <a:pt x="6964" y="140245"/>
                  <a:pt x="15583" y="140245"/>
                </a:cubicBezTo>
                <a:lnTo>
                  <a:pt x="62331" y="140245"/>
                </a:lnTo>
                <a:lnTo>
                  <a:pt x="62331" y="155828"/>
                </a:lnTo>
                <a:lnTo>
                  <a:pt x="54540" y="155828"/>
                </a:lnTo>
                <a:cubicBezTo>
                  <a:pt x="41635" y="155828"/>
                  <a:pt x="31166" y="166298"/>
                  <a:pt x="31166" y="179202"/>
                </a:cubicBezTo>
                <a:lnTo>
                  <a:pt x="31166" y="210368"/>
                </a:lnTo>
                <a:cubicBezTo>
                  <a:pt x="31166" y="223273"/>
                  <a:pt x="41635" y="233742"/>
                  <a:pt x="54540" y="233742"/>
                </a:cubicBezTo>
                <a:lnTo>
                  <a:pt x="101288" y="233742"/>
                </a:lnTo>
                <a:cubicBezTo>
                  <a:pt x="114193" y="233742"/>
                  <a:pt x="124663" y="223273"/>
                  <a:pt x="124663" y="210368"/>
                </a:cubicBezTo>
                <a:lnTo>
                  <a:pt x="124663" y="179202"/>
                </a:lnTo>
                <a:cubicBezTo>
                  <a:pt x="124663" y="166298"/>
                  <a:pt x="114193" y="155828"/>
                  <a:pt x="101288" y="155828"/>
                </a:cubicBezTo>
                <a:lnTo>
                  <a:pt x="93497" y="155828"/>
                </a:lnTo>
                <a:lnTo>
                  <a:pt x="93497" y="140245"/>
                </a:lnTo>
                <a:lnTo>
                  <a:pt x="186994" y="140245"/>
                </a:lnTo>
                <a:lnTo>
                  <a:pt x="186994" y="155828"/>
                </a:lnTo>
                <a:lnTo>
                  <a:pt x="179202" y="155828"/>
                </a:lnTo>
                <a:cubicBezTo>
                  <a:pt x="166298" y="155828"/>
                  <a:pt x="155828" y="166298"/>
                  <a:pt x="155828" y="179202"/>
                </a:cubicBezTo>
                <a:lnTo>
                  <a:pt x="155828" y="210368"/>
                </a:lnTo>
                <a:cubicBezTo>
                  <a:pt x="155828" y="223273"/>
                  <a:pt x="166298" y="233742"/>
                  <a:pt x="179202" y="233742"/>
                </a:cubicBezTo>
                <a:lnTo>
                  <a:pt x="225951" y="233742"/>
                </a:lnTo>
                <a:cubicBezTo>
                  <a:pt x="238855" y="233742"/>
                  <a:pt x="249325" y="223273"/>
                  <a:pt x="249325" y="210368"/>
                </a:cubicBezTo>
                <a:lnTo>
                  <a:pt x="249325" y="179202"/>
                </a:lnTo>
                <a:cubicBezTo>
                  <a:pt x="249325" y="166298"/>
                  <a:pt x="238855" y="155828"/>
                  <a:pt x="225951" y="155828"/>
                </a:cubicBezTo>
                <a:lnTo>
                  <a:pt x="218160" y="155828"/>
                </a:lnTo>
                <a:lnTo>
                  <a:pt x="218160" y="140245"/>
                </a:lnTo>
                <a:lnTo>
                  <a:pt x="264908" y="140245"/>
                </a:lnTo>
                <a:cubicBezTo>
                  <a:pt x="273527" y="140245"/>
                  <a:pt x="280491" y="133282"/>
                  <a:pt x="280491" y="124663"/>
                </a:cubicBezTo>
                <a:cubicBezTo>
                  <a:pt x="280491" y="116043"/>
                  <a:pt x="273527" y="109080"/>
                  <a:pt x="264908" y="109080"/>
                </a:cubicBezTo>
                <a:lnTo>
                  <a:pt x="155828" y="109080"/>
                </a:lnTo>
                <a:lnTo>
                  <a:pt x="155828" y="93497"/>
                </a:lnTo>
                <a:lnTo>
                  <a:pt x="163620" y="93497"/>
                </a:lnTo>
                <a:cubicBezTo>
                  <a:pt x="176524" y="93497"/>
                  <a:pt x="186994" y="83027"/>
                  <a:pt x="186994" y="70123"/>
                </a:cubicBezTo>
                <a:lnTo>
                  <a:pt x="186994" y="38957"/>
                </a:lnTo>
                <a:cubicBezTo>
                  <a:pt x="186994" y="26053"/>
                  <a:pt x="176524" y="15583"/>
                  <a:pt x="163620" y="15583"/>
                </a:cubicBezTo>
                <a:lnTo>
                  <a:pt x="116871" y="15583"/>
                </a:lnTo>
                <a:close/>
                <a:moveTo>
                  <a:pt x="218160" y="183098"/>
                </a:moveTo>
                <a:lnTo>
                  <a:pt x="222055" y="183098"/>
                </a:lnTo>
                <a:lnTo>
                  <a:pt x="222055" y="206472"/>
                </a:lnTo>
                <a:lnTo>
                  <a:pt x="183098" y="206472"/>
                </a:lnTo>
                <a:lnTo>
                  <a:pt x="183098" y="183098"/>
                </a:lnTo>
                <a:lnTo>
                  <a:pt x="218160" y="183098"/>
                </a:lnTo>
                <a:close/>
                <a:moveTo>
                  <a:pt x="93497" y="183098"/>
                </a:moveTo>
                <a:lnTo>
                  <a:pt x="97393" y="183098"/>
                </a:lnTo>
                <a:lnTo>
                  <a:pt x="97393" y="206472"/>
                </a:lnTo>
                <a:lnTo>
                  <a:pt x="58436" y="206472"/>
                </a:lnTo>
                <a:lnTo>
                  <a:pt x="58436" y="183098"/>
                </a:lnTo>
                <a:lnTo>
                  <a:pt x="93497" y="183098"/>
                </a:lnTo>
                <a:close/>
              </a:path>
            </a:pathLst>
          </a:custGeom>
          <a:solidFill>
            <a:srgbClr val="D8A252"/>
          </a:solidFill>
        </p:spPr>
        <p:txBody>
          <a:bodyPr/>
          <a:lstStyle/>
          <a:p>
            <a:endParaRPr lang="en-US"/>
          </a:p>
        </p:txBody>
      </p:sp>
      <p:sp>
        <p:nvSpPr>
          <p:cNvPr id="32" name="Text 30"/>
          <p:cNvSpPr/>
          <p:nvPr/>
        </p:nvSpPr>
        <p:spPr>
          <a:xfrm>
            <a:off x="8267380" y="3394978"/>
            <a:ext cx="3448998" cy="232703"/>
          </a:xfrm>
          <a:prstGeom prst="rect">
            <a:avLst/>
          </a:prstGeom>
          <a:noFill/>
        </p:spPr>
        <p:txBody>
          <a:bodyPr wrap="square" lIns="0" tIns="0" rIns="0" bIns="0" rtlCol="0" anchor="ctr"/>
          <a:lstStyle/>
          <a:p>
            <a:pPr algn="ctr">
              <a:lnSpc>
                <a:spcPct val="120000"/>
              </a:lnSpc>
            </a:pPr>
            <a:r>
              <a:rPr lang="en-US" sz="1310" b="1" dirty="0">
                <a:solidFill>
                  <a:srgbClr val="E8E8E8"/>
                </a:solidFill>
                <a:latin typeface="Hedvig Letters Sans" pitchFamily="34" charset="0"/>
                <a:ea typeface="Hedvig Letters Sans" pitchFamily="34" charset="-122"/>
                <a:cs typeface="Hedvig Letters Sans" pitchFamily="34" charset="-120"/>
              </a:rPr>
              <a:t>Decentralized Reuse</a:t>
            </a:r>
            <a:endParaRPr lang="en-US" sz="1600" dirty="0"/>
          </a:p>
        </p:txBody>
      </p:sp>
      <p:sp>
        <p:nvSpPr>
          <p:cNvPr id="33" name="Text 31"/>
          <p:cNvSpPr/>
          <p:nvPr/>
        </p:nvSpPr>
        <p:spPr>
          <a:xfrm>
            <a:off x="8308934" y="3760654"/>
            <a:ext cx="3432376" cy="648245"/>
          </a:xfrm>
          <a:prstGeom prst="rect">
            <a:avLst/>
          </a:prstGeom>
          <a:noFill/>
        </p:spPr>
        <p:txBody>
          <a:bodyPr wrap="square" lIns="0" tIns="0" rIns="0" bIns="0" rtlCol="0" anchor="ctr"/>
          <a:lstStyle/>
          <a:p>
            <a:pPr>
              <a:lnSpc>
                <a:spcPct val="140000"/>
              </a:lnSpc>
            </a:pP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Healthy ecosystems provide </a:t>
            </a:r>
            <a:r>
              <a:rPr lang="en-US" sz="1045" b="1"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mechanisms for effective discovery and relevant reuse</a:t>
            </a: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of niche elements into broader contexts.</a:t>
            </a:r>
            <a:endParaRPr lang="en-US" sz="1600" dirty="0"/>
          </a:p>
        </p:txBody>
      </p:sp>
      <p:sp>
        <p:nvSpPr>
          <p:cNvPr id="34" name="Shape 32"/>
          <p:cNvSpPr/>
          <p:nvPr/>
        </p:nvSpPr>
        <p:spPr>
          <a:xfrm>
            <a:off x="8308934" y="4508630"/>
            <a:ext cx="3365890" cy="930814"/>
          </a:xfrm>
          <a:custGeom>
            <a:avLst/>
            <a:gdLst/>
            <a:ahLst/>
            <a:cxnLst/>
            <a:rect l="l" t="t" r="r" b="b"/>
            <a:pathLst>
              <a:path w="3365890" h="930814">
                <a:moveTo>
                  <a:pt x="66488" y="0"/>
                </a:moveTo>
                <a:lnTo>
                  <a:pt x="3299402" y="0"/>
                </a:lnTo>
                <a:cubicBezTo>
                  <a:pt x="3336122" y="0"/>
                  <a:pt x="3365890" y="29768"/>
                  <a:pt x="3365890" y="66488"/>
                </a:cubicBezTo>
                <a:lnTo>
                  <a:pt x="3365890" y="864326"/>
                </a:lnTo>
                <a:cubicBezTo>
                  <a:pt x="3365890" y="901046"/>
                  <a:pt x="3336122" y="930814"/>
                  <a:pt x="3299402" y="930814"/>
                </a:cubicBezTo>
                <a:lnTo>
                  <a:pt x="66488" y="930814"/>
                </a:lnTo>
                <a:cubicBezTo>
                  <a:pt x="29768" y="930814"/>
                  <a:pt x="0" y="901046"/>
                  <a:pt x="0" y="864326"/>
                </a:cubicBezTo>
                <a:lnTo>
                  <a:pt x="0" y="66488"/>
                </a:lnTo>
                <a:cubicBezTo>
                  <a:pt x="0" y="29792"/>
                  <a:pt x="29792" y="0"/>
                  <a:pt x="66488" y="0"/>
                </a:cubicBezTo>
                <a:close/>
              </a:path>
            </a:pathLst>
          </a:custGeom>
          <a:solidFill>
            <a:srgbClr val="1A1D24">
              <a:alpha val="60000"/>
            </a:srgbClr>
          </a:solidFill>
        </p:spPr>
        <p:txBody>
          <a:bodyPr/>
          <a:lstStyle/>
          <a:p>
            <a:endParaRPr lang="en-US"/>
          </a:p>
        </p:txBody>
      </p:sp>
      <p:sp>
        <p:nvSpPr>
          <p:cNvPr id="35" name="Text 33"/>
          <p:cNvSpPr/>
          <p:nvPr/>
        </p:nvSpPr>
        <p:spPr>
          <a:xfrm>
            <a:off x="8408664" y="4608360"/>
            <a:ext cx="3224605" cy="166217"/>
          </a:xfrm>
          <a:prstGeom prst="rect">
            <a:avLst/>
          </a:prstGeom>
          <a:noFill/>
        </p:spPr>
        <p:txBody>
          <a:bodyPr wrap="square" lIns="0" tIns="0" rIns="0" bIns="0" rtlCol="0" anchor="ctr"/>
          <a:lstStyle/>
          <a:p>
            <a:pPr>
              <a:lnSpc>
                <a:spcPct val="120000"/>
              </a:lnSpc>
            </a:pPr>
            <a:r>
              <a:rPr lang="en-US" sz="915" b="1" dirty="0">
                <a:solidFill>
                  <a:srgbClr val="D8A252"/>
                </a:solidFill>
                <a:latin typeface="Quattrocento Sans" panose="020B0502050000020003" pitchFamily="34" charset="0"/>
                <a:ea typeface="Quattrocento Sans" panose="020B0502050000020003" pitchFamily="34" charset="-122"/>
                <a:cs typeface="Quattrocento Sans" panose="020B0502050000020003" pitchFamily="34" charset="-120"/>
              </a:rPr>
              <a:t>Mechanisms:</a:t>
            </a:r>
            <a:endParaRPr lang="en-US" sz="1600" dirty="0"/>
          </a:p>
        </p:txBody>
      </p:sp>
      <p:sp>
        <p:nvSpPr>
          <p:cNvPr id="36" name="Text 34"/>
          <p:cNvSpPr/>
          <p:nvPr/>
        </p:nvSpPr>
        <p:spPr>
          <a:xfrm>
            <a:off x="8408664" y="4841063"/>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Search and discovery systems</a:t>
            </a:r>
            <a:endParaRPr lang="en-US" sz="1600" dirty="0"/>
          </a:p>
        </p:txBody>
      </p:sp>
      <p:sp>
        <p:nvSpPr>
          <p:cNvPr id="37" name="Text 35"/>
          <p:cNvSpPr/>
          <p:nvPr/>
        </p:nvSpPr>
        <p:spPr>
          <a:xfrm>
            <a:off x="8408664" y="5007280"/>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Quality indicators and metadata</a:t>
            </a:r>
            <a:endParaRPr lang="en-US" sz="1600" dirty="0"/>
          </a:p>
        </p:txBody>
      </p:sp>
      <p:sp>
        <p:nvSpPr>
          <p:cNvPr id="38" name="Text 36"/>
          <p:cNvSpPr/>
          <p:nvPr/>
        </p:nvSpPr>
        <p:spPr>
          <a:xfrm>
            <a:off x="8408664" y="5173497"/>
            <a:ext cx="3224605" cy="166217"/>
          </a:xfrm>
          <a:prstGeom prst="rect">
            <a:avLst/>
          </a:prstGeom>
          <a:noFill/>
        </p:spPr>
        <p:txBody>
          <a:bodyPr wrap="square" lIns="0" tIns="0" rIns="0" bIns="0" rtlCol="0" anchor="ctr"/>
          <a:lstStyle/>
          <a:p>
            <a:pPr>
              <a:lnSpc>
                <a:spcPct val="120000"/>
              </a:lnSpc>
            </a:pPr>
            <a:r>
              <a:rPr lang="en-US" sz="91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 Integration pathways</a:t>
            </a:r>
            <a:endParaRPr lang="en-US" sz="1600" dirty="0"/>
          </a:p>
        </p:txBody>
      </p:sp>
      <p:sp>
        <p:nvSpPr>
          <p:cNvPr id="39" name="Shape 37"/>
          <p:cNvSpPr/>
          <p:nvPr/>
        </p:nvSpPr>
        <p:spPr>
          <a:xfrm>
            <a:off x="349055" y="5788499"/>
            <a:ext cx="11510511" cy="1063787"/>
          </a:xfrm>
          <a:custGeom>
            <a:avLst/>
            <a:gdLst/>
            <a:ahLst/>
            <a:cxnLst/>
            <a:rect l="l" t="t" r="r" b="b"/>
            <a:pathLst>
              <a:path w="11510511" h="1063787">
                <a:moveTo>
                  <a:pt x="33243" y="0"/>
                </a:moveTo>
                <a:lnTo>
                  <a:pt x="11444025" y="0"/>
                </a:lnTo>
                <a:cubicBezTo>
                  <a:pt x="11480744" y="0"/>
                  <a:pt x="11510511" y="29767"/>
                  <a:pt x="11510511" y="66487"/>
                </a:cubicBezTo>
                <a:lnTo>
                  <a:pt x="11510511" y="997301"/>
                </a:lnTo>
                <a:cubicBezTo>
                  <a:pt x="11510511" y="1034020"/>
                  <a:pt x="11480744" y="1063787"/>
                  <a:pt x="11444025" y="1063787"/>
                </a:cubicBezTo>
                <a:lnTo>
                  <a:pt x="33243" y="1063787"/>
                </a:lnTo>
                <a:cubicBezTo>
                  <a:pt x="14884" y="1063787"/>
                  <a:pt x="0" y="1048904"/>
                  <a:pt x="0" y="1030544"/>
                </a:cubicBezTo>
                <a:lnTo>
                  <a:pt x="0" y="33243"/>
                </a:lnTo>
                <a:cubicBezTo>
                  <a:pt x="0" y="14896"/>
                  <a:pt x="14896" y="0"/>
                  <a:pt x="33243" y="0"/>
                </a:cubicBezTo>
                <a:close/>
              </a:path>
            </a:pathLst>
          </a:custGeom>
          <a:solidFill>
            <a:srgbClr val="D8A252">
              <a:alpha val="14902"/>
            </a:srgbClr>
          </a:solidFill>
        </p:spPr>
        <p:txBody>
          <a:bodyPr/>
          <a:lstStyle/>
          <a:p>
            <a:endParaRPr lang="en-US"/>
          </a:p>
        </p:txBody>
      </p:sp>
      <p:sp>
        <p:nvSpPr>
          <p:cNvPr id="40" name="Shape 38"/>
          <p:cNvSpPr/>
          <p:nvPr/>
        </p:nvSpPr>
        <p:spPr>
          <a:xfrm>
            <a:off x="349055" y="5788499"/>
            <a:ext cx="33243" cy="1063787"/>
          </a:xfrm>
          <a:custGeom>
            <a:avLst/>
            <a:gdLst/>
            <a:ahLst/>
            <a:cxnLst/>
            <a:rect l="l" t="t" r="r" b="b"/>
            <a:pathLst>
              <a:path w="33243" h="1063787">
                <a:moveTo>
                  <a:pt x="33243" y="0"/>
                </a:moveTo>
                <a:lnTo>
                  <a:pt x="33243" y="0"/>
                </a:lnTo>
                <a:lnTo>
                  <a:pt x="33243" y="1063787"/>
                </a:lnTo>
                <a:lnTo>
                  <a:pt x="33243" y="1063787"/>
                </a:lnTo>
                <a:cubicBezTo>
                  <a:pt x="14884" y="1063787"/>
                  <a:pt x="0" y="1048904"/>
                  <a:pt x="0" y="1030544"/>
                </a:cubicBezTo>
                <a:lnTo>
                  <a:pt x="0" y="33243"/>
                </a:lnTo>
                <a:cubicBezTo>
                  <a:pt x="0" y="14896"/>
                  <a:pt x="14896" y="0"/>
                  <a:pt x="33243" y="0"/>
                </a:cubicBezTo>
                <a:close/>
              </a:path>
            </a:pathLst>
          </a:custGeom>
          <a:solidFill>
            <a:srgbClr val="D8A252"/>
          </a:solidFill>
        </p:spPr>
        <p:txBody>
          <a:bodyPr/>
          <a:lstStyle/>
          <a:p>
            <a:endParaRPr lang="en-US"/>
          </a:p>
        </p:txBody>
      </p:sp>
      <p:sp>
        <p:nvSpPr>
          <p:cNvPr id="41" name="Shape 39"/>
          <p:cNvSpPr/>
          <p:nvPr/>
        </p:nvSpPr>
        <p:spPr>
          <a:xfrm>
            <a:off x="596303" y="6195730"/>
            <a:ext cx="186994" cy="249325"/>
          </a:xfrm>
          <a:custGeom>
            <a:avLst/>
            <a:gdLst/>
            <a:ahLst/>
            <a:cxnLst/>
            <a:rect l="l" t="t" r="r" b="b"/>
            <a:pathLst>
              <a:path w="186994" h="249325">
                <a:moveTo>
                  <a:pt x="142632" y="186994"/>
                </a:moveTo>
                <a:cubicBezTo>
                  <a:pt x="146186" y="176135"/>
                  <a:pt x="153296" y="166298"/>
                  <a:pt x="161331" y="157825"/>
                </a:cubicBezTo>
                <a:cubicBezTo>
                  <a:pt x="177255" y="141073"/>
                  <a:pt x="186994" y="118429"/>
                  <a:pt x="186994" y="93497"/>
                </a:cubicBezTo>
                <a:cubicBezTo>
                  <a:pt x="186994" y="41879"/>
                  <a:pt x="145115" y="0"/>
                  <a:pt x="93497" y="0"/>
                </a:cubicBezTo>
                <a:cubicBezTo>
                  <a:pt x="41879" y="0"/>
                  <a:pt x="0" y="41879"/>
                  <a:pt x="0" y="93497"/>
                </a:cubicBezTo>
                <a:cubicBezTo>
                  <a:pt x="0" y="118429"/>
                  <a:pt x="9739" y="141073"/>
                  <a:pt x="25663" y="157825"/>
                </a:cubicBezTo>
                <a:cubicBezTo>
                  <a:pt x="33698" y="166298"/>
                  <a:pt x="40856" y="176135"/>
                  <a:pt x="44362" y="186994"/>
                </a:cubicBezTo>
                <a:lnTo>
                  <a:pt x="142583" y="186994"/>
                </a:lnTo>
                <a:close/>
                <a:moveTo>
                  <a:pt x="140245" y="210368"/>
                </a:moveTo>
                <a:lnTo>
                  <a:pt x="46748" y="210368"/>
                </a:lnTo>
                <a:lnTo>
                  <a:pt x="46748" y="218160"/>
                </a:lnTo>
                <a:cubicBezTo>
                  <a:pt x="46748" y="239683"/>
                  <a:pt x="64182" y="257117"/>
                  <a:pt x="85706" y="257117"/>
                </a:cubicBezTo>
                <a:lnTo>
                  <a:pt x="101288" y="257117"/>
                </a:lnTo>
                <a:cubicBezTo>
                  <a:pt x="122812" y="257117"/>
                  <a:pt x="140245" y="239683"/>
                  <a:pt x="140245" y="218160"/>
                </a:cubicBezTo>
                <a:lnTo>
                  <a:pt x="140245" y="210368"/>
                </a:lnTo>
                <a:close/>
                <a:moveTo>
                  <a:pt x="89601" y="54540"/>
                </a:moveTo>
                <a:cubicBezTo>
                  <a:pt x="70220" y="54540"/>
                  <a:pt x="54540" y="70220"/>
                  <a:pt x="54540" y="89601"/>
                </a:cubicBezTo>
                <a:cubicBezTo>
                  <a:pt x="54540" y="96078"/>
                  <a:pt x="49329" y="101288"/>
                  <a:pt x="42853" y="101288"/>
                </a:cubicBezTo>
                <a:cubicBezTo>
                  <a:pt x="36376" y="101288"/>
                  <a:pt x="31166" y="96078"/>
                  <a:pt x="31166" y="89601"/>
                </a:cubicBezTo>
                <a:cubicBezTo>
                  <a:pt x="31166" y="57316"/>
                  <a:pt x="57316" y="31166"/>
                  <a:pt x="89601" y="31166"/>
                </a:cubicBezTo>
                <a:cubicBezTo>
                  <a:pt x="96078" y="31166"/>
                  <a:pt x="101288" y="36376"/>
                  <a:pt x="101288" y="42853"/>
                </a:cubicBezTo>
                <a:cubicBezTo>
                  <a:pt x="101288" y="49329"/>
                  <a:pt x="96078" y="54540"/>
                  <a:pt x="89601" y="54540"/>
                </a:cubicBezTo>
                <a:close/>
              </a:path>
            </a:pathLst>
          </a:custGeom>
          <a:solidFill>
            <a:srgbClr val="D8A252"/>
          </a:solidFill>
        </p:spPr>
        <p:txBody>
          <a:bodyPr/>
          <a:lstStyle/>
          <a:p>
            <a:endParaRPr lang="en-US"/>
          </a:p>
        </p:txBody>
      </p:sp>
      <p:sp>
        <p:nvSpPr>
          <p:cNvPr id="42" name="Text 40"/>
          <p:cNvSpPr/>
          <p:nvPr/>
        </p:nvSpPr>
        <p:spPr>
          <a:xfrm>
            <a:off x="976524" y="5954716"/>
            <a:ext cx="10795779" cy="232703"/>
          </a:xfrm>
          <a:prstGeom prst="rect">
            <a:avLst/>
          </a:prstGeom>
          <a:noFill/>
        </p:spPr>
        <p:txBody>
          <a:bodyPr wrap="square" lIns="0" tIns="0" rIns="0" bIns="0" rtlCol="0" anchor="ctr"/>
          <a:lstStyle/>
          <a:p>
            <a:pPr>
              <a:lnSpc>
                <a:spcPct val="120000"/>
              </a:lnSpc>
            </a:pPr>
            <a:r>
              <a:rPr lang="en-US" sz="1310" b="1" dirty="0">
                <a:solidFill>
                  <a:srgbClr val="E8E8E8"/>
                </a:solidFill>
                <a:latin typeface="Hedvig Letters Sans" pitchFamily="34" charset="0"/>
                <a:ea typeface="Hedvig Letters Sans" pitchFamily="34" charset="-122"/>
                <a:cs typeface="Hedvig Letters Sans" pitchFamily="34" charset="-120"/>
              </a:rPr>
              <a:t>Key Insight</a:t>
            </a:r>
            <a:endParaRPr lang="en-US" sz="1600" dirty="0"/>
          </a:p>
        </p:txBody>
      </p:sp>
      <p:sp>
        <p:nvSpPr>
          <p:cNvPr id="43" name="Text 41"/>
          <p:cNvSpPr/>
          <p:nvPr/>
        </p:nvSpPr>
        <p:spPr>
          <a:xfrm>
            <a:off x="976524" y="6253906"/>
            <a:ext cx="10779157" cy="432164"/>
          </a:xfrm>
          <a:prstGeom prst="rect">
            <a:avLst/>
          </a:prstGeom>
          <a:noFill/>
        </p:spPr>
        <p:txBody>
          <a:bodyPr wrap="square" lIns="0" tIns="0" rIns="0" bIns="0" rtlCol="0" anchor="ctr"/>
          <a:lstStyle/>
          <a:p>
            <a:pPr>
              <a:lnSpc>
                <a:spcPct val="140000"/>
              </a:lnSpc>
            </a:pP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The statistical distribution is a </a:t>
            </a:r>
            <a:r>
              <a:rPr lang="en-US" sz="1045" dirty="0">
                <a:solidFill>
                  <a:srgbClr val="E8E8E8"/>
                </a:solidFill>
                <a:latin typeface="Quattrocento Sans" panose="020B0502050000020003" pitchFamily="34" charset="0"/>
                <a:ea typeface="Quattrocento Sans" panose="020B0502050000020003" pitchFamily="34" charset="-122"/>
                <a:cs typeface="Quattrocento Sans" panose="020B0502050000020003" pitchFamily="34" charset="-120"/>
              </a:rPr>
              <a:t>natural outcome</a:t>
            </a:r>
            <a:r>
              <a:rPr lang="en-US" sz="1045" dirty="0">
                <a:solidFill>
                  <a:srgbClr val="788A9C"/>
                </a:solidFill>
                <a:latin typeface="Quattrocento Sans" panose="020B0502050000020003" pitchFamily="34" charset="0"/>
                <a:ea typeface="Quattrocento Sans" panose="020B0502050000020003" pitchFamily="34" charset="-122"/>
                <a:cs typeface="Quattrocento Sans" panose="020B0502050000020003" pitchFamily="34" charset="-120"/>
              </a:rPr>
              <a:t> of diverse communities pursuing their own particular goals. A long tail indicates that the ecosystem provides mechanisms for effective discovery and relevant reuse of niche elements into broader contexts.</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22" grpId="0"/>
      <p:bldP spid="23" grpId="0"/>
      <p:bldP spid="25" grpId="0"/>
      <p:bldP spid="26" grpId="0"/>
      <p:bldP spid="27" grpId="0"/>
      <p:bldP spid="28" grpId="0"/>
      <p:bldP spid="32" grpId="0"/>
      <p:bldP spid="33" grpId="0"/>
      <p:bldP spid="35" grpId="0"/>
      <p:bldP spid="36" grpId="0"/>
      <p:bldP spid="37" grpId="0"/>
      <p:bldP spid="38" grpId="0"/>
      <p:bldP spid="42" grpId="0"/>
      <p:bldP spid="43" grpId="0"/>
    </p:bldLst>
  </p:timing>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3089</Words>
  <Application>Microsoft Office PowerPoint</Application>
  <PresentationFormat>Widescreen</PresentationFormat>
  <Paragraphs>454</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Sorts Mill Goudy</vt:lpstr>
      <vt:lpstr>Microsoft YaHei</vt:lpstr>
      <vt:lpstr>Hedvig Letters Sans</vt:lpstr>
      <vt:lpstr>Calibri</vt:lpstr>
      <vt:lpstr>Noto Sans SC</vt:lpstr>
      <vt:lpstr>Arial</vt:lpstr>
      <vt:lpstr>Quattrocento Sans</vt:lpstr>
      <vt:lpstr>Aptos</vt:lpstr>
      <vt:lpstr>Custom Theme</vt:lpstr>
      <vt:lpstr>1_Custom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iTelos: Stratified Data Integration Methodology</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Missing Long Tail of the Semantic Web</dc:title>
  <dc:subject>The Missing Long Tail of the Semantic Web</dc:subject>
  <dc:creator>Kimi</dc:creator>
  <cp:lastModifiedBy>Hamza, Ali</cp:lastModifiedBy>
  <cp:revision>16</cp:revision>
  <dcterms:created xsi:type="dcterms:W3CDTF">2026-02-23T13:04:00Z</dcterms:created>
  <dcterms:modified xsi:type="dcterms:W3CDTF">2026-04-21T15:18:57Z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{"Label":"The Missing Long Tail of the Semantic Web","ContentProducer":"001191110108MACG2KBH8F10000","ProduceID":"19c8a712-15a2-8e4c-8000-0000418d981f","ReservedCode1":"","ContentPropagator":"001191110108MACG2KBH8F20000","PropagateID":"19c8a712-15a2-8e4c-</vt:lpwstr>
  </property>
  <property fmtid="{D5CDD505-2E9C-101B-9397-08002B2CF9AE}" pid="3" name="ICV">
    <vt:lpwstr>63D40389DB634AEC85DCE57CD77AFF78_13</vt:lpwstr>
  </property>
  <property fmtid="{D5CDD505-2E9C-101B-9397-08002B2CF9AE}" pid="4" name="KSOProductBuildVer">
    <vt:lpwstr>1033-12.2.0.23196</vt:lpwstr>
  </property>
</Properties>
</file>